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238" r:id="rId2"/>
    <p:sldId id="1037" r:id="rId3"/>
    <p:sldId id="1094" r:id="rId4"/>
    <p:sldId id="1099" r:id="rId5"/>
    <p:sldId id="1260" r:id="rId6"/>
    <p:sldId id="1223" r:id="rId7"/>
    <p:sldId id="1224" r:id="rId8"/>
    <p:sldId id="1200" r:id="rId9"/>
    <p:sldId id="1276" r:id="rId10"/>
    <p:sldId id="1101" r:id="rId11"/>
    <p:sldId id="1278" r:id="rId12"/>
    <p:sldId id="1244" r:id="rId13"/>
    <p:sldId id="1201" r:id="rId14"/>
    <p:sldId id="1209" r:id="rId15"/>
    <p:sldId id="1202" r:id="rId16"/>
    <p:sldId id="1203" r:id="rId17"/>
    <p:sldId id="1204" r:id="rId18"/>
    <p:sldId id="1226" r:id="rId19"/>
    <p:sldId id="1206" r:id="rId20"/>
    <p:sldId id="1215" r:id="rId21"/>
    <p:sldId id="1216" r:id="rId22"/>
    <p:sldId id="1217" r:id="rId23"/>
    <p:sldId id="1218" r:id="rId24"/>
    <p:sldId id="1219" r:id="rId25"/>
    <p:sldId id="1220" r:id="rId26"/>
    <p:sldId id="1038" r:id="rId27"/>
    <p:sldId id="1207" r:id="rId28"/>
    <p:sldId id="1240" r:id="rId29"/>
    <p:sldId id="1241" r:id="rId30"/>
    <p:sldId id="1191" r:id="rId31"/>
    <p:sldId id="1192" r:id="rId32"/>
    <p:sldId id="1193" r:id="rId33"/>
    <p:sldId id="1194" r:id="rId34"/>
    <p:sldId id="1195" r:id="rId35"/>
    <p:sldId id="1196" r:id="rId36"/>
    <p:sldId id="1268" r:id="rId37"/>
    <p:sldId id="1262" r:id="rId38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FF"/>
    <a:srgbClr val="CCFFFF"/>
    <a:srgbClr val="00CCFF"/>
    <a:srgbClr val="009900"/>
    <a:srgbClr val="0099CC"/>
    <a:srgbClr val="00FFFF"/>
    <a:srgbClr val="008000"/>
    <a:srgbClr val="0000FF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81366" autoAdjust="0"/>
  </p:normalViewPr>
  <p:slideViewPr>
    <p:cSldViewPr>
      <p:cViewPr>
        <p:scale>
          <a:sx n="80" d="100"/>
          <a:sy n="80" d="100"/>
        </p:scale>
        <p:origin x="-768" y="-252"/>
      </p:cViewPr>
      <p:guideLst>
        <p:guide orient="horz" pos="459"/>
        <p:guide orient="horz" pos="4319"/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2892"/>
    </p:cViewPr>
  </p:sorterViewPr>
  <p:notesViewPr>
    <p:cSldViewPr>
      <p:cViewPr varScale="1">
        <p:scale>
          <a:sx n="44" d="100"/>
          <a:sy n="44" d="100"/>
        </p:scale>
        <p:origin x="-1884" y="-96"/>
      </p:cViewPr>
      <p:guideLst>
        <p:guide orient="horz" pos="3129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image" Target="../media/image95.jpeg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8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image" Target="../media/image95.jpeg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8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757CB-EEF5-426D-9C2A-1C53E9ED5C96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B6FEB65-08F3-4684-BFE0-FB007F5150D8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Official Seoul Website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9D744AA1-CF08-4ABB-A88C-F4D259B5AC8B}" type="parTrans" cxnId="{92DF86E7-93C4-4CE3-AA79-9CED5C8434FB}">
      <dgm:prSet/>
      <dgm:spPr/>
      <dgm:t>
        <a:bodyPr/>
        <a:lstStyle/>
        <a:p>
          <a:pPr latinLnBrk="1"/>
          <a:endParaRPr lang="ko-KR" altLang="en-US"/>
        </a:p>
      </dgm:t>
    </dgm:pt>
    <dgm:pt modelId="{204ED231-6069-4A63-9C3D-71B1DA7E14FC}" type="sibTrans" cxnId="{92DF86E7-93C4-4CE3-AA79-9CED5C8434FB}">
      <dgm:prSet/>
      <dgm:spPr/>
      <dgm:t>
        <a:bodyPr/>
        <a:lstStyle/>
        <a:p>
          <a:pPr latinLnBrk="1"/>
          <a:endParaRPr lang="ko-KR" altLang="en-US"/>
        </a:p>
      </dgm:t>
    </dgm:pt>
    <dgm:pt modelId="{C7212DF4-3EF2-4E9C-BC70-12EC423C097D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Mobile Portal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D68C7B08-3B0A-45FD-AAF9-C6434D4C4ECD}" type="parTrans" cxnId="{DBF4B430-E7C1-49AD-B38D-F3217421ED00}">
      <dgm:prSet/>
      <dgm:spPr/>
      <dgm:t>
        <a:bodyPr/>
        <a:lstStyle/>
        <a:p>
          <a:pPr latinLnBrk="1"/>
          <a:endParaRPr lang="ko-KR" altLang="en-US"/>
        </a:p>
      </dgm:t>
    </dgm:pt>
    <dgm:pt modelId="{421A2AF0-7E94-4A5C-8414-40FA14B0F1F5}" type="sibTrans" cxnId="{DBF4B430-E7C1-49AD-B38D-F3217421ED00}">
      <dgm:prSet/>
      <dgm:spPr/>
      <dgm:t>
        <a:bodyPr/>
        <a:lstStyle/>
        <a:p>
          <a:pPr latinLnBrk="1"/>
          <a:endParaRPr lang="ko-KR" altLang="en-US"/>
        </a:p>
      </dgm:t>
    </dgm:pt>
    <dgm:pt modelId="{04AEA759-D8D5-4E7C-9093-69E7C1A71254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One-Click e-Civil Application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E2B1D159-0AA3-413A-AB33-681EE45CE191}" type="parTrans" cxnId="{A168349A-8A61-41FC-A3BD-90611FFA8D8A}">
      <dgm:prSet/>
      <dgm:spPr/>
      <dgm:t>
        <a:bodyPr/>
        <a:lstStyle/>
        <a:p>
          <a:pPr latinLnBrk="1"/>
          <a:endParaRPr lang="ko-KR" altLang="en-US"/>
        </a:p>
      </dgm:t>
    </dgm:pt>
    <dgm:pt modelId="{B6935257-593F-4E94-9EDB-CE5A0575A80F}" type="sibTrans" cxnId="{A168349A-8A61-41FC-A3BD-90611FFA8D8A}">
      <dgm:prSet/>
      <dgm:spPr/>
      <dgm:t>
        <a:bodyPr/>
        <a:lstStyle/>
        <a:p>
          <a:pPr latinLnBrk="1"/>
          <a:endParaRPr lang="ko-KR" altLang="en-US"/>
        </a:p>
      </dgm:t>
    </dgm:pt>
    <dgm:pt modelId="{33D1A912-BDBB-4AFC-B5ED-84A63F17EA64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GIS Portal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4A0320F4-FEAD-4F60-96C3-91A82DF02F14}" type="parTrans" cxnId="{D1D07404-F818-443C-ADFD-91F0EC7246F7}">
      <dgm:prSet/>
      <dgm:spPr/>
      <dgm:t>
        <a:bodyPr/>
        <a:lstStyle/>
        <a:p>
          <a:pPr latinLnBrk="1"/>
          <a:endParaRPr lang="ko-KR" altLang="en-US"/>
        </a:p>
      </dgm:t>
    </dgm:pt>
    <dgm:pt modelId="{3B94B5A7-D2CD-41E6-926D-5B59409121B0}" type="sibTrans" cxnId="{D1D07404-F818-443C-ADFD-91F0EC7246F7}">
      <dgm:prSet/>
      <dgm:spPr/>
      <dgm:t>
        <a:bodyPr/>
        <a:lstStyle/>
        <a:p>
          <a:pPr latinLnBrk="1"/>
          <a:endParaRPr lang="ko-KR" altLang="en-US"/>
        </a:p>
      </dgm:t>
    </dgm:pt>
    <dgm:pt modelId="{9241B4CE-903C-4ECD-994C-909E1C60A5A2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IPTV Video Civil Application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EE20A3AC-8808-40A3-A411-EE1D007EEEB0}" type="parTrans" cxnId="{D12CB3A7-DAAD-4C9F-8144-D68628C7E897}">
      <dgm:prSet/>
      <dgm:spPr/>
      <dgm:t>
        <a:bodyPr/>
        <a:lstStyle/>
        <a:p>
          <a:pPr latinLnBrk="1"/>
          <a:endParaRPr lang="ko-KR" altLang="en-US"/>
        </a:p>
      </dgm:t>
    </dgm:pt>
    <dgm:pt modelId="{6D244006-0FDE-43BF-9C12-105B6448C3D6}" type="sibTrans" cxnId="{D12CB3A7-DAAD-4C9F-8144-D68628C7E897}">
      <dgm:prSet/>
      <dgm:spPr/>
      <dgm:t>
        <a:bodyPr/>
        <a:lstStyle/>
        <a:p>
          <a:pPr latinLnBrk="1"/>
          <a:endParaRPr lang="ko-KR" altLang="en-US"/>
        </a:p>
      </dgm:t>
    </dgm:pt>
    <dgm:pt modelId="{917231CB-247F-41B9-8B15-6367A7E1D495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Seoul Oasis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8E98C5CD-79C3-44E5-A829-7D4952750B78}" type="parTrans" cxnId="{5FD08679-4C70-46C0-A356-B8AF31C37A97}">
      <dgm:prSet/>
      <dgm:spPr/>
      <dgm:t>
        <a:bodyPr/>
        <a:lstStyle/>
        <a:p>
          <a:pPr latinLnBrk="1"/>
          <a:endParaRPr lang="ko-KR" altLang="en-US"/>
        </a:p>
      </dgm:t>
    </dgm:pt>
    <dgm:pt modelId="{71FE5D89-BE92-45D1-B0E5-127EC28EFD78}" type="sibTrans" cxnId="{5FD08679-4C70-46C0-A356-B8AF31C37A97}">
      <dgm:prSet/>
      <dgm:spPr/>
      <dgm:t>
        <a:bodyPr/>
        <a:lstStyle/>
        <a:p>
          <a:pPr latinLnBrk="1"/>
          <a:endParaRPr lang="ko-KR" altLang="en-US"/>
        </a:p>
      </dgm:t>
    </dgm:pt>
    <dgm:pt modelId="{BC277ABC-3804-4683-90D5-88683E0E424B}" type="pres">
      <dgm:prSet presAssocID="{C39757CB-EEF5-426D-9C2A-1C53E9ED5C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7BB50E-D56D-417C-925D-1518D5A78C65}" type="pres">
      <dgm:prSet presAssocID="{9B6FEB65-08F3-4684-BFE0-FB007F5150D8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6847F0DD-286B-45AB-A6C7-1CC0E97DE0EE}" type="pres">
      <dgm:prSet presAssocID="{9B6FEB65-08F3-4684-BFE0-FB007F5150D8}" presName="pictRect" presStyleLbl="node1" presStyleIdx="0" presStyleCnt="6" custScaleX="126975" custScaleY="132130" custLinFactNeighborY="-190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5059E084-8850-4D81-851D-E0ABA9313306}" type="pres">
      <dgm:prSet presAssocID="{9B6FEB65-08F3-4684-BFE0-FB007F5150D8}" presName="textRect" presStyleLbl="revTx" presStyleIdx="0" presStyleCnt="6" custScaleX="128741" custLinFactNeighborY="-108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5D7690-2703-49BE-BD5A-754441EB66A9}" type="pres">
      <dgm:prSet presAssocID="{204ED231-6069-4A63-9C3D-71B1DA7E14FC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85732EB-CAE6-4B6B-AE41-80A97CDF9E89}" type="pres">
      <dgm:prSet presAssocID="{C7212DF4-3EF2-4E9C-BC70-12EC423C097D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D583B148-61B9-4575-80F1-C8D83BBCA915}" type="pres">
      <dgm:prSet presAssocID="{C7212DF4-3EF2-4E9C-BC70-12EC423C097D}" presName="pictRect" presStyleLbl="node1" presStyleIdx="1" presStyleCnt="6" custScaleX="126975" custScaleY="132130" custLinFactNeighborY="-190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1B8F43D-8216-4486-8FD4-5722A1D1B3F0}" type="pres">
      <dgm:prSet presAssocID="{C7212DF4-3EF2-4E9C-BC70-12EC423C097D}" presName="textRect" presStyleLbl="revTx" presStyleIdx="1" presStyleCnt="6" custScaleX="118556" custLinFactNeighborY="-108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8ED18E-3B04-47E7-90F9-31A7AEE8C3C4}" type="pres">
      <dgm:prSet presAssocID="{421A2AF0-7E94-4A5C-8414-40FA14B0F1F5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0BAFF78C-8620-4F32-B115-68B8924F2800}" type="pres">
      <dgm:prSet presAssocID="{04AEA759-D8D5-4E7C-9093-69E7C1A71254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F5DF1D32-790D-4DD9-8120-5F60A5BAF437}" type="pres">
      <dgm:prSet presAssocID="{04AEA759-D8D5-4E7C-9093-69E7C1A71254}" presName="pictRect" presStyleLbl="node1" presStyleIdx="2" presStyleCnt="6" custScaleX="126975" custScaleY="132130" custLinFactNeighborY="-190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90830390-0CAC-4E20-BAFB-F50CC6AB36E5}" type="pres">
      <dgm:prSet presAssocID="{04AEA759-D8D5-4E7C-9093-69E7C1A71254}" presName="textRect" presStyleLbl="revTx" presStyleIdx="2" presStyleCnt="6" custScaleX="126364" custLinFactNeighborY="-108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3AFD1E-FB0C-4934-A0F2-9D1802A290CD}" type="pres">
      <dgm:prSet presAssocID="{B6935257-593F-4E94-9EDB-CE5A0575A80F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CDCCE36-1123-4B4B-87B4-804F5ECEE859}" type="pres">
      <dgm:prSet presAssocID="{33D1A912-BDBB-4AFC-B5ED-84A63F17EA64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5CA43DD5-DABC-40E3-80FF-F413825F31A3}" type="pres">
      <dgm:prSet presAssocID="{33D1A912-BDBB-4AFC-B5ED-84A63F17EA64}" presName="pictRect" presStyleLbl="node1" presStyleIdx="3" presStyleCnt="6" custScaleX="126975" custScaleY="132130" custLinFactNeighborX="10184" custLinFactNeighborY="-150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D945B6D9-28FB-4C7D-BC41-2B4E19C66935}" type="pres">
      <dgm:prSet presAssocID="{33D1A912-BDBB-4AFC-B5ED-84A63F17EA64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14233C-B79A-4A12-81A9-D2B197A3C70C}" type="pres">
      <dgm:prSet presAssocID="{3B94B5A7-D2CD-41E6-926D-5B59409121B0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E6BA214D-8E25-4320-A4A0-8BD5B10D32AD}" type="pres">
      <dgm:prSet presAssocID="{9241B4CE-903C-4ECD-994C-909E1C60A5A2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D58C5329-EBFB-493E-94EA-EA7A86EBA303}" type="pres">
      <dgm:prSet presAssocID="{9241B4CE-903C-4ECD-994C-909E1C60A5A2}" presName="pictRect" presStyleLbl="node1" presStyleIdx="4" presStyleCnt="6" custScaleX="126975" custScaleY="132130" custLinFactNeighborY="-1507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AB705353-EC1E-4822-9994-F03F4500A937}" type="pres">
      <dgm:prSet presAssocID="{9241B4CE-903C-4ECD-994C-909E1C60A5A2}" presName="textRect" presStyleLbl="revTx" presStyleIdx="4" presStyleCnt="6" custScaleX="1516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2FE05A-DA43-4EE0-A139-7719B8A6E54E}" type="pres">
      <dgm:prSet presAssocID="{6D244006-0FDE-43BF-9C12-105B6448C3D6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A9558D36-BF8B-46AF-841E-5D7F9136A350}" type="pres">
      <dgm:prSet presAssocID="{917231CB-247F-41B9-8B15-6367A7E1D495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1276A2C9-16C0-4D95-93DA-EBE357CF95A6}" type="pres">
      <dgm:prSet presAssocID="{917231CB-247F-41B9-8B15-6367A7E1D495}" presName="pictRect" presStyleLbl="node1" presStyleIdx="5" presStyleCnt="6" custScaleX="126975" custScaleY="132130" custLinFactNeighborX="-11723" custLinFactNeighborY="-1507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96C9D1DC-1093-4B37-91D3-9EFE1AB330D0}" type="pres">
      <dgm:prSet presAssocID="{917231CB-247F-41B9-8B15-6367A7E1D495}" presName="textRect" presStyleLbl="revTx" presStyleIdx="5" presStyleCnt="6" custLinFactNeighborY="22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FD08679-4C70-46C0-A356-B8AF31C37A97}" srcId="{C39757CB-EEF5-426D-9C2A-1C53E9ED5C96}" destId="{917231CB-247F-41B9-8B15-6367A7E1D495}" srcOrd="5" destOrd="0" parTransId="{8E98C5CD-79C3-44E5-A829-7D4952750B78}" sibTransId="{71FE5D89-BE92-45D1-B0E5-127EC28EFD78}"/>
    <dgm:cxn modelId="{ED1B98E5-BE1C-4299-8E89-79720BB6FB5D}" type="presOf" srcId="{3B94B5A7-D2CD-41E6-926D-5B59409121B0}" destId="{7414233C-B79A-4A12-81A9-D2B197A3C70C}" srcOrd="0" destOrd="0" presId="urn:microsoft.com/office/officeart/2005/8/layout/pList1"/>
    <dgm:cxn modelId="{058E4A4E-B3FF-41B4-843C-6EC36C03ACC9}" type="presOf" srcId="{9B6FEB65-08F3-4684-BFE0-FB007F5150D8}" destId="{5059E084-8850-4D81-851D-E0ABA9313306}" srcOrd="0" destOrd="0" presId="urn:microsoft.com/office/officeart/2005/8/layout/pList1"/>
    <dgm:cxn modelId="{C4B53405-D01E-463D-B585-DF11570D1715}" type="presOf" srcId="{33D1A912-BDBB-4AFC-B5ED-84A63F17EA64}" destId="{D945B6D9-28FB-4C7D-BC41-2B4E19C66935}" srcOrd="0" destOrd="0" presId="urn:microsoft.com/office/officeart/2005/8/layout/pList1"/>
    <dgm:cxn modelId="{EAC6DE9F-C2B9-4EC2-B722-7810C59DD02E}" type="presOf" srcId="{04AEA759-D8D5-4E7C-9093-69E7C1A71254}" destId="{90830390-0CAC-4E20-BAFB-F50CC6AB36E5}" srcOrd="0" destOrd="0" presId="urn:microsoft.com/office/officeart/2005/8/layout/pList1"/>
    <dgm:cxn modelId="{0CCC9BCF-12EB-46E0-B2DF-690F77FEB950}" type="presOf" srcId="{B6935257-593F-4E94-9EDB-CE5A0575A80F}" destId="{193AFD1E-FB0C-4934-A0F2-9D1802A290CD}" srcOrd="0" destOrd="0" presId="urn:microsoft.com/office/officeart/2005/8/layout/pList1"/>
    <dgm:cxn modelId="{D9F35AA1-9527-451C-A2CA-26059400163A}" type="presOf" srcId="{204ED231-6069-4A63-9C3D-71B1DA7E14FC}" destId="{A05D7690-2703-49BE-BD5A-754441EB66A9}" srcOrd="0" destOrd="0" presId="urn:microsoft.com/office/officeart/2005/8/layout/pList1"/>
    <dgm:cxn modelId="{266DDF4D-AB04-46AD-B62B-E488A92176AA}" type="presOf" srcId="{C7212DF4-3EF2-4E9C-BC70-12EC423C097D}" destId="{21B8F43D-8216-4486-8FD4-5722A1D1B3F0}" srcOrd="0" destOrd="0" presId="urn:microsoft.com/office/officeart/2005/8/layout/pList1"/>
    <dgm:cxn modelId="{D1D07404-F818-443C-ADFD-91F0EC7246F7}" srcId="{C39757CB-EEF5-426D-9C2A-1C53E9ED5C96}" destId="{33D1A912-BDBB-4AFC-B5ED-84A63F17EA64}" srcOrd="3" destOrd="0" parTransId="{4A0320F4-FEAD-4F60-96C3-91A82DF02F14}" sibTransId="{3B94B5A7-D2CD-41E6-926D-5B59409121B0}"/>
    <dgm:cxn modelId="{FFFACD37-2FC5-4E89-B5EF-44848DAA8D76}" type="presOf" srcId="{9241B4CE-903C-4ECD-994C-909E1C60A5A2}" destId="{AB705353-EC1E-4822-9994-F03F4500A937}" srcOrd="0" destOrd="0" presId="urn:microsoft.com/office/officeart/2005/8/layout/pList1"/>
    <dgm:cxn modelId="{A223409D-9BBA-4253-9002-A96274E950F5}" type="presOf" srcId="{421A2AF0-7E94-4A5C-8414-40FA14B0F1F5}" destId="{B98ED18E-3B04-47E7-90F9-31A7AEE8C3C4}" srcOrd="0" destOrd="0" presId="urn:microsoft.com/office/officeart/2005/8/layout/pList1"/>
    <dgm:cxn modelId="{7CCBFA81-1DBB-473C-A64D-A7B6C2BEBF05}" type="presOf" srcId="{6D244006-0FDE-43BF-9C12-105B6448C3D6}" destId="{D72FE05A-DA43-4EE0-A139-7719B8A6E54E}" srcOrd="0" destOrd="0" presId="urn:microsoft.com/office/officeart/2005/8/layout/pList1"/>
    <dgm:cxn modelId="{D12CB3A7-DAAD-4C9F-8144-D68628C7E897}" srcId="{C39757CB-EEF5-426D-9C2A-1C53E9ED5C96}" destId="{9241B4CE-903C-4ECD-994C-909E1C60A5A2}" srcOrd="4" destOrd="0" parTransId="{EE20A3AC-8808-40A3-A411-EE1D007EEEB0}" sibTransId="{6D244006-0FDE-43BF-9C12-105B6448C3D6}"/>
    <dgm:cxn modelId="{92DF86E7-93C4-4CE3-AA79-9CED5C8434FB}" srcId="{C39757CB-EEF5-426D-9C2A-1C53E9ED5C96}" destId="{9B6FEB65-08F3-4684-BFE0-FB007F5150D8}" srcOrd="0" destOrd="0" parTransId="{9D744AA1-CF08-4ABB-A88C-F4D259B5AC8B}" sibTransId="{204ED231-6069-4A63-9C3D-71B1DA7E14FC}"/>
    <dgm:cxn modelId="{7FE20ED0-5BEA-4496-BA16-A51928CE5C2D}" type="presOf" srcId="{917231CB-247F-41B9-8B15-6367A7E1D495}" destId="{96C9D1DC-1093-4B37-91D3-9EFE1AB330D0}" srcOrd="0" destOrd="0" presId="urn:microsoft.com/office/officeart/2005/8/layout/pList1"/>
    <dgm:cxn modelId="{A168349A-8A61-41FC-A3BD-90611FFA8D8A}" srcId="{C39757CB-EEF5-426D-9C2A-1C53E9ED5C96}" destId="{04AEA759-D8D5-4E7C-9093-69E7C1A71254}" srcOrd="2" destOrd="0" parTransId="{E2B1D159-0AA3-413A-AB33-681EE45CE191}" sibTransId="{B6935257-593F-4E94-9EDB-CE5A0575A80F}"/>
    <dgm:cxn modelId="{A8F4F83B-C577-421E-BB67-5C310C009A4A}" type="presOf" srcId="{C39757CB-EEF5-426D-9C2A-1C53E9ED5C96}" destId="{BC277ABC-3804-4683-90D5-88683E0E424B}" srcOrd="0" destOrd="0" presId="urn:microsoft.com/office/officeart/2005/8/layout/pList1"/>
    <dgm:cxn modelId="{DBF4B430-E7C1-49AD-B38D-F3217421ED00}" srcId="{C39757CB-EEF5-426D-9C2A-1C53E9ED5C96}" destId="{C7212DF4-3EF2-4E9C-BC70-12EC423C097D}" srcOrd="1" destOrd="0" parTransId="{D68C7B08-3B0A-45FD-AAF9-C6434D4C4ECD}" sibTransId="{421A2AF0-7E94-4A5C-8414-40FA14B0F1F5}"/>
    <dgm:cxn modelId="{91E6EEC8-8AA9-46EC-8ABD-12FCB87CBD11}" type="presParOf" srcId="{BC277ABC-3804-4683-90D5-88683E0E424B}" destId="{ED7BB50E-D56D-417C-925D-1518D5A78C65}" srcOrd="0" destOrd="0" presId="urn:microsoft.com/office/officeart/2005/8/layout/pList1"/>
    <dgm:cxn modelId="{B0C3F005-DB67-401B-9349-ABEC3B8ECF67}" type="presParOf" srcId="{ED7BB50E-D56D-417C-925D-1518D5A78C65}" destId="{6847F0DD-286B-45AB-A6C7-1CC0E97DE0EE}" srcOrd="0" destOrd="0" presId="urn:microsoft.com/office/officeart/2005/8/layout/pList1"/>
    <dgm:cxn modelId="{194721F8-A22D-467E-B9E7-006B5E6E837A}" type="presParOf" srcId="{ED7BB50E-D56D-417C-925D-1518D5A78C65}" destId="{5059E084-8850-4D81-851D-E0ABA9313306}" srcOrd="1" destOrd="0" presId="urn:microsoft.com/office/officeart/2005/8/layout/pList1"/>
    <dgm:cxn modelId="{BB765976-DBB1-4C4B-BF8C-883ED4F377D1}" type="presParOf" srcId="{BC277ABC-3804-4683-90D5-88683E0E424B}" destId="{A05D7690-2703-49BE-BD5A-754441EB66A9}" srcOrd="1" destOrd="0" presId="urn:microsoft.com/office/officeart/2005/8/layout/pList1"/>
    <dgm:cxn modelId="{17E25937-559F-4010-933C-E05B9CCFF7F8}" type="presParOf" srcId="{BC277ABC-3804-4683-90D5-88683E0E424B}" destId="{785732EB-CAE6-4B6B-AE41-80A97CDF9E89}" srcOrd="2" destOrd="0" presId="urn:microsoft.com/office/officeart/2005/8/layout/pList1"/>
    <dgm:cxn modelId="{F88AFDED-18AC-410F-AA72-60013693AC6A}" type="presParOf" srcId="{785732EB-CAE6-4B6B-AE41-80A97CDF9E89}" destId="{D583B148-61B9-4575-80F1-C8D83BBCA915}" srcOrd="0" destOrd="0" presId="urn:microsoft.com/office/officeart/2005/8/layout/pList1"/>
    <dgm:cxn modelId="{626AB553-841E-44B4-9A05-65A12BADF288}" type="presParOf" srcId="{785732EB-CAE6-4B6B-AE41-80A97CDF9E89}" destId="{21B8F43D-8216-4486-8FD4-5722A1D1B3F0}" srcOrd="1" destOrd="0" presId="urn:microsoft.com/office/officeart/2005/8/layout/pList1"/>
    <dgm:cxn modelId="{1D63BC0F-2B69-45EC-A1C1-423E4E180E63}" type="presParOf" srcId="{BC277ABC-3804-4683-90D5-88683E0E424B}" destId="{B98ED18E-3B04-47E7-90F9-31A7AEE8C3C4}" srcOrd="3" destOrd="0" presId="urn:microsoft.com/office/officeart/2005/8/layout/pList1"/>
    <dgm:cxn modelId="{E25729F8-B282-45F1-9F2A-E5390CEFA94B}" type="presParOf" srcId="{BC277ABC-3804-4683-90D5-88683E0E424B}" destId="{0BAFF78C-8620-4F32-B115-68B8924F2800}" srcOrd="4" destOrd="0" presId="urn:microsoft.com/office/officeart/2005/8/layout/pList1"/>
    <dgm:cxn modelId="{4B2E515F-7C30-4E23-84C4-7B05019C578F}" type="presParOf" srcId="{0BAFF78C-8620-4F32-B115-68B8924F2800}" destId="{F5DF1D32-790D-4DD9-8120-5F60A5BAF437}" srcOrd="0" destOrd="0" presId="urn:microsoft.com/office/officeart/2005/8/layout/pList1"/>
    <dgm:cxn modelId="{CE2C8FAF-4739-472C-99EC-BEA04125D018}" type="presParOf" srcId="{0BAFF78C-8620-4F32-B115-68B8924F2800}" destId="{90830390-0CAC-4E20-BAFB-F50CC6AB36E5}" srcOrd="1" destOrd="0" presId="urn:microsoft.com/office/officeart/2005/8/layout/pList1"/>
    <dgm:cxn modelId="{015DCAB4-58E3-42B8-B4AB-21925AF7244B}" type="presParOf" srcId="{BC277ABC-3804-4683-90D5-88683E0E424B}" destId="{193AFD1E-FB0C-4934-A0F2-9D1802A290CD}" srcOrd="5" destOrd="0" presId="urn:microsoft.com/office/officeart/2005/8/layout/pList1"/>
    <dgm:cxn modelId="{3E1C0034-F96F-4E80-9366-7656E43BCB69}" type="presParOf" srcId="{BC277ABC-3804-4683-90D5-88683E0E424B}" destId="{5CDCCE36-1123-4B4B-87B4-804F5ECEE859}" srcOrd="6" destOrd="0" presId="urn:microsoft.com/office/officeart/2005/8/layout/pList1"/>
    <dgm:cxn modelId="{1345D7EF-9E8F-4D13-822B-3A572B53444A}" type="presParOf" srcId="{5CDCCE36-1123-4B4B-87B4-804F5ECEE859}" destId="{5CA43DD5-DABC-40E3-80FF-F413825F31A3}" srcOrd="0" destOrd="0" presId="urn:microsoft.com/office/officeart/2005/8/layout/pList1"/>
    <dgm:cxn modelId="{2BEC4F9B-0B1F-47CA-8CE9-F208E1AD6F2F}" type="presParOf" srcId="{5CDCCE36-1123-4B4B-87B4-804F5ECEE859}" destId="{D945B6D9-28FB-4C7D-BC41-2B4E19C66935}" srcOrd="1" destOrd="0" presId="urn:microsoft.com/office/officeart/2005/8/layout/pList1"/>
    <dgm:cxn modelId="{83F7BEBE-029F-4F58-947A-41A215A50D86}" type="presParOf" srcId="{BC277ABC-3804-4683-90D5-88683E0E424B}" destId="{7414233C-B79A-4A12-81A9-D2B197A3C70C}" srcOrd="7" destOrd="0" presId="urn:microsoft.com/office/officeart/2005/8/layout/pList1"/>
    <dgm:cxn modelId="{4CF1205B-3AF6-4C06-9B25-599005163722}" type="presParOf" srcId="{BC277ABC-3804-4683-90D5-88683E0E424B}" destId="{E6BA214D-8E25-4320-A4A0-8BD5B10D32AD}" srcOrd="8" destOrd="0" presId="urn:microsoft.com/office/officeart/2005/8/layout/pList1"/>
    <dgm:cxn modelId="{F077F308-5AA1-49FE-A7AE-406635A9EB05}" type="presParOf" srcId="{E6BA214D-8E25-4320-A4A0-8BD5B10D32AD}" destId="{D58C5329-EBFB-493E-94EA-EA7A86EBA303}" srcOrd="0" destOrd="0" presId="urn:microsoft.com/office/officeart/2005/8/layout/pList1"/>
    <dgm:cxn modelId="{535ADA63-0CBF-417C-9B29-2D9C7B531341}" type="presParOf" srcId="{E6BA214D-8E25-4320-A4A0-8BD5B10D32AD}" destId="{AB705353-EC1E-4822-9994-F03F4500A937}" srcOrd="1" destOrd="0" presId="urn:microsoft.com/office/officeart/2005/8/layout/pList1"/>
    <dgm:cxn modelId="{5B5457CD-D910-4F70-AECC-AB78C4E62B3C}" type="presParOf" srcId="{BC277ABC-3804-4683-90D5-88683E0E424B}" destId="{D72FE05A-DA43-4EE0-A139-7719B8A6E54E}" srcOrd="9" destOrd="0" presId="urn:microsoft.com/office/officeart/2005/8/layout/pList1"/>
    <dgm:cxn modelId="{FE3F06D7-E61A-402C-9DEC-2B04915495ED}" type="presParOf" srcId="{BC277ABC-3804-4683-90D5-88683E0E424B}" destId="{A9558D36-BF8B-46AF-841E-5D7F9136A350}" srcOrd="10" destOrd="0" presId="urn:microsoft.com/office/officeart/2005/8/layout/pList1"/>
    <dgm:cxn modelId="{13BE71C1-BD21-441E-AEAB-0C2CD16A9C0A}" type="presParOf" srcId="{A9558D36-BF8B-46AF-841E-5D7F9136A350}" destId="{1276A2C9-16C0-4D95-93DA-EBE357CF95A6}" srcOrd="0" destOrd="0" presId="urn:microsoft.com/office/officeart/2005/8/layout/pList1"/>
    <dgm:cxn modelId="{1E9F89F0-02D8-4F02-A1D8-0FE3A8FDBD8C}" type="presParOf" srcId="{A9558D36-BF8B-46AF-841E-5D7F9136A350}" destId="{96C9D1DC-1093-4B37-91D3-9EFE1AB330D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89DB4-C21B-4044-B333-43B212434BED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47B2EBF-0E43-41CB-B019-31DD2094A95D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Administrative Portal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1072F1A3-2963-4344-8B49-96C1175F21EC}" type="parTrans" cxnId="{0090D844-D6D3-425D-B981-8A8212ACA697}">
      <dgm:prSet/>
      <dgm:spPr/>
      <dgm:t>
        <a:bodyPr/>
        <a:lstStyle/>
        <a:p>
          <a:pPr latinLnBrk="1"/>
          <a:endParaRPr lang="ko-KR" altLang="en-US"/>
        </a:p>
      </dgm:t>
    </dgm:pt>
    <dgm:pt modelId="{E596E721-F93C-42D3-B942-165BF9C00109}" type="sibTrans" cxnId="{0090D844-D6D3-425D-B981-8A8212ACA697}">
      <dgm:prSet/>
      <dgm:spPr/>
      <dgm:t>
        <a:bodyPr/>
        <a:lstStyle/>
        <a:p>
          <a:pPr latinLnBrk="1"/>
          <a:endParaRPr lang="ko-KR" altLang="en-US"/>
        </a:p>
      </dgm:t>
    </dgm:pt>
    <dgm:pt modelId="{8EA5CA96-3DA7-452C-8C4A-45EF9F8FB5A3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Arial" pitchFamily="34" charset="0"/>
              <a:cs typeface="Arial" pitchFamily="34" charset="0"/>
            </a:rPr>
            <a:t>Task Management System</a:t>
          </a:r>
          <a:endParaRPr lang="ko-KR" altLang="en-US" sz="2000" dirty="0">
            <a:latin typeface="Arial" pitchFamily="34" charset="0"/>
            <a:cs typeface="Arial" pitchFamily="34" charset="0"/>
          </a:endParaRPr>
        </a:p>
      </dgm:t>
    </dgm:pt>
    <dgm:pt modelId="{9B54BE15-6E31-4514-B126-312E25422163}" type="parTrans" cxnId="{CE33CF15-906F-4DE6-AAC2-98F573EE98F0}">
      <dgm:prSet/>
      <dgm:spPr/>
      <dgm:t>
        <a:bodyPr/>
        <a:lstStyle/>
        <a:p>
          <a:pPr latinLnBrk="1"/>
          <a:endParaRPr lang="ko-KR" altLang="en-US"/>
        </a:p>
      </dgm:t>
    </dgm:pt>
    <dgm:pt modelId="{2885DB1D-C6BA-4E0E-8165-12B22B955C87}" type="sibTrans" cxnId="{CE33CF15-906F-4DE6-AAC2-98F573EE98F0}">
      <dgm:prSet/>
      <dgm:spPr/>
      <dgm:t>
        <a:bodyPr/>
        <a:lstStyle/>
        <a:p>
          <a:pPr latinLnBrk="1"/>
          <a:endParaRPr lang="ko-KR" altLang="en-US"/>
        </a:p>
      </dgm:t>
    </dgm:pt>
    <dgm:pt modelId="{DB5A0F1F-90DE-4B11-858F-B5387641054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Arial" pitchFamily="34" charset="0"/>
              <a:cs typeface="Arial" pitchFamily="34" charset="0"/>
            </a:rPr>
            <a:t>Spatial Data Warehouse</a:t>
          </a:r>
          <a:endParaRPr lang="ko-KR" altLang="en-US" sz="2000" dirty="0">
            <a:latin typeface="Arial" pitchFamily="34" charset="0"/>
            <a:cs typeface="Arial" pitchFamily="34" charset="0"/>
          </a:endParaRPr>
        </a:p>
      </dgm:t>
    </dgm:pt>
    <dgm:pt modelId="{018F1618-6EA3-4CD3-B919-0E58199C57E0}" type="parTrans" cxnId="{32D20395-F824-4A5B-9DD7-D26E7BF36C43}">
      <dgm:prSet/>
      <dgm:spPr/>
      <dgm:t>
        <a:bodyPr/>
        <a:lstStyle/>
        <a:p>
          <a:pPr latinLnBrk="1"/>
          <a:endParaRPr lang="ko-KR" altLang="en-US"/>
        </a:p>
      </dgm:t>
    </dgm:pt>
    <dgm:pt modelId="{2984D715-53F5-46AB-B4F6-0B53CEE18866}" type="sibTrans" cxnId="{32D20395-F824-4A5B-9DD7-D26E7BF36C43}">
      <dgm:prSet/>
      <dgm:spPr/>
      <dgm:t>
        <a:bodyPr/>
        <a:lstStyle/>
        <a:p>
          <a:pPr latinLnBrk="1"/>
          <a:endParaRPr lang="ko-KR" altLang="en-US"/>
        </a:p>
      </dgm:t>
    </dgm:pt>
    <dgm:pt modelId="{0936F524-667A-4314-8F8B-040626EB0ACA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Quality Management</a:t>
          </a:r>
        </a:p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System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2D8DD593-EDAB-4A53-A5BD-533777C01F3C}" type="parTrans" cxnId="{09242A94-A6A5-4A6D-963C-B04CB4C8B042}">
      <dgm:prSet/>
      <dgm:spPr/>
      <dgm:t>
        <a:bodyPr/>
        <a:lstStyle/>
        <a:p>
          <a:pPr latinLnBrk="1"/>
          <a:endParaRPr lang="ko-KR" altLang="en-US"/>
        </a:p>
      </dgm:t>
    </dgm:pt>
    <dgm:pt modelId="{1A11A824-48DF-4C6E-8C53-0F0E79794137}" type="sibTrans" cxnId="{09242A94-A6A5-4A6D-963C-B04CB4C8B042}">
      <dgm:prSet/>
      <dgm:spPr/>
      <dgm:t>
        <a:bodyPr/>
        <a:lstStyle/>
        <a:p>
          <a:pPr latinLnBrk="1"/>
          <a:endParaRPr lang="ko-KR" altLang="en-US"/>
        </a:p>
      </dgm:t>
    </dgm:pt>
    <dgm:pt modelId="{8E4D3096-E45B-44C7-B4D4-42CE18CBA67D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Homepage Management System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C0B4AA6F-2944-4F99-A817-496FA7AC8A4D}" type="parTrans" cxnId="{FBB40E90-121C-4D7B-8D1E-A60BF7677E4F}">
      <dgm:prSet/>
      <dgm:spPr/>
      <dgm:t>
        <a:bodyPr/>
        <a:lstStyle/>
        <a:p>
          <a:pPr latinLnBrk="1"/>
          <a:endParaRPr lang="ko-KR" altLang="en-US"/>
        </a:p>
      </dgm:t>
    </dgm:pt>
    <dgm:pt modelId="{9DD0360F-A769-44EE-B426-422D2EA8E8FD}" type="sibTrans" cxnId="{FBB40E90-121C-4D7B-8D1E-A60BF7677E4F}">
      <dgm:prSet/>
      <dgm:spPr/>
      <dgm:t>
        <a:bodyPr/>
        <a:lstStyle/>
        <a:p>
          <a:pPr latinLnBrk="1"/>
          <a:endParaRPr lang="ko-KR" altLang="en-US"/>
        </a:p>
      </dgm:t>
    </dgm:pt>
    <dgm:pt modelId="{03053E99-75FC-435E-9813-634221346B71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Financial Management System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4636D3C7-57A9-4E0C-80A7-9F794670ADE0}" type="parTrans" cxnId="{B6035822-AD12-47B3-B771-0B180117C39A}">
      <dgm:prSet/>
      <dgm:spPr/>
      <dgm:t>
        <a:bodyPr/>
        <a:lstStyle/>
        <a:p>
          <a:pPr latinLnBrk="1"/>
          <a:endParaRPr lang="ko-KR" altLang="en-US"/>
        </a:p>
      </dgm:t>
    </dgm:pt>
    <dgm:pt modelId="{C5D8ED35-0454-4846-8825-EB5749C3576B}" type="sibTrans" cxnId="{B6035822-AD12-47B3-B771-0B180117C39A}">
      <dgm:prSet/>
      <dgm:spPr/>
      <dgm:t>
        <a:bodyPr/>
        <a:lstStyle/>
        <a:p>
          <a:pPr latinLnBrk="1"/>
          <a:endParaRPr lang="ko-KR" altLang="en-US"/>
        </a:p>
      </dgm:t>
    </dgm:pt>
    <dgm:pt modelId="{6254CE6E-3070-4620-8FBB-9C502C90BD99}" type="pres">
      <dgm:prSet presAssocID="{7B089DB4-C21B-4044-B333-43B212434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AF76BC-2C1E-4BD3-809D-FF9F756B0088}" type="pres">
      <dgm:prSet presAssocID="{847B2EBF-0E43-41CB-B019-31DD2094A95D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459A6E82-40E1-48C7-9C9E-40C0396B3E81}" type="pres">
      <dgm:prSet presAssocID="{847B2EBF-0E43-41CB-B019-31DD2094A95D}" presName="pictRect" presStyleLbl="node1" presStyleIdx="0" presStyleCnt="6" custScaleX="124159" custScaleY="131884" custLinFactNeighborY="-278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1F4AA575-0387-47DE-9748-EC4F84E26287}" type="pres">
      <dgm:prSet presAssocID="{847B2EBF-0E43-41CB-B019-31DD2094A95D}" presName="textRect" presStyleLbl="revTx" presStyleIdx="0" presStyleCnt="6" custScaleX="124055" custLinFactNeighborY="-271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A7A3BF-8D3A-4C59-9BF1-E3E9D1585660}" type="pres">
      <dgm:prSet presAssocID="{E596E721-F93C-42D3-B942-165BF9C00109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DBFD71FD-5FE0-4EAF-90ED-779BA7834E7D}" type="pres">
      <dgm:prSet presAssocID="{8EA5CA96-3DA7-452C-8C4A-45EF9F8FB5A3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E1B7EDD8-F490-4ADC-B3CD-B6F26B340519}" type="pres">
      <dgm:prSet presAssocID="{8EA5CA96-3DA7-452C-8C4A-45EF9F8FB5A3}" presName="pictRect" presStyleLbl="node1" presStyleIdx="1" presStyleCnt="6" custScaleX="124159" custScaleY="131884" custLinFactNeighborY="-278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9A4D523F-FB55-4A50-B136-60D782BEB076}" type="pres">
      <dgm:prSet presAssocID="{8EA5CA96-3DA7-452C-8C4A-45EF9F8FB5A3}" presName="textRect" presStyleLbl="revTx" presStyleIdx="1" presStyleCnt="6" custScaleX="133670" custLinFactNeighborY="-271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81222F-8B88-49BD-8D2A-C1F87B989C0C}" type="pres">
      <dgm:prSet presAssocID="{2885DB1D-C6BA-4E0E-8165-12B22B955C87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04F44603-79BE-46F0-AFA2-ECE083764821}" type="pres">
      <dgm:prSet presAssocID="{DB5A0F1F-90DE-4B11-858F-B53876410542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B849E455-7C19-4539-B796-1BF8226AAF3A}" type="pres">
      <dgm:prSet presAssocID="{DB5A0F1F-90DE-4B11-858F-B53876410542}" presName="pictRect" presStyleLbl="node1" presStyleIdx="2" presStyleCnt="6" custScaleX="124159" custScaleY="131884" custLinFactNeighborY="-278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6935D4A-44F0-43AD-B82E-A61666E961CD}" type="pres">
      <dgm:prSet presAssocID="{DB5A0F1F-90DE-4B11-858F-B53876410542}" presName="textRect" presStyleLbl="revTx" presStyleIdx="2" presStyleCnt="6" custScaleX="119982" custLinFactNeighborY="-271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1B3D12-B9CD-42CC-BA4A-9687F7242D35}" type="pres">
      <dgm:prSet presAssocID="{2984D715-53F5-46AB-B4F6-0B53CEE18866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38C673DD-B352-43C8-8B92-961E479AC4CC}" type="pres">
      <dgm:prSet presAssocID="{0936F524-667A-4314-8F8B-040626EB0ACA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564401FA-793B-47AB-BBFC-7BF0456BE62D}" type="pres">
      <dgm:prSet presAssocID="{0936F524-667A-4314-8F8B-040626EB0ACA}" presName="pictRect" presStyleLbl="node1" presStyleIdx="3" presStyleCnt="6" custScaleX="124790" custScaleY="131884" custLinFactNeighborX="37361" custLinFactNeighborY="-1523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1ADDBC12-2111-445F-89DA-E413E24A204F}" type="pres">
      <dgm:prSet presAssocID="{0936F524-667A-4314-8F8B-040626EB0ACA}" presName="textRect" presStyleLbl="revTx" presStyleIdx="3" presStyleCnt="6" custScaleX="143530" custLinFactNeighborX="386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25115B-D10B-4246-A7AF-FEC201F4A3F9}" type="pres">
      <dgm:prSet presAssocID="{1A11A824-48DF-4C6E-8C53-0F0E79794137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1B2987C1-24A1-4235-A933-FEA22DD8A05D}" type="pres">
      <dgm:prSet presAssocID="{8E4D3096-E45B-44C7-B4D4-42CE18CBA67D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E47788F0-AAC3-416E-B508-31C4E93C49B1}" type="pres">
      <dgm:prSet presAssocID="{8E4D3096-E45B-44C7-B4D4-42CE18CBA67D}" presName="pictRect" presStyleLbl="node1" presStyleIdx="4" presStyleCnt="6" custScaleX="124159" custScaleY="131884" custLinFactNeighborX="16794" custLinFactNeighborY="-1353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82C90DD8-07AC-4726-831B-68C723F5B41A}" type="pres">
      <dgm:prSet presAssocID="{8E4D3096-E45B-44C7-B4D4-42CE18CBA67D}" presName="textRect" presStyleLbl="revTx" presStyleIdx="4" presStyleCnt="6" custScaleX="155203" custLinFactNeighborX="198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3D4406-6CC9-46E5-B6E0-A6F169B3C5CF}" type="pres">
      <dgm:prSet presAssocID="{9DD0360F-A769-44EE-B426-422D2EA8E8FD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446E6379-A262-43D8-AE4A-8D0DFE766210}" type="pres">
      <dgm:prSet presAssocID="{03053E99-75FC-435E-9813-634221346B71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D62AC4C4-550B-400F-BE6A-DD3A088400E7}" type="pres">
      <dgm:prSet presAssocID="{03053E99-75FC-435E-9813-634221346B71}" presName="pictRect" presStyleLbl="node1" presStyleIdx="5" presStyleCnt="6" custScaleX="124159" custScaleY="131884" custLinFactNeighborX="-21755" custLinFactNeighborY="-1463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9F0623DE-8465-4835-BF58-D453A1C353FA}" type="pres">
      <dgm:prSet presAssocID="{03053E99-75FC-435E-9813-634221346B71}" presName="textRect" presStyleLbl="revTx" presStyleIdx="5" presStyleCnt="6" custScaleX="179548" custLinFactNeighborX="-15480" custLinFactNeighborY="78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F65BAA-F604-43AE-AF4F-C4F3F7C93E57}" type="presOf" srcId="{2885DB1D-C6BA-4E0E-8165-12B22B955C87}" destId="{BD81222F-8B88-49BD-8D2A-C1F87B989C0C}" srcOrd="0" destOrd="0" presId="urn:microsoft.com/office/officeart/2005/8/layout/pList1"/>
    <dgm:cxn modelId="{32D20395-F824-4A5B-9DD7-D26E7BF36C43}" srcId="{7B089DB4-C21B-4044-B333-43B212434BED}" destId="{DB5A0F1F-90DE-4B11-858F-B53876410542}" srcOrd="2" destOrd="0" parTransId="{018F1618-6EA3-4CD3-B919-0E58199C57E0}" sibTransId="{2984D715-53F5-46AB-B4F6-0B53CEE18866}"/>
    <dgm:cxn modelId="{09242A94-A6A5-4A6D-963C-B04CB4C8B042}" srcId="{7B089DB4-C21B-4044-B333-43B212434BED}" destId="{0936F524-667A-4314-8F8B-040626EB0ACA}" srcOrd="3" destOrd="0" parTransId="{2D8DD593-EDAB-4A53-A5BD-533777C01F3C}" sibTransId="{1A11A824-48DF-4C6E-8C53-0F0E79794137}"/>
    <dgm:cxn modelId="{71B3F8A5-BF4D-4BC3-8CC4-B78DF12C4E85}" type="presOf" srcId="{8EA5CA96-3DA7-452C-8C4A-45EF9F8FB5A3}" destId="{9A4D523F-FB55-4A50-B136-60D782BEB076}" srcOrd="0" destOrd="0" presId="urn:microsoft.com/office/officeart/2005/8/layout/pList1"/>
    <dgm:cxn modelId="{5FB6CC15-47CA-4CC0-8197-52878D426712}" type="presOf" srcId="{8E4D3096-E45B-44C7-B4D4-42CE18CBA67D}" destId="{82C90DD8-07AC-4726-831B-68C723F5B41A}" srcOrd="0" destOrd="0" presId="urn:microsoft.com/office/officeart/2005/8/layout/pList1"/>
    <dgm:cxn modelId="{70B1BE67-8224-4CAD-BAFF-837D8930F816}" type="presOf" srcId="{E596E721-F93C-42D3-B942-165BF9C00109}" destId="{73A7A3BF-8D3A-4C59-9BF1-E3E9D1585660}" srcOrd="0" destOrd="0" presId="urn:microsoft.com/office/officeart/2005/8/layout/pList1"/>
    <dgm:cxn modelId="{92104F05-17DF-428B-8984-695E441C92B2}" type="presOf" srcId="{1A11A824-48DF-4C6E-8C53-0F0E79794137}" destId="{5E25115B-D10B-4246-A7AF-FEC201F4A3F9}" srcOrd="0" destOrd="0" presId="urn:microsoft.com/office/officeart/2005/8/layout/pList1"/>
    <dgm:cxn modelId="{EF3D62E2-A71D-4BE9-B99E-C17F44342F18}" type="presOf" srcId="{9DD0360F-A769-44EE-B426-422D2EA8E8FD}" destId="{713D4406-6CC9-46E5-B6E0-A6F169B3C5CF}" srcOrd="0" destOrd="0" presId="urn:microsoft.com/office/officeart/2005/8/layout/pList1"/>
    <dgm:cxn modelId="{0090D844-D6D3-425D-B981-8A8212ACA697}" srcId="{7B089DB4-C21B-4044-B333-43B212434BED}" destId="{847B2EBF-0E43-41CB-B019-31DD2094A95D}" srcOrd="0" destOrd="0" parTransId="{1072F1A3-2963-4344-8B49-96C1175F21EC}" sibTransId="{E596E721-F93C-42D3-B942-165BF9C00109}"/>
    <dgm:cxn modelId="{B6035822-AD12-47B3-B771-0B180117C39A}" srcId="{7B089DB4-C21B-4044-B333-43B212434BED}" destId="{03053E99-75FC-435E-9813-634221346B71}" srcOrd="5" destOrd="0" parTransId="{4636D3C7-57A9-4E0C-80A7-9F794670ADE0}" sibTransId="{C5D8ED35-0454-4846-8825-EB5749C3576B}"/>
    <dgm:cxn modelId="{95817560-0CFA-4030-913F-B4874B60A341}" type="presOf" srcId="{0936F524-667A-4314-8F8B-040626EB0ACA}" destId="{1ADDBC12-2111-445F-89DA-E413E24A204F}" srcOrd="0" destOrd="0" presId="urn:microsoft.com/office/officeart/2005/8/layout/pList1"/>
    <dgm:cxn modelId="{68EBC9A1-260E-44D8-9A39-8387CAA9F5C8}" type="presOf" srcId="{DB5A0F1F-90DE-4B11-858F-B53876410542}" destId="{46935D4A-44F0-43AD-B82E-A61666E961CD}" srcOrd="0" destOrd="0" presId="urn:microsoft.com/office/officeart/2005/8/layout/pList1"/>
    <dgm:cxn modelId="{BF1646B9-9C27-45B9-A1C8-7FAAF1804954}" type="presOf" srcId="{847B2EBF-0E43-41CB-B019-31DD2094A95D}" destId="{1F4AA575-0387-47DE-9748-EC4F84E26287}" srcOrd="0" destOrd="0" presId="urn:microsoft.com/office/officeart/2005/8/layout/pList1"/>
    <dgm:cxn modelId="{CE33CF15-906F-4DE6-AAC2-98F573EE98F0}" srcId="{7B089DB4-C21B-4044-B333-43B212434BED}" destId="{8EA5CA96-3DA7-452C-8C4A-45EF9F8FB5A3}" srcOrd="1" destOrd="0" parTransId="{9B54BE15-6E31-4514-B126-312E25422163}" sibTransId="{2885DB1D-C6BA-4E0E-8165-12B22B955C87}"/>
    <dgm:cxn modelId="{552DFCB7-BB15-4479-8101-97B59FB8F07B}" type="presOf" srcId="{2984D715-53F5-46AB-B4F6-0B53CEE18866}" destId="{A11B3D12-B9CD-42CC-BA4A-9687F7242D35}" srcOrd="0" destOrd="0" presId="urn:microsoft.com/office/officeart/2005/8/layout/pList1"/>
    <dgm:cxn modelId="{AA08FE54-8D7F-40F2-8448-62372C39A59D}" type="presOf" srcId="{03053E99-75FC-435E-9813-634221346B71}" destId="{9F0623DE-8465-4835-BF58-D453A1C353FA}" srcOrd="0" destOrd="0" presId="urn:microsoft.com/office/officeart/2005/8/layout/pList1"/>
    <dgm:cxn modelId="{FBB40E90-121C-4D7B-8D1E-A60BF7677E4F}" srcId="{7B089DB4-C21B-4044-B333-43B212434BED}" destId="{8E4D3096-E45B-44C7-B4D4-42CE18CBA67D}" srcOrd="4" destOrd="0" parTransId="{C0B4AA6F-2944-4F99-A817-496FA7AC8A4D}" sibTransId="{9DD0360F-A769-44EE-B426-422D2EA8E8FD}"/>
    <dgm:cxn modelId="{93499F49-AB56-4E9C-BC87-051C3650198B}" type="presOf" srcId="{7B089DB4-C21B-4044-B333-43B212434BED}" destId="{6254CE6E-3070-4620-8FBB-9C502C90BD99}" srcOrd="0" destOrd="0" presId="urn:microsoft.com/office/officeart/2005/8/layout/pList1"/>
    <dgm:cxn modelId="{3AB903E4-2F51-4D98-B40A-FC934800CF16}" type="presParOf" srcId="{6254CE6E-3070-4620-8FBB-9C502C90BD99}" destId="{52AF76BC-2C1E-4BD3-809D-FF9F756B0088}" srcOrd="0" destOrd="0" presId="urn:microsoft.com/office/officeart/2005/8/layout/pList1"/>
    <dgm:cxn modelId="{CE8CE75F-6EF0-4351-9D26-B32D9D9E3D1E}" type="presParOf" srcId="{52AF76BC-2C1E-4BD3-809D-FF9F756B0088}" destId="{459A6E82-40E1-48C7-9C9E-40C0396B3E81}" srcOrd="0" destOrd="0" presId="urn:microsoft.com/office/officeart/2005/8/layout/pList1"/>
    <dgm:cxn modelId="{16B3B19A-DB34-4FB3-915C-916C1920E8D4}" type="presParOf" srcId="{52AF76BC-2C1E-4BD3-809D-FF9F756B0088}" destId="{1F4AA575-0387-47DE-9748-EC4F84E26287}" srcOrd="1" destOrd="0" presId="urn:microsoft.com/office/officeart/2005/8/layout/pList1"/>
    <dgm:cxn modelId="{A23AED3D-FF84-4454-921A-DCD887D075F5}" type="presParOf" srcId="{6254CE6E-3070-4620-8FBB-9C502C90BD99}" destId="{73A7A3BF-8D3A-4C59-9BF1-E3E9D1585660}" srcOrd="1" destOrd="0" presId="urn:microsoft.com/office/officeart/2005/8/layout/pList1"/>
    <dgm:cxn modelId="{0D2F197B-BAAC-46A1-8669-996E27E0300D}" type="presParOf" srcId="{6254CE6E-3070-4620-8FBB-9C502C90BD99}" destId="{DBFD71FD-5FE0-4EAF-90ED-779BA7834E7D}" srcOrd="2" destOrd="0" presId="urn:microsoft.com/office/officeart/2005/8/layout/pList1"/>
    <dgm:cxn modelId="{74CF651C-8F84-446F-804A-29F3F7E1C725}" type="presParOf" srcId="{DBFD71FD-5FE0-4EAF-90ED-779BA7834E7D}" destId="{E1B7EDD8-F490-4ADC-B3CD-B6F26B340519}" srcOrd="0" destOrd="0" presId="urn:microsoft.com/office/officeart/2005/8/layout/pList1"/>
    <dgm:cxn modelId="{0CB2791B-3A8D-4F92-9E39-519DC9B0EEC7}" type="presParOf" srcId="{DBFD71FD-5FE0-4EAF-90ED-779BA7834E7D}" destId="{9A4D523F-FB55-4A50-B136-60D782BEB076}" srcOrd="1" destOrd="0" presId="urn:microsoft.com/office/officeart/2005/8/layout/pList1"/>
    <dgm:cxn modelId="{557384BE-98C2-482E-A04F-76192AF420F9}" type="presParOf" srcId="{6254CE6E-3070-4620-8FBB-9C502C90BD99}" destId="{BD81222F-8B88-49BD-8D2A-C1F87B989C0C}" srcOrd="3" destOrd="0" presId="urn:microsoft.com/office/officeart/2005/8/layout/pList1"/>
    <dgm:cxn modelId="{1A9831C8-4D38-4A3A-83A7-6905E3A0A31B}" type="presParOf" srcId="{6254CE6E-3070-4620-8FBB-9C502C90BD99}" destId="{04F44603-79BE-46F0-AFA2-ECE083764821}" srcOrd="4" destOrd="0" presId="urn:microsoft.com/office/officeart/2005/8/layout/pList1"/>
    <dgm:cxn modelId="{CDA40C42-3519-482B-8825-73D7D2DF03C5}" type="presParOf" srcId="{04F44603-79BE-46F0-AFA2-ECE083764821}" destId="{B849E455-7C19-4539-B796-1BF8226AAF3A}" srcOrd="0" destOrd="0" presId="urn:microsoft.com/office/officeart/2005/8/layout/pList1"/>
    <dgm:cxn modelId="{BCE14145-D5BE-43BE-A0B4-43860C4DA4BE}" type="presParOf" srcId="{04F44603-79BE-46F0-AFA2-ECE083764821}" destId="{46935D4A-44F0-43AD-B82E-A61666E961CD}" srcOrd="1" destOrd="0" presId="urn:microsoft.com/office/officeart/2005/8/layout/pList1"/>
    <dgm:cxn modelId="{627DE18C-02A1-4E2F-BB1F-A9C08CCBA377}" type="presParOf" srcId="{6254CE6E-3070-4620-8FBB-9C502C90BD99}" destId="{A11B3D12-B9CD-42CC-BA4A-9687F7242D35}" srcOrd="5" destOrd="0" presId="urn:microsoft.com/office/officeart/2005/8/layout/pList1"/>
    <dgm:cxn modelId="{003BF22F-A73D-4493-9A89-C84521BBF068}" type="presParOf" srcId="{6254CE6E-3070-4620-8FBB-9C502C90BD99}" destId="{38C673DD-B352-43C8-8B92-961E479AC4CC}" srcOrd="6" destOrd="0" presId="urn:microsoft.com/office/officeart/2005/8/layout/pList1"/>
    <dgm:cxn modelId="{E76E6250-8879-4064-98C9-A1616B3645F3}" type="presParOf" srcId="{38C673DD-B352-43C8-8B92-961E479AC4CC}" destId="{564401FA-793B-47AB-BBFC-7BF0456BE62D}" srcOrd="0" destOrd="0" presId="urn:microsoft.com/office/officeart/2005/8/layout/pList1"/>
    <dgm:cxn modelId="{F6C8AFE7-D0D8-4541-9C69-E49EEFA1203B}" type="presParOf" srcId="{38C673DD-B352-43C8-8B92-961E479AC4CC}" destId="{1ADDBC12-2111-445F-89DA-E413E24A204F}" srcOrd="1" destOrd="0" presId="urn:microsoft.com/office/officeart/2005/8/layout/pList1"/>
    <dgm:cxn modelId="{1841593B-81BE-4D8D-90DB-D0AFA4EB3015}" type="presParOf" srcId="{6254CE6E-3070-4620-8FBB-9C502C90BD99}" destId="{5E25115B-D10B-4246-A7AF-FEC201F4A3F9}" srcOrd="7" destOrd="0" presId="urn:microsoft.com/office/officeart/2005/8/layout/pList1"/>
    <dgm:cxn modelId="{A1875ABE-6D54-4747-81D3-7B2B1EB10E40}" type="presParOf" srcId="{6254CE6E-3070-4620-8FBB-9C502C90BD99}" destId="{1B2987C1-24A1-4235-A933-FEA22DD8A05D}" srcOrd="8" destOrd="0" presId="urn:microsoft.com/office/officeart/2005/8/layout/pList1"/>
    <dgm:cxn modelId="{C2D697F8-C31C-4BA8-B29E-141E6DFA2023}" type="presParOf" srcId="{1B2987C1-24A1-4235-A933-FEA22DD8A05D}" destId="{E47788F0-AAC3-416E-B508-31C4E93C49B1}" srcOrd="0" destOrd="0" presId="urn:microsoft.com/office/officeart/2005/8/layout/pList1"/>
    <dgm:cxn modelId="{B6003CC3-2A41-4910-A847-D2C4A1A6D9CE}" type="presParOf" srcId="{1B2987C1-24A1-4235-A933-FEA22DD8A05D}" destId="{82C90DD8-07AC-4726-831B-68C723F5B41A}" srcOrd="1" destOrd="0" presId="urn:microsoft.com/office/officeart/2005/8/layout/pList1"/>
    <dgm:cxn modelId="{E450C833-421D-4AC8-8E15-D69916C9D52F}" type="presParOf" srcId="{6254CE6E-3070-4620-8FBB-9C502C90BD99}" destId="{713D4406-6CC9-46E5-B6E0-A6F169B3C5CF}" srcOrd="9" destOrd="0" presId="urn:microsoft.com/office/officeart/2005/8/layout/pList1"/>
    <dgm:cxn modelId="{83E804D6-6C38-4357-8DAE-426778A3E0A0}" type="presParOf" srcId="{6254CE6E-3070-4620-8FBB-9C502C90BD99}" destId="{446E6379-A262-43D8-AE4A-8D0DFE766210}" srcOrd="10" destOrd="0" presId="urn:microsoft.com/office/officeart/2005/8/layout/pList1"/>
    <dgm:cxn modelId="{726191CA-6BA4-4131-A41D-1CE17F75AF40}" type="presParOf" srcId="{446E6379-A262-43D8-AE4A-8D0DFE766210}" destId="{D62AC4C4-550B-400F-BE6A-DD3A088400E7}" srcOrd="0" destOrd="0" presId="urn:microsoft.com/office/officeart/2005/8/layout/pList1"/>
    <dgm:cxn modelId="{2F0CB7E2-4185-4EB8-B99B-E28153394530}" type="presParOf" srcId="{446E6379-A262-43D8-AE4A-8D0DFE766210}" destId="{9F0623DE-8465-4835-BF58-D453A1C353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0D2926-3B72-4A29-923A-EE09DC8EB89F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902E035-3360-4299-9AF7-4802EC05C430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e-Seoul Net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3B2D669D-A9F9-4BFC-AC49-5E73103C90C1}" type="parTrans" cxnId="{594CAF3D-6BB3-4409-BDCD-390F72A1FB9F}">
      <dgm:prSet/>
      <dgm:spPr/>
      <dgm:t>
        <a:bodyPr/>
        <a:lstStyle/>
        <a:p>
          <a:pPr latinLnBrk="1"/>
          <a:endParaRPr lang="ko-KR" altLang="en-US"/>
        </a:p>
      </dgm:t>
    </dgm:pt>
    <dgm:pt modelId="{D7E621BE-BF58-48AC-9658-9E274F8D0C54}" type="sibTrans" cxnId="{594CAF3D-6BB3-4409-BDCD-390F72A1FB9F}">
      <dgm:prSet/>
      <dgm:spPr/>
      <dgm:t>
        <a:bodyPr/>
        <a:lstStyle/>
        <a:p>
          <a:pPr latinLnBrk="1"/>
          <a:endParaRPr lang="ko-KR" altLang="en-US"/>
        </a:p>
      </dgm:t>
    </dgm:pt>
    <dgm:pt modelId="{FBAA3900-F79D-454F-BAE4-0E42925085BB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U-service Net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595143FE-7A7E-4CA8-A19C-19DDC2C54B39}" type="parTrans" cxnId="{97914CDA-9A51-4551-881A-F4B425AEA96D}">
      <dgm:prSet/>
      <dgm:spPr/>
      <dgm:t>
        <a:bodyPr/>
        <a:lstStyle/>
        <a:p>
          <a:pPr latinLnBrk="1"/>
          <a:endParaRPr lang="ko-KR" altLang="en-US"/>
        </a:p>
      </dgm:t>
    </dgm:pt>
    <dgm:pt modelId="{4481117A-7CB7-4BCA-89B1-43B26AA26726}" type="sibTrans" cxnId="{97914CDA-9A51-4551-881A-F4B425AEA96D}">
      <dgm:prSet/>
      <dgm:spPr/>
      <dgm:t>
        <a:bodyPr/>
        <a:lstStyle/>
        <a:p>
          <a:pPr latinLnBrk="1"/>
          <a:endParaRPr lang="ko-KR" altLang="en-US"/>
        </a:p>
      </dgm:t>
    </dgm:pt>
    <dgm:pt modelId="{94A09D48-46AE-4BBC-9787-1A7DD22B925E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Seoul Data Center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DC1AD5A5-3160-40CF-92BB-3C8FC4888E28}" type="parTrans" cxnId="{2E80075B-62C0-4267-B6AF-C3A6A2F9608E}">
      <dgm:prSet/>
      <dgm:spPr/>
      <dgm:t>
        <a:bodyPr/>
        <a:lstStyle/>
        <a:p>
          <a:pPr latinLnBrk="1"/>
          <a:endParaRPr lang="ko-KR" altLang="en-US"/>
        </a:p>
      </dgm:t>
    </dgm:pt>
    <dgm:pt modelId="{FA056BE8-E005-4BEE-8721-E2957736EB34}" type="sibTrans" cxnId="{2E80075B-62C0-4267-B6AF-C3A6A2F9608E}">
      <dgm:prSet/>
      <dgm:spPr/>
      <dgm:t>
        <a:bodyPr/>
        <a:lstStyle/>
        <a:p>
          <a:pPr latinLnBrk="1"/>
          <a:endParaRPr lang="ko-KR" altLang="en-US"/>
        </a:p>
      </dgm:t>
    </dgm:pt>
    <dgm:pt modelId="{03A7F97E-D46B-46C6-90C9-1246A74AB399}" type="pres">
      <dgm:prSet presAssocID="{C00D2926-3B72-4A29-923A-EE09DC8EB8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2B06F5-3731-419B-8795-FA24C41D9958}" type="pres">
      <dgm:prSet presAssocID="{7902E035-3360-4299-9AF7-4802EC05C430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C3BC1B0A-4D33-4393-94A2-78D92CAEF9DD}" type="pres">
      <dgm:prSet presAssocID="{7902E035-3360-4299-9AF7-4802EC05C430}" presName="pictRect" presStyleLbl="node1" presStyleIdx="0" presStyleCnt="3" custScaleX="173541" custScaleY="156564" custLinFactNeighborX="3610" custLinFactNeighborY="43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B5425C58-67B8-440C-A2F8-51944629C423}" type="pres">
      <dgm:prSet presAssocID="{7902E035-3360-4299-9AF7-4802EC05C430}" presName="textRect" presStyleLbl="revTx" presStyleIdx="0" presStyleCnt="3" custScaleX="83674" custLinFactNeighborX="-5683" custLinFactNeighborY="530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6B17FF-94E1-45AC-91D7-7C6B3A4E0F64}" type="pres">
      <dgm:prSet presAssocID="{D7E621BE-BF58-48AC-9658-9E274F8D0C54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9588F46-3198-43E6-9F13-E118FE892B21}" type="pres">
      <dgm:prSet presAssocID="{FBAA3900-F79D-454F-BAE4-0E42925085BB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4927CFAD-4AA3-4343-AB62-7F2328573821}" type="pres">
      <dgm:prSet presAssocID="{FBAA3900-F79D-454F-BAE4-0E42925085BB}" presName="pictRect" presStyleLbl="node1" presStyleIdx="1" presStyleCnt="3" custScaleX="177675" custScaleY="156478" custLinFactNeighborX="1936" custLinFactNeighborY="361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D26674A5-DF1A-496A-8769-CEE3C6AFF32A}" type="pres">
      <dgm:prSet presAssocID="{FBAA3900-F79D-454F-BAE4-0E42925085BB}" presName="textRect" presStyleLbl="revTx" presStyleIdx="1" presStyleCnt="3" custScaleX="116894" custLinFactNeighborX="21536" custLinFactNeighborY="562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12FB72-7B8B-480C-B70B-AA9582D3F461}" type="pres">
      <dgm:prSet presAssocID="{4481117A-7CB7-4BCA-89B1-43B26AA26726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03B0ADB-879A-4347-BF24-0E6B1A4E3606}" type="pres">
      <dgm:prSet presAssocID="{94A09D48-46AE-4BBC-9787-1A7DD22B925E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F8EEF215-4759-4195-890C-8C96FCF83148}" type="pres">
      <dgm:prSet presAssocID="{94A09D48-46AE-4BBC-9787-1A7DD22B925E}" presName="pictRect" presStyleLbl="node1" presStyleIdx="2" presStyleCnt="3" custScaleX="171782" custScaleY="134394" custLinFactNeighborX="-4701" custLinFactNeighborY="20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6545BE9-14E4-4A1C-8A28-AF73C79E7F27}" type="pres">
      <dgm:prSet presAssocID="{94A09D48-46AE-4BBC-9787-1A7DD22B925E}" presName="textRect" presStyleLbl="revTx" presStyleIdx="2" presStyleCnt="3" custScaleX="173306" custScaleY="50393" custLinFactNeighborX="-7341" custLinFactNeighborY="78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159475-17A2-4CED-B74E-42856D94E5BD}" type="presOf" srcId="{C00D2926-3B72-4A29-923A-EE09DC8EB89F}" destId="{03A7F97E-D46B-46C6-90C9-1246A74AB399}" srcOrd="0" destOrd="0" presId="urn:microsoft.com/office/officeart/2005/8/layout/pList1"/>
    <dgm:cxn modelId="{8B40019F-8898-49DD-854B-65ABB0262B2B}" type="presOf" srcId="{4481117A-7CB7-4BCA-89B1-43B26AA26726}" destId="{B312FB72-7B8B-480C-B70B-AA9582D3F461}" srcOrd="0" destOrd="0" presId="urn:microsoft.com/office/officeart/2005/8/layout/pList1"/>
    <dgm:cxn modelId="{BC2428AA-9EF5-4F52-8DBD-477634D8F0E9}" type="presOf" srcId="{94A09D48-46AE-4BBC-9787-1A7DD22B925E}" destId="{46545BE9-14E4-4A1C-8A28-AF73C79E7F27}" srcOrd="0" destOrd="0" presId="urn:microsoft.com/office/officeart/2005/8/layout/pList1"/>
    <dgm:cxn modelId="{97914CDA-9A51-4551-881A-F4B425AEA96D}" srcId="{C00D2926-3B72-4A29-923A-EE09DC8EB89F}" destId="{FBAA3900-F79D-454F-BAE4-0E42925085BB}" srcOrd="1" destOrd="0" parTransId="{595143FE-7A7E-4CA8-A19C-19DDC2C54B39}" sibTransId="{4481117A-7CB7-4BCA-89B1-43B26AA26726}"/>
    <dgm:cxn modelId="{594CAF3D-6BB3-4409-BDCD-390F72A1FB9F}" srcId="{C00D2926-3B72-4A29-923A-EE09DC8EB89F}" destId="{7902E035-3360-4299-9AF7-4802EC05C430}" srcOrd="0" destOrd="0" parTransId="{3B2D669D-A9F9-4BFC-AC49-5E73103C90C1}" sibTransId="{D7E621BE-BF58-48AC-9658-9E274F8D0C54}"/>
    <dgm:cxn modelId="{88999248-0492-4F21-82F1-5B3651101265}" type="presOf" srcId="{D7E621BE-BF58-48AC-9658-9E274F8D0C54}" destId="{ED6B17FF-94E1-45AC-91D7-7C6B3A4E0F64}" srcOrd="0" destOrd="0" presId="urn:microsoft.com/office/officeart/2005/8/layout/pList1"/>
    <dgm:cxn modelId="{0C7ADE02-CD23-4BF4-8CD8-FAF173CA7700}" type="presOf" srcId="{FBAA3900-F79D-454F-BAE4-0E42925085BB}" destId="{D26674A5-DF1A-496A-8769-CEE3C6AFF32A}" srcOrd="0" destOrd="0" presId="urn:microsoft.com/office/officeart/2005/8/layout/pList1"/>
    <dgm:cxn modelId="{536F4F9C-5D4E-478B-8479-042078668949}" type="presOf" srcId="{7902E035-3360-4299-9AF7-4802EC05C430}" destId="{B5425C58-67B8-440C-A2F8-51944629C423}" srcOrd="0" destOrd="0" presId="urn:microsoft.com/office/officeart/2005/8/layout/pList1"/>
    <dgm:cxn modelId="{2E80075B-62C0-4267-B6AF-C3A6A2F9608E}" srcId="{C00D2926-3B72-4A29-923A-EE09DC8EB89F}" destId="{94A09D48-46AE-4BBC-9787-1A7DD22B925E}" srcOrd="2" destOrd="0" parTransId="{DC1AD5A5-3160-40CF-92BB-3C8FC4888E28}" sibTransId="{FA056BE8-E005-4BEE-8721-E2957736EB34}"/>
    <dgm:cxn modelId="{70E02864-7010-4B8F-B357-A76C1B747D35}" type="presParOf" srcId="{03A7F97E-D46B-46C6-90C9-1246A74AB399}" destId="{272B06F5-3731-419B-8795-FA24C41D9958}" srcOrd="0" destOrd="0" presId="urn:microsoft.com/office/officeart/2005/8/layout/pList1"/>
    <dgm:cxn modelId="{B86E42C4-0322-402F-B08E-9804A3D674DD}" type="presParOf" srcId="{272B06F5-3731-419B-8795-FA24C41D9958}" destId="{C3BC1B0A-4D33-4393-94A2-78D92CAEF9DD}" srcOrd="0" destOrd="0" presId="urn:microsoft.com/office/officeart/2005/8/layout/pList1"/>
    <dgm:cxn modelId="{E423CDE6-F282-4A7B-94B8-B6FEF62575E4}" type="presParOf" srcId="{272B06F5-3731-419B-8795-FA24C41D9958}" destId="{B5425C58-67B8-440C-A2F8-51944629C423}" srcOrd="1" destOrd="0" presId="urn:microsoft.com/office/officeart/2005/8/layout/pList1"/>
    <dgm:cxn modelId="{FB41E02D-C255-4D5D-B162-5CFE6228BBF5}" type="presParOf" srcId="{03A7F97E-D46B-46C6-90C9-1246A74AB399}" destId="{ED6B17FF-94E1-45AC-91D7-7C6B3A4E0F64}" srcOrd="1" destOrd="0" presId="urn:microsoft.com/office/officeart/2005/8/layout/pList1"/>
    <dgm:cxn modelId="{758DF5B3-640F-45B6-884C-2FF72F3C1CCC}" type="presParOf" srcId="{03A7F97E-D46B-46C6-90C9-1246A74AB399}" destId="{79588F46-3198-43E6-9F13-E118FE892B21}" srcOrd="2" destOrd="0" presId="urn:microsoft.com/office/officeart/2005/8/layout/pList1"/>
    <dgm:cxn modelId="{E186C566-A1E0-433C-8132-9C9E16901C5A}" type="presParOf" srcId="{79588F46-3198-43E6-9F13-E118FE892B21}" destId="{4927CFAD-4AA3-4343-AB62-7F2328573821}" srcOrd="0" destOrd="0" presId="urn:microsoft.com/office/officeart/2005/8/layout/pList1"/>
    <dgm:cxn modelId="{E301097F-362F-4C29-87A3-A813EAE3059F}" type="presParOf" srcId="{79588F46-3198-43E6-9F13-E118FE892B21}" destId="{D26674A5-DF1A-496A-8769-CEE3C6AFF32A}" srcOrd="1" destOrd="0" presId="urn:microsoft.com/office/officeart/2005/8/layout/pList1"/>
    <dgm:cxn modelId="{CF779765-7CF6-4772-9826-F79D21FC77AA}" type="presParOf" srcId="{03A7F97E-D46B-46C6-90C9-1246A74AB399}" destId="{B312FB72-7B8B-480C-B70B-AA9582D3F461}" srcOrd="3" destOrd="0" presId="urn:microsoft.com/office/officeart/2005/8/layout/pList1"/>
    <dgm:cxn modelId="{3AAB7E8F-A8AB-47E7-8F0A-B90B9A5CAF26}" type="presParOf" srcId="{03A7F97E-D46B-46C6-90C9-1246A74AB399}" destId="{503B0ADB-879A-4347-BF24-0E6B1A4E3606}" srcOrd="4" destOrd="0" presId="urn:microsoft.com/office/officeart/2005/8/layout/pList1"/>
    <dgm:cxn modelId="{7942B0A5-6398-4268-8CF1-5681E60EA018}" type="presParOf" srcId="{503B0ADB-879A-4347-BF24-0E6B1A4E3606}" destId="{F8EEF215-4759-4195-890C-8C96FCF83148}" srcOrd="0" destOrd="0" presId="urn:microsoft.com/office/officeart/2005/8/layout/pList1"/>
    <dgm:cxn modelId="{88268ACB-206D-471F-886B-7F72A618CBC6}" type="presParOf" srcId="{503B0ADB-879A-4347-BF24-0E6B1A4E3606}" destId="{46545BE9-14E4-4A1C-8A28-AF73C79E7F2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41941D-282D-4A8E-8634-B90CAA84ED62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F601440-7881-4AF4-B432-B832A287CE04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Love PC Campaign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EFF921D1-3742-4B23-A7ED-44BD69DCD1EB}" type="parTrans" cxnId="{C5BCB520-7BD7-491D-891F-7943A5C061C1}">
      <dgm:prSet/>
      <dgm:spPr/>
      <dgm:t>
        <a:bodyPr/>
        <a:lstStyle/>
        <a:p>
          <a:pPr latinLnBrk="1"/>
          <a:endParaRPr lang="ko-KR" altLang="en-US"/>
        </a:p>
      </dgm:t>
    </dgm:pt>
    <dgm:pt modelId="{A3D8A9ED-3EBC-4336-9EC0-84EAAADCD742}" type="sibTrans" cxnId="{C5BCB520-7BD7-491D-891F-7943A5C061C1}">
      <dgm:prSet/>
      <dgm:spPr/>
      <dgm:t>
        <a:bodyPr/>
        <a:lstStyle/>
        <a:p>
          <a:pPr latinLnBrk="1"/>
          <a:endParaRPr lang="ko-KR" altLang="en-US"/>
        </a:p>
      </dgm:t>
    </dgm:pt>
    <dgm:pt modelId="{D8B40630-10DA-4795-A4CE-AC964F7BC458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Donation of ICT Devices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D8CC8FA2-B896-4C5B-8200-E64D758B041C}" type="parTrans" cxnId="{B97744CA-D592-4357-9FA8-E6EA5CC6F951}">
      <dgm:prSet/>
      <dgm:spPr/>
      <dgm:t>
        <a:bodyPr/>
        <a:lstStyle/>
        <a:p>
          <a:pPr latinLnBrk="1"/>
          <a:endParaRPr lang="ko-KR" altLang="en-US"/>
        </a:p>
      </dgm:t>
    </dgm:pt>
    <dgm:pt modelId="{B4D3D07E-5C6D-43D2-9D94-93FD140173FD}" type="sibTrans" cxnId="{B97744CA-D592-4357-9FA8-E6EA5CC6F951}">
      <dgm:prSet/>
      <dgm:spPr/>
      <dgm:t>
        <a:bodyPr/>
        <a:lstStyle/>
        <a:p>
          <a:pPr latinLnBrk="1"/>
          <a:endParaRPr lang="ko-KR" altLang="en-US"/>
        </a:p>
      </dgm:t>
    </dgm:pt>
    <dgm:pt modelId="{427AD5A8-9B48-4794-BA22-5A873B7F676E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Internet Addition Prevention Education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21D9763D-FEA1-448F-B382-1D71D94D4D72}" type="parTrans" cxnId="{3BB0E4E3-7CE1-43E3-8AD4-4471333E1B4E}">
      <dgm:prSet/>
      <dgm:spPr/>
      <dgm:t>
        <a:bodyPr/>
        <a:lstStyle/>
        <a:p>
          <a:pPr latinLnBrk="1"/>
          <a:endParaRPr lang="ko-KR" altLang="en-US"/>
        </a:p>
      </dgm:t>
    </dgm:pt>
    <dgm:pt modelId="{81A8355A-7417-49CF-9CA6-3D25619D1A20}" type="sibTrans" cxnId="{3BB0E4E3-7CE1-43E3-8AD4-4471333E1B4E}">
      <dgm:prSet/>
      <dgm:spPr/>
      <dgm:t>
        <a:bodyPr/>
        <a:lstStyle/>
        <a:p>
          <a:pPr latinLnBrk="1"/>
          <a:endParaRPr lang="ko-KR" altLang="en-US"/>
        </a:p>
      </dgm:t>
    </dgm:pt>
    <dgm:pt modelId="{E32962F7-8D7C-4321-AB36-237DD14493AA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U-Learning Service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916BBE66-23C9-44BA-9E77-F5DEEC88CD95}" type="parTrans" cxnId="{F5F9C086-FA73-4F2D-AA68-6883EF6487FA}">
      <dgm:prSet/>
      <dgm:spPr/>
      <dgm:t>
        <a:bodyPr/>
        <a:lstStyle/>
        <a:p>
          <a:pPr latinLnBrk="1"/>
          <a:endParaRPr lang="ko-KR" altLang="en-US"/>
        </a:p>
      </dgm:t>
    </dgm:pt>
    <dgm:pt modelId="{8BDD26D4-6999-4167-8DE5-AF975951557E}" type="sibTrans" cxnId="{F5F9C086-FA73-4F2D-AA68-6883EF6487FA}">
      <dgm:prSet/>
      <dgm:spPr/>
      <dgm:t>
        <a:bodyPr/>
        <a:lstStyle/>
        <a:p>
          <a:pPr latinLnBrk="1"/>
          <a:endParaRPr lang="ko-KR" altLang="en-US"/>
        </a:p>
      </dgm:t>
    </dgm:pt>
    <dgm:pt modelId="{F9B342CE-4E35-4926-AE0D-779866145A91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ICT Training for the Marginalized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03970B2D-B5F6-459F-B9E7-D4D26E8D3826}" type="parTrans" cxnId="{B88F167E-98D6-4DFD-A7E7-E5507A61208D}">
      <dgm:prSet/>
      <dgm:spPr/>
      <dgm:t>
        <a:bodyPr/>
        <a:lstStyle/>
        <a:p>
          <a:pPr latinLnBrk="1"/>
          <a:endParaRPr lang="ko-KR" altLang="en-US"/>
        </a:p>
      </dgm:t>
    </dgm:pt>
    <dgm:pt modelId="{5A7932A5-CA9E-46D6-A5FB-059AEC42781A}" type="sibTrans" cxnId="{B88F167E-98D6-4DFD-A7E7-E5507A61208D}">
      <dgm:prSet/>
      <dgm:spPr/>
      <dgm:t>
        <a:bodyPr/>
        <a:lstStyle/>
        <a:p>
          <a:pPr latinLnBrk="1"/>
          <a:endParaRPr lang="ko-KR" altLang="en-US"/>
        </a:p>
      </dgm:t>
    </dgm:pt>
    <dgm:pt modelId="{CB8EC5A1-A0EA-4020-8353-E354ECC1DBFC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PC Repair</a:t>
          </a:r>
          <a:endParaRPr lang="ko-KR" altLang="en-US" sz="2000" b="1" dirty="0">
            <a:latin typeface="Arial" pitchFamily="34" charset="0"/>
            <a:cs typeface="Arial" pitchFamily="34" charset="0"/>
          </a:endParaRPr>
        </a:p>
      </dgm:t>
    </dgm:pt>
    <dgm:pt modelId="{D17C7AA1-C131-4DB1-B1A3-54CA28659A8C}" type="parTrans" cxnId="{66FAAC89-25FF-41A0-9554-EA1A3480B530}">
      <dgm:prSet/>
      <dgm:spPr/>
      <dgm:t>
        <a:bodyPr/>
        <a:lstStyle/>
        <a:p>
          <a:pPr latinLnBrk="1"/>
          <a:endParaRPr lang="ko-KR" altLang="en-US"/>
        </a:p>
      </dgm:t>
    </dgm:pt>
    <dgm:pt modelId="{7C3D469C-5AAE-4533-B51A-8679DF32E3B6}" type="sibTrans" cxnId="{66FAAC89-25FF-41A0-9554-EA1A3480B530}">
      <dgm:prSet/>
      <dgm:spPr/>
      <dgm:t>
        <a:bodyPr/>
        <a:lstStyle/>
        <a:p>
          <a:pPr latinLnBrk="1"/>
          <a:endParaRPr lang="ko-KR" altLang="en-US"/>
        </a:p>
      </dgm:t>
    </dgm:pt>
    <dgm:pt modelId="{633122E2-196E-4CF3-B9D3-B6CEAF66A7B4}" type="pres">
      <dgm:prSet presAssocID="{4941941D-282D-4A8E-8634-B90CAA84ED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7FBC40-A69E-4743-B7E0-0F3B3E4074B4}" type="pres">
      <dgm:prSet presAssocID="{5F601440-7881-4AF4-B432-B832A287CE04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FFDC5146-7CEC-45A2-B6FF-009BB4C34ADD}" type="pres">
      <dgm:prSet presAssocID="{5F601440-7881-4AF4-B432-B832A287CE04}" presName="pictRect" presStyleLbl="node1" presStyleIdx="0" presStyleCnt="6" custScaleX="100084" custScaleY="99326" custLinFactNeighborX="91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9F2E6C0-BDD3-4ABF-86CD-317248231397}" type="pres">
      <dgm:prSet presAssocID="{5F601440-7881-4AF4-B432-B832A287CE04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B1C5D0-08F6-4F0A-B384-4414AD83C7F7}" type="pres">
      <dgm:prSet presAssocID="{A3D8A9ED-3EBC-4336-9EC0-84EAAADCD742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79F9D74-9CA9-4A8B-9508-44C64A8C4576}" type="pres">
      <dgm:prSet presAssocID="{D8B40630-10DA-4795-A4CE-AC964F7BC458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1FDAAE65-EB28-4D50-B57F-D6EEA6C32637}" type="pres">
      <dgm:prSet presAssocID="{D8B40630-10DA-4795-A4CE-AC964F7BC458}" presName="pictRect" presStyleLbl="node1" presStyleIdx="1" presStyleCnt="6" custScaleX="100084" custScaleY="99326" custLinFactNeighborX="5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9B0882A1-3F52-4B09-8E29-C65BE4331804}" type="pres">
      <dgm:prSet presAssocID="{D8B40630-10DA-4795-A4CE-AC964F7BC458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930DBA-C031-49E5-A7A3-76834B6BFEC8}" type="pres">
      <dgm:prSet presAssocID="{B4D3D07E-5C6D-43D2-9D94-93FD140173FD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86E7ADE-0BD1-4E2C-860E-D50200D5185A}" type="pres">
      <dgm:prSet presAssocID="{F9B342CE-4E35-4926-AE0D-779866145A91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129CA2DE-8797-4366-9A24-057D1B5154A3}" type="pres">
      <dgm:prSet presAssocID="{F9B342CE-4E35-4926-AE0D-779866145A91}" presName="pictRect" presStyleLbl="node1" presStyleIdx="2" presStyleCnt="6" custScaleX="100084" custScaleY="99326" custLinFactNeighborX="123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10F76F24-62A4-4BE6-8DA8-4548B6542B85}" type="pres">
      <dgm:prSet presAssocID="{F9B342CE-4E35-4926-AE0D-779866145A91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862D47-1097-471C-BB87-CC4D82B42619}" type="pres">
      <dgm:prSet presAssocID="{5A7932A5-CA9E-46D6-A5FB-059AEC42781A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79662C5-6833-4CA5-B9A7-8973B51301B3}" type="pres">
      <dgm:prSet presAssocID="{427AD5A8-9B48-4794-BA22-5A873B7F676E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813F6A45-1FDD-4496-9E33-18CA6AB43437}" type="pres">
      <dgm:prSet presAssocID="{427AD5A8-9B48-4794-BA22-5A873B7F676E}" presName="pictRect" presStyleLbl="node1" presStyleIdx="3" presStyleCnt="6" custScaleX="100084" custScaleY="99326" custLinFactNeighborX="9196" custLinFactNeighborY="-2050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F8F4B5C1-3D16-4190-865F-4B9521E7C32C}" type="pres">
      <dgm:prSet presAssocID="{427AD5A8-9B48-4794-BA22-5A873B7F676E}" presName="textRect" presStyleLbl="revTx" presStyleIdx="3" presStyleCnt="6" custScaleX="123796" custLinFactNeighborX="9006" custLinFactNeighborY="-349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7F5849-152E-4B4D-B0E9-525D63D30914}" type="pres">
      <dgm:prSet presAssocID="{81A8355A-7417-49CF-9CA6-3D25619D1A20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A3B53BE-C50F-41BC-9B1B-36711A59B94A}" type="pres">
      <dgm:prSet presAssocID="{E32962F7-8D7C-4321-AB36-237DD14493AA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5FDA1034-14B1-4D91-B283-0A6CC4A4197C}" type="pres">
      <dgm:prSet presAssocID="{E32962F7-8D7C-4321-AB36-237DD14493AA}" presName="pictRect" presStyleLbl="node1" presStyleIdx="4" presStyleCnt="6" custScaleX="100084" custScaleY="99326" custLinFactNeighborX="-6751" custLinFactNeighborY="-2050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2DB978B-07D6-4CA3-A106-C0AF8544F9CE}" type="pres">
      <dgm:prSet presAssocID="{E32962F7-8D7C-4321-AB36-237DD14493AA}" presName="textRect" presStyleLbl="revTx" presStyleIdx="4" presStyleCnt="6" custLinFactNeighborX="-10098" custLinFactNeighborY="-380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057489-D4D5-4335-8DC8-594A9B88C6AC}" type="pres">
      <dgm:prSet presAssocID="{8BDD26D4-6999-4167-8DE5-AF975951557E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DA9B94F-8DDE-40A1-BA4C-C1996DD2509C}" type="pres">
      <dgm:prSet presAssocID="{CB8EC5A1-A0EA-4020-8353-E354ECC1DBFC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171AA005-CFB4-4E80-98C1-165976C02F35}" type="pres">
      <dgm:prSet presAssocID="{CB8EC5A1-A0EA-4020-8353-E354ECC1DBFC}" presName="pictRect" presStyleLbl="node1" presStyleIdx="5" presStyleCnt="6" custScaleX="100084" custScaleY="99326" custLinFactNeighborX="-11094" custLinFactNeighborY="-2050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65D8E72C-F3AA-4B45-82CC-F5F2C095A269}" type="pres">
      <dgm:prSet presAssocID="{CB8EC5A1-A0EA-4020-8353-E354ECC1DBFC}" presName="textRect" presStyleLbl="revTx" presStyleIdx="5" presStyleCnt="6" custLinFactNeighborX="-10098" custLinFactNeighborY="-380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88F167E-98D6-4DFD-A7E7-E5507A61208D}" srcId="{4941941D-282D-4A8E-8634-B90CAA84ED62}" destId="{F9B342CE-4E35-4926-AE0D-779866145A91}" srcOrd="2" destOrd="0" parTransId="{03970B2D-B5F6-459F-B9E7-D4D26E8D3826}" sibTransId="{5A7932A5-CA9E-46D6-A5FB-059AEC42781A}"/>
    <dgm:cxn modelId="{F5F9C086-FA73-4F2D-AA68-6883EF6487FA}" srcId="{4941941D-282D-4A8E-8634-B90CAA84ED62}" destId="{E32962F7-8D7C-4321-AB36-237DD14493AA}" srcOrd="4" destOrd="0" parTransId="{916BBE66-23C9-44BA-9E77-F5DEEC88CD95}" sibTransId="{8BDD26D4-6999-4167-8DE5-AF975951557E}"/>
    <dgm:cxn modelId="{42E5C3FD-8168-4E69-80B8-221BD10CCEA6}" type="presOf" srcId="{F9B342CE-4E35-4926-AE0D-779866145A91}" destId="{10F76F24-62A4-4BE6-8DA8-4548B6542B85}" srcOrd="0" destOrd="0" presId="urn:microsoft.com/office/officeart/2005/8/layout/pList1"/>
    <dgm:cxn modelId="{064EAFA1-4022-4CAE-BE43-7AADE498A496}" type="presOf" srcId="{8BDD26D4-6999-4167-8DE5-AF975951557E}" destId="{5F057489-D4D5-4335-8DC8-594A9B88C6AC}" srcOrd="0" destOrd="0" presId="urn:microsoft.com/office/officeart/2005/8/layout/pList1"/>
    <dgm:cxn modelId="{2291F422-9C11-4467-9549-F97482332A20}" type="presOf" srcId="{A3D8A9ED-3EBC-4336-9EC0-84EAAADCD742}" destId="{5DB1C5D0-08F6-4F0A-B384-4414AD83C7F7}" srcOrd="0" destOrd="0" presId="urn:microsoft.com/office/officeart/2005/8/layout/pList1"/>
    <dgm:cxn modelId="{C5BCB520-7BD7-491D-891F-7943A5C061C1}" srcId="{4941941D-282D-4A8E-8634-B90CAA84ED62}" destId="{5F601440-7881-4AF4-B432-B832A287CE04}" srcOrd="0" destOrd="0" parTransId="{EFF921D1-3742-4B23-A7ED-44BD69DCD1EB}" sibTransId="{A3D8A9ED-3EBC-4336-9EC0-84EAAADCD742}"/>
    <dgm:cxn modelId="{CEA5DFAB-842C-4979-BFA1-16B0087B200C}" type="presOf" srcId="{81A8355A-7417-49CF-9CA6-3D25619D1A20}" destId="{EC7F5849-152E-4B4D-B0E9-525D63D30914}" srcOrd="0" destOrd="0" presId="urn:microsoft.com/office/officeart/2005/8/layout/pList1"/>
    <dgm:cxn modelId="{3BB0E4E3-7CE1-43E3-8AD4-4471333E1B4E}" srcId="{4941941D-282D-4A8E-8634-B90CAA84ED62}" destId="{427AD5A8-9B48-4794-BA22-5A873B7F676E}" srcOrd="3" destOrd="0" parTransId="{21D9763D-FEA1-448F-B382-1D71D94D4D72}" sibTransId="{81A8355A-7417-49CF-9CA6-3D25619D1A20}"/>
    <dgm:cxn modelId="{56518AC4-C5F2-4F06-9A92-4769EC3A4677}" type="presOf" srcId="{5A7932A5-CA9E-46D6-A5FB-059AEC42781A}" destId="{60862D47-1097-471C-BB87-CC4D82B42619}" srcOrd="0" destOrd="0" presId="urn:microsoft.com/office/officeart/2005/8/layout/pList1"/>
    <dgm:cxn modelId="{AE491FD1-4F22-4252-8442-D0246237D809}" type="presOf" srcId="{E32962F7-8D7C-4321-AB36-237DD14493AA}" destId="{32DB978B-07D6-4CA3-A106-C0AF8544F9CE}" srcOrd="0" destOrd="0" presId="urn:microsoft.com/office/officeart/2005/8/layout/pList1"/>
    <dgm:cxn modelId="{DA186FF4-0D62-47F7-A49E-50C82AA6B8A6}" type="presOf" srcId="{4941941D-282D-4A8E-8634-B90CAA84ED62}" destId="{633122E2-196E-4CF3-B9D3-B6CEAF66A7B4}" srcOrd="0" destOrd="0" presId="urn:microsoft.com/office/officeart/2005/8/layout/pList1"/>
    <dgm:cxn modelId="{F5E1EB26-C78C-4EBA-9982-44D0E6A8BF78}" type="presOf" srcId="{B4D3D07E-5C6D-43D2-9D94-93FD140173FD}" destId="{1A930DBA-C031-49E5-A7A3-76834B6BFEC8}" srcOrd="0" destOrd="0" presId="urn:microsoft.com/office/officeart/2005/8/layout/pList1"/>
    <dgm:cxn modelId="{464C0735-9869-4D7D-93A1-D3F378CC55AD}" type="presOf" srcId="{D8B40630-10DA-4795-A4CE-AC964F7BC458}" destId="{9B0882A1-3F52-4B09-8E29-C65BE4331804}" srcOrd="0" destOrd="0" presId="urn:microsoft.com/office/officeart/2005/8/layout/pList1"/>
    <dgm:cxn modelId="{C1AC877A-A21E-4311-85FB-AA79835269AA}" type="presOf" srcId="{CB8EC5A1-A0EA-4020-8353-E354ECC1DBFC}" destId="{65D8E72C-F3AA-4B45-82CC-F5F2C095A269}" srcOrd="0" destOrd="0" presId="urn:microsoft.com/office/officeart/2005/8/layout/pList1"/>
    <dgm:cxn modelId="{66B8C24E-1C46-43CC-B865-EF8FA87F0219}" type="presOf" srcId="{5F601440-7881-4AF4-B432-B832A287CE04}" destId="{39F2E6C0-BDD3-4ABF-86CD-317248231397}" srcOrd="0" destOrd="0" presId="urn:microsoft.com/office/officeart/2005/8/layout/pList1"/>
    <dgm:cxn modelId="{66FAAC89-25FF-41A0-9554-EA1A3480B530}" srcId="{4941941D-282D-4A8E-8634-B90CAA84ED62}" destId="{CB8EC5A1-A0EA-4020-8353-E354ECC1DBFC}" srcOrd="5" destOrd="0" parTransId="{D17C7AA1-C131-4DB1-B1A3-54CA28659A8C}" sibTransId="{7C3D469C-5AAE-4533-B51A-8679DF32E3B6}"/>
    <dgm:cxn modelId="{21D5C378-2697-4ABD-A89A-A9CCC904B73D}" type="presOf" srcId="{427AD5A8-9B48-4794-BA22-5A873B7F676E}" destId="{F8F4B5C1-3D16-4190-865F-4B9521E7C32C}" srcOrd="0" destOrd="0" presId="urn:microsoft.com/office/officeart/2005/8/layout/pList1"/>
    <dgm:cxn modelId="{B97744CA-D592-4357-9FA8-E6EA5CC6F951}" srcId="{4941941D-282D-4A8E-8634-B90CAA84ED62}" destId="{D8B40630-10DA-4795-A4CE-AC964F7BC458}" srcOrd="1" destOrd="0" parTransId="{D8CC8FA2-B896-4C5B-8200-E64D758B041C}" sibTransId="{B4D3D07E-5C6D-43D2-9D94-93FD140173FD}"/>
    <dgm:cxn modelId="{874A90C5-7D7F-4331-AF32-FFFEBD6643EE}" type="presParOf" srcId="{633122E2-196E-4CF3-B9D3-B6CEAF66A7B4}" destId="{527FBC40-A69E-4743-B7E0-0F3B3E4074B4}" srcOrd="0" destOrd="0" presId="urn:microsoft.com/office/officeart/2005/8/layout/pList1"/>
    <dgm:cxn modelId="{15F14C01-1CFD-4B7D-B192-CE00EB670C77}" type="presParOf" srcId="{527FBC40-A69E-4743-B7E0-0F3B3E4074B4}" destId="{FFDC5146-7CEC-45A2-B6FF-009BB4C34ADD}" srcOrd="0" destOrd="0" presId="urn:microsoft.com/office/officeart/2005/8/layout/pList1"/>
    <dgm:cxn modelId="{0F484621-BCE9-4ADE-9B59-99446CA4B482}" type="presParOf" srcId="{527FBC40-A69E-4743-B7E0-0F3B3E4074B4}" destId="{39F2E6C0-BDD3-4ABF-86CD-317248231397}" srcOrd="1" destOrd="0" presId="urn:microsoft.com/office/officeart/2005/8/layout/pList1"/>
    <dgm:cxn modelId="{D28D584C-8868-4E17-A820-8B6AE29077D2}" type="presParOf" srcId="{633122E2-196E-4CF3-B9D3-B6CEAF66A7B4}" destId="{5DB1C5D0-08F6-4F0A-B384-4414AD83C7F7}" srcOrd="1" destOrd="0" presId="urn:microsoft.com/office/officeart/2005/8/layout/pList1"/>
    <dgm:cxn modelId="{F9777526-566C-44F4-BBE1-1E033C2EB79C}" type="presParOf" srcId="{633122E2-196E-4CF3-B9D3-B6CEAF66A7B4}" destId="{879F9D74-9CA9-4A8B-9508-44C64A8C4576}" srcOrd="2" destOrd="0" presId="urn:microsoft.com/office/officeart/2005/8/layout/pList1"/>
    <dgm:cxn modelId="{951B5D95-C8BA-4904-9F1A-0A9D2E45C743}" type="presParOf" srcId="{879F9D74-9CA9-4A8B-9508-44C64A8C4576}" destId="{1FDAAE65-EB28-4D50-B57F-D6EEA6C32637}" srcOrd="0" destOrd="0" presId="urn:microsoft.com/office/officeart/2005/8/layout/pList1"/>
    <dgm:cxn modelId="{AB395C27-DF0F-45AD-9C9E-893CFBDE3813}" type="presParOf" srcId="{879F9D74-9CA9-4A8B-9508-44C64A8C4576}" destId="{9B0882A1-3F52-4B09-8E29-C65BE4331804}" srcOrd="1" destOrd="0" presId="urn:microsoft.com/office/officeart/2005/8/layout/pList1"/>
    <dgm:cxn modelId="{841B0D79-922C-491B-91C0-193EBB576842}" type="presParOf" srcId="{633122E2-196E-4CF3-B9D3-B6CEAF66A7B4}" destId="{1A930DBA-C031-49E5-A7A3-76834B6BFEC8}" srcOrd="3" destOrd="0" presId="urn:microsoft.com/office/officeart/2005/8/layout/pList1"/>
    <dgm:cxn modelId="{5810122F-AAA0-4E8B-8362-74CDEA8707EF}" type="presParOf" srcId="{633122E2-196E-4CF3-B9D3-B6CEAF66A7B4}" destId="{686E7ADE-0BD1-4E2C-860E-D50200D5185A}" srcOrd="4" destOrd="0" presId="urn:microsoft.com/office/officeart/2005/8/layout/pList1"/>
    <dgm:cxn modelId="{12F2751A-068A-4724-AE1F-54D415FE73EC}" type="presParOf" srcId="{686E7ADE-0BD1-4E2C-860E-D50200D5185A}" destId="{129CA2DE-8797-4366-9A24-057D1B5154A3}" srcOrd="0" destOrd="0" presId="urn:microsoft.com/office/officeart/2005/8/layout/pList1"/>
    <dgm:cxn modelId="{7FC63CDF-1FD2-4AD6-BC63-5D6BE956E715}" type="presParOf" srcId="{686E7ADE-0BD1-4E2C-860E-D50200D5185A}" destId="{10F76F24-62A4-4BE6-8DA8-4548B6542B85}" srcOrd="1" destOrd="0" presId="urn:microsoft.com/office/officeart/2005/8/layout/pList1"/>
    <dgm:cxn modelId="{2C924BB5-8E67-41B0-AEF3-2F72C38E040A}" type="presParOf" srcId="{633122E2-196E-4CF3-B9D3-B6CEAF66A7B4}" destId="{60862D47-1097-471C-BB87-CC4D82B42619}" srcOrd="5" destOrd="0" presId="urn:microsoft.com/office/officeart/2005/8/layout/pList1"/>
    <dgm:cxn modelId="{9F8C9150-FBE6-4EAD-98E6-D4982C184C44}" type="presParOf" srcId="{633122E2-196E-4CF3-B9D3-B6CEAF66A7B4}" destId="{C79662C5-6833-4CA5-B9A7-8973B51301B3}" srcOrd="6" destOrd="0" presId="urn:microsoft.com/office/officeart/2005/8/layout/pList1"/>
    <dgm:cxn modelId="{54F6B952-1C64-4210-AA5A-DBD4E06400DD}" type="presParOf" srcId="{C79662C5-6833-4CA5-B9A7-8973B51301B3}" destId="{813F6A45-1FDD-4496-9E33-18CA6AB43437}" srcOrd="0" destOrd="0" presId="urn:microsoft.com/office/officeart/2005/8/layout/pList1"/>
    <dgm:cxn modelId="{FEE15DE6-CD78-42A3-B5D2-6DA1F378EFC6}" type="presParOf" srcId="{C79662C5-6833-4CA5-B9A7-8973B51301B3}" destId="{F8F4B5C1-3D16-4190-865F-4B9521E7C32C}" srcOrd="1" destOrd="0" presId="urn:microsoft.com/office/officeart/2005/8/layout/pList1"/>
    <dgm:cxn modelId="{21C9DB6D-2238-4FE0-B1D8-A4941410C98E}" type="presParOf" srcId="{633122E2-196E-4CF3-B9D3-B6CEAF66A7B4}" destId="{EC7F5849-152E-4B4D-B0E9-525D63D30914}" srcOrd="7" destOrd="0" presId="urn:microsoft.com/office/officeart/2005/8/layout/pList1"/>
    <dgm:cxn modelId="{3C988238-AECB-4464-B00D-B891755B0051}" type="presParOf" srcId="{633122E2-196E-4CF3-B9D3-B6CEAF66A7B4}" destId="{5A3B53BE-C50F-41BC-9B1B-36711A59B94A}" srcOrd="8" destOrd="0" presId="urn:microsoft.com/office/officeart/2005/8/layout/pList1"/>
    <dgm:cxn modelId="{A7D8DD73-4D45-4074-AD13-A12634C33FA0}" type="presParOf" srcId="{5A3B53BE-C50F-41BC-9B1B-36711A59B94A}" destId="{5FDA1034-14B1-4D91-B283-0A6CC4A4197C}" srcOrd="0" destOrd="0" presId="urn:microsoft.com/office/officeart/2005/8/layout/pList1"/>
    <dgm:cxn modelId="{ADF39802-37CA-43D9-8D2C-B2A1D0E9F44A}" type="presParOf" srcId="{5A3B53BE-C50F-41BC-9B1B-36711A59B94A}" destId="{32DB978B-07D6-4CA3-A106-C0AF8544F9CE}" srcOrd="1" destOrd="0" presId="urn:microsoft.com/office/officeart/2005/8/layout/pList1"/>
    <dgm:cxn modelId="{460C866A-F43C-4C22-905F-CBE6C8BE6C88}" type="presParOf" srcId="{633122E2-196E-4CF3-B9D3-B6CEAF66A7B4}" destId="{5F057489-D4D5-4335-8DC8-594A9B88C6AC}" srcOrd="9" destOrd="0" presId="urn:microsoft.com/office/officeart/2005/8/layout/pList1"/>
    <dgm:cxn modelId="{112ADA05-DCB8-4D91-B421-915EAB31DE78}" type="presParOf" srcId="{633122E2-196E-4CF3-B9D3-B6CEAF66A7B4}" destId="{6DA9B94F-8DDE-40A1-BA4C-C1996DD2509C}" srcOrd="10" destOrd="0" presId="urn:microsoft.com/office/officeart/2005/8/layout/pList1"/>
    <dgm:cxn modelId="{6CA64724-1B0C-4073-B2F6-88E1B1EE1266}" type="presParOf" srcId="{6DA9B94F-8DDE-40A1-BA4C-C1996DD2509C}" destId="{171AA005-CFB4-4E80-98C1-165976C02F35}" srcOrd="0" destOrd="0" presId="urn:microsoft.com/office/officeart/2005/8/layout/pList1"/>
    <dgm:cxn modelId="{D8DB6A77-FF35-4528-8E4A-CC1AFA722E4B}" type="presParOf" srcId="{6DA9B94F-8DDE-40A1-BA4C-C1996DD2509C}" destId="{65D8E72C-F3AA-4B45-82CC-F5F2C095A2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A135B5-DEB7-44F5-B0CB-64AF4AF47395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EC7EF4A-F9A9-469A-8EB6-54C5FDF7CC47}">
      <dgm:prSet phldrT="[텍스트]" custT="1"/>
      <dgm:spPr/>
      <dgm:t>
        <a:bodyPr/>
        <a:lstStyle/>
        <a:p>
          <a:pPr latinLnBrk="1"/>
          <a:r>
            <a:rPr lang="en-US" altLang="ko-KR" sz="2000" b="1" spc="-100" baseline="0" dirty="0" smtClean="0">
              <a:latin typeface="Arial" pitchFamily="34" charset="0"/>
              <a:cs typeface="Arial" pitchFamily="34" charset="0"/>
            </a:rPr>
            <a:t>Reading Magnifier 1</a:t>
          </a:r>
          <a:endParaRPr lang="ko-KR" altLang="en-US" sz="2000" b="1" spc="-100" baseline="0" dirty="0">
            <a:latin typeface="Arial" pitchFamily="34" charset="0"/>
            <a:cs typeface="Arial" pitchFamily="34" charset="0"/>
          </a:endParaRPr>
        </a:p>
      </dgm:t>
    </dgm:pt>
    <dgm:pt modelId="{4FB51269-5E0D-4492-A448-302919A99DB9}" type="parTrans" cxnId="{1516F6FF-5A26-40CA-AD05-C7FC062C6501}">
      <dgm:prSet/>
      <dgm:spPr/>
      <dgm:t>
        <a:bodyPr/>
        <a:lstStyle/>
        <a:p>
          <a:pPr latinLnBrk="1"/>
          <a:endParaRPr lang="ko-KR" altLang="en-US"/>
        </a:p>
      </dgm:t>
    </dgm:pt>
    <dgm:pt modelId="{0E0E60D7-D07D-46B7-B74C-6A534E9641F5}" type="sibTrans" cxnId="{1516F6FF-5A26-40CA-AD05-C7FC062C6501}">
      <dgm:prSet/>
      <dgm:spPr/>
      <dgm:t>
        <a:bodyPr/>
        <a:lstStyle/>
        <a:p>
          <a:pPr latinLnBrk="1"/>
          <a:endParaRPr lang="ko-KR" altLang="en-US"/>
        </a:p>
      </dgm:t>
    </dgm:pt>
    <dgm:pt modelId="{40484863-FF40-4469-B24C-F1508A8C70BA}">
      <dgm:prSet phldrT="[텍스트]" custT="1"/>
      <dgm:spPr/>
      <dgm:t>
        <a:bodyPr/>
        <a:lstStyle/>
        <a:p>
          <a:pPr latinLnBrk="1"/>
          <a:r>
            <a:rPr lang="en-US" altLang="ko-KR" sz="2000" b="1" spc="-100" baseline="0" dirty="0" smtClean="0">
              <a:latin typeface="Arial" pitchFamily="34" charset="0"/>
              <a:cs typeface="Arial" pitchFamily="34" charset="0"/>
            </a:rPr>
            <a:t>Reading Magnifier 2</a:t>
          </a:r>
          <a:endParaRPr lang="ko-KR" altLang="en-US" sz="2000" b="1" spc="-100" baseline="0" dirty="0">
            <a:latin typeface="Arial" pitchFamily="34" charset="0"/>
            <a:cs typeface="Arial" pitchFamily="34" charset="0"/>
          </a:endParaRPr>
        </a:p>
      </dgm:t>
    </dgm:pt>
    <dgm:pt modelId="{3DB55ED7-514E-4102-8851-F95E64302DB4}" type="parTrans" cxnId="{0EC8C1C1-2AC3-4D99-BBC1-307EF18929DE}">
      <dgm:prSet/>
      <dgm:spPr/>
      <dgm:t>
        <a:bodyPr/>
        <a:lstStyle/>
        <a:p>
          <a:pPr latinLnBrk="1"/>
          <a:endParaRPr lang="ko-KR" altLang="en-US"/>
        </a:p>
      </dgm:t>
    </dgm:pt>
    <dgm:pt modelId="{4981E867-B56C-4B51-B94A-AA88153460ED}" type="sibTrans" cxnId="{0EC8C1C1-2AC3-4D99-BBC1-307EF18929DE}">
      <dgm:prSet/>
      <dgm:spPr/>
      <dgm:t>
        <a:bodyPr/>
        <a:lstStyle/>
        <a:p>
          <a:pPr latinLnBrk="1"/>
          <a:endParaRPr lang="ko-KR" altLang="en-US"/>
        </a:p>
      </dgm:t>
    </dgm:pt>
    <dgm:pt modelId="{23FC375C-08B0-438E-8EFB-585C09938045}">
      <dgm:prSet phldrT="[텍스트]" custT="1"/>
      <dgm:spPr/>
      <dgm:t>
        <a:bodyPr/>
        <a:lstStyle/>
        <a:p>
          <a:pPr latinLnBrk="1"/>
          <a:r>
            <a:rPr lang="en-GB" sz="2000" b="1" i="0" dirty="0" smtClean="0">
              <a:latin typeface="Arial" pitchFamily="34" charset="0"/>
              <a:cs typeface="Arial" pitchFamily="34" charset="0"/>
            </a:rPr>
            <a:t>Braille terminal</a:t>
          </a:r>
          <a:endParaRPr lang="en-US" altLang="ko-KR" sz="2000" b="1" i="0" dirty="0" smtClean="0">
            <a:latin typeface="Arial" pitchFamily="34" charset="0"/>
            <a:cs typeface="Arial" pitchFamily="34" charset="0"/>
          </a:endParaRPr>
        </a:p>
      </dgm:t>
    </dgm:pt>
    <dgm:pt modelId="{1482711B-9469-46B2-BD95-E95AF48BCA5C}" type="parTrans" cxnId="{E1696F67-1E75-4928-B42A-1EEACCC0FF10}">
      <dgm:prSet/>
      <dgm:spPr/>
      <dgm:t>
        <a:bodyPr/>
        <a:lstStyle/>
        <a:p>
          <a:pPr latinLnBrk="1"/>
          <a:endParaRPr lang="ko-KR" altLang="en-US"/>
        </a:p>
      </dgm:t>
    </dgm:pt>
    <dgm:pt modelId="{B4D3B1E3-C493-49FE-AE3D-B27034A345AE}" type="sibTrans" cxnId="{E1696F67-1E75-4928-B42A-1EEACCC0FF10}">
      <dgm:prSet/>
      <dgm:spPr/>
      <dgm:t>
        <a:bodyPr/>
        <a:lstStyle/>
        <a:p>
          <a:pPr latinLnBrk="1"/>
          <a:endParaRPr lang="ko-KR" altLang="en-US"/>
        </a:p>
      </dgm:t>
    </dgm:pt>
    <dgm:pt modelId="{E9117ECD-05B3-49C8-ADAE-501711DF4293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Touch Screen</a:t>
          </a:r>
        </a:p>
      </dgm:t>
    </dgm:pt>
    <dgm:pt modelId="{460CFAB4-D758-46BD-B608-D3E601DDE2F8}" type="parTrans" cxnId="{30280674-0889-4516-987B-C3E899D1964D}">
      <dgm:prSet/>
      <dgm:spPr/>
      <dgm:t>
        <a:bodyPr/>
        <a:lstStyle/>
        <a:p>
          <a:pPr latinLnBrk="1"/>
          <a:endParaRPr lang="ko-KR" altLang="en-US"/>
        </a:p>
      </dgm:t>
    </dgm:pt>
    <dgm:pt modelId="{9157EAD1-78C3-4A5A-A5A1-BC37F422029E}" type="sibTrans" cxnId="{30280674-0889-4516-987B-C3E899D1964D}">
      <dgm:prSet/>
      <dgm:spPr/>
      <dgm:t>
        <a:bodyPr/>
        <a:lstStyle/>
        <a:p>
          <a:pPr latinLnBrk="1"/>
          <a:endParaRPr lang="ko-KR" altLang="en-US"/>
        </a:p>
      </dgm:t>
    </dgm:pt>
    <dgm:pt modelId="{31037ADD-E69D-489C-B683-1B7765CD7249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Mouse for the Disabled</a:t>
          </a:r>
        </a:p>
      </dgm:t>
    </dgm:pt>
    <dgm:pt modelId="{B2309C3B-65E9-43C5-85E3-E0BB6137E2BF}" type="parTrans" cxnId="{B824F8D2-9286-4383-AC30-040ADB502D13}">
      <dgm:prSet/>
      <dgm:spPr/>
      <dgm:t>
        <a:bodyPr/>
        <a:lstStyle/>
        <a:p>
          <a:pPr latinLnBrk="1"/>
          <a:endParaRPr lang="ko-KR" altLang="en-US"/>
        </a:p>
      </dgm:t>
    </dgm:pt>
    <dgm:pt modelId="{7DE270A7-AA90-4F2D-A527-AB3BD04CB378}" type="sibTrans" cxnId="{B824F8D2-9286-4383-AC30-040ADB502D13}">
      <dgm:prSet/>
      <dgm:spPr/>
      <dgm:t>
        <a:bodyPr/>
        <a:lstStyle/>
        <a:p>
          <a:pPr latinLnBrk="1"/>
          <a:endParaRPr lang="ko-KR" altLang="en-US"/>
        </a:p>
      </dgm:t>
    </dgm:pt>
    <dgm:pt modelId="{503A3831-C692-4EE4-8B35-7A029600D611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Arial" pitchFamily="34" charset="0"/>
              <a:cs typeface="Arial" pitchFamily="34" charset="0"/>
            </a:rPr>
            <a:t>Keyboard for the Disabled</a:t>
          </a:r>
        </a:p>
      </dgm:t>
    </dgm:pt>
    <dgm:pt modelId="{FBAF3362-F28B-4B46-A481-6016C09DEF88}" type="parTrans" cxnId="{8625C45F-9D64-487D-A54A-6A17BA776546}">
      <dgm:prSet/>
      <dgm:spPr/>
      <dgm:t>
        <a:bodyPr/>
        <a:lstStyle/>
        <a:p>
          <a:pPr latinLnBrk="1"/>
          <a:endParaRPr lang="ko-KR" altLang="en-US"/>
        </a:p>
      </dgm:t>
    </dgm:pt>
    <dgm:pt modelId="{7859455A-3438-4853-B3B3-9DA7D6542360}" type="sibTrans" cxnId="{8625C45F-9D64-487D-A54A-6A17BA776546}">
      <dgm:prSet/>
      <dgm:spPr/>
      <dgm:t>
        <a:bodyPr/>
        <a:lstStyle/>
        <a:p>
          <a:pPr latinLnBrk="1"/>
          <a:endParaRPr lang="ko-KR" altLang="en-US"/>
        </a:p>
      </dgm:t>
    </dgm:pt>
    <dgm:pt modelId="{86F41ADD-CF44-4A5F-BB92-501FC4FDFCCD}" type="pres">
      <dgm:prSet presAssocID="{54A135B5-DEB7-44F5-B0CB-64AF4AF473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364D70-6DCC-4CF9-B7BD-AAC85647891D}" type="pres">
      <dgm:prSet presAssocID="{9EC7EF4A-F9A9-469A-8EB6-54C5FDF7CC47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D40011C1-934F-4A51-B0AF-FCD2A8947B51}" type="pres">
      <dgm:prSet presAssocID="{9EC7EF4A-F9A9-469A-8EB6-54C5FDF7CC47}" presName="pictRect" presStyleLbl="node1" presStyleIdx="0" presStyleCnt="6" custLinFactNeighborX="-448" custLinFactNeighborY="25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E50FAD00-C8A2-4A1F-BD3A-42DB6B638B8D}" type="pres">
      <dgm:prSet presAssocID="{9EC7EF4A-F9A9-469A-8EB6-54C5FDF7CC47}" presName="textRect" presStyleLbl="revTx" presStyleIdx="0" presStyleCnt="6" custScaleY="42783" custLinFactNeighborY="-272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3B2757-2B0E-4452-94A6-9D7F7475B9E0}" type="pres">
      <dgm:prSet presAssocID="{0E0E60D7-D07D-46B7-B74C-6A534E9641F5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FC44DE96-36B8-40F3-A36B-06A8E507ECAE}" type="pres">
      <dgm:prSet presAssocID="{40484863-FF40-4469-B24C-F1508A8C70BA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43A797D2-1D67-4109-A151-FF6EA378FBB4}" type="pres">
      <dgm:prSet presAssocID="{40484863-FF40-4469-B24C-F1508A8C70BA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1EAB63B0-4178-4F25-BB7A-9F39FC52C40E}" type="pres">
      <dgm:prSet presAssocID="{40484863-FF40-4469-B24C-F1508A8C70BA}" presName="textRect" presStyleLbl="revTx" presStyleIdx="1" presStyleCnt="6" custScaleY="42783" custLinFactNeighborY="-272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AF6E83-7467-4B68-BBDD-40B4A89FB9B7}" type="pres">
      <dgm:prSet presAssocID="{4981E867-B56C-4B51-B94A-AA88153460ED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2F43E3C-1EE6-4DC9-B2FF-ABA81288A4F1}" type="pres">
      <dgm:prSet presAssocID="{23FC375C-08B0-438E-8EFB-585C09938045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69F3A13E-A990-4A9D-991C-1B2A70671EB9}" type="pres">
      <dgm:prSet presAssocID="{23FC375C-08B0-438E-8EFB-585C09938045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862D47B9-CA87-46AF-B6BB-13E10D61E23D}" type="pres">
      <dgm:prSet presAssocID="{23FC375C-08B0-438E-8EFB-585C09938045}" presName="textRect" presStyleLbl="revTx" presStyleIdx="2" presStyleCnt="6" custScaleY="40698" custLinFactNeighborY="-288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A78B7B-B196-4113-826F-E4F93E937354}" type="pres">
      <dgm:prSet presAssocID="{B4D3B1E3-C493-49FE-AE3D-B27034A345AE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A8CF0B26-2485-469E-A756-27FAAB5075BD}" type="pres">
      <dgm:prSet presAssocID="{31037ADD-E69D-489C-B683-1B7765CD7249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4C660AB8-CCDF-4DFB-9202-E215FB943940}" type="pres">
      <dgm:prSet presAssocID="{31037ADD-E69D-489C-B683-1B7765CD7249}" presName="pictRect" presStyleLbl="node1" presStyleIdx="3" presStyleCnt="6" custLinFactNeighborY="-1160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DC457283-6CA7-41AC-94B3-6D3D38AE35B5}" type="pres">
      <dgm:prSet presAssocID="{31037ADD-E69D-489C-B683-1B7765CD7249}" presName="textRect" presStyleLbl="revTx" presStyleIdx="3" presStyleCnt="6" custLinFactNeighborY="-215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396290-2C05-4FA6-8999-C851819C9F87}" type="pres">
      <dgm:prSet presAssocID="{7DE270A7-AA90-4F2D-A527-AB3BD04CB378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40CA423-9E07-407A-AE23-D4571D8A87E7}" type="pres">
      <dgm:prSet presAssocID="{E9117ECD-05B3-49C8-ADAE-501711DF4293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F39BCAB4-F797-43CC-B84B-6CED0E112C0E}" type="pres">
      <dgm:prSet presAssocID="{E9117ECD-05B3-49C8-ADAE-501711DF4293}" presName="pictRect" presStyleLbl="node1" presStyleIdx="4" presStyleCnt="6" custLinFactNeighborY="-1160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CB7E98CF-3A29-4B03-A3A1-E45109F8F2EF}" type="pres">
      <dgm:prSet presAssocID="{E9117ECD-05B3-49C8-ADAE-501711DF4293}" presName="textRect" presStyleLbl="revTx" presStyleIdx="4" presStyleCnt="6" custLinFactNeighborY="-215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9D470F-706C-45A1-8BA5-C5502EC922EC}" type="pres">
      <dgm:prSet presAssocID="{9157EAD1-78C3-4A5A-A5A1-BC37F422029E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EB866399-75A4-4F71-A099-1462497E14DD}" type="pres">
      <dgm:prSet presAssocID="{503A3831-C692-4EE4-8B35-7A029600D611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4D989F67-33DD-4805-A243-C6D51D46774E}" type="pres">
      <dgm:prSet presAssocID="{503A3831-C692-4EE4-8B35-7A029600D611}" presName="pictRect" presStyleLbl="node1" presStyleIdx="5" presStyleCnt="6" custLinFactNeighborY="-1160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D45A7985-E60A-4C62-8A39-2F225B7239C1}" type="pres">
      <dgm:prSet presAssocID="{503A3831-C692-4EE4-8B35-7A029600D611}" presName="textRect" presStyleLbl="revTx" presStyleIdx="5" presStyleCnt="6" custLinFactNeighborY="-215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47CC0CC-4F38-4640-8825-FF40885847C0}" type="presOf" srcId="{7DE270A7-AA90-4F2D-A527-AB3BD04CB378}" destId="{32396290-2C05-4FA6-8999-C851819C9F87}" srcOrd="0" destOrd="0" presId="urn:microsoft.com/office/officeart/2005/8/layout/pList1"/>
    <dgm:cxn modelId="{BE56A405-48A7-4DC6-A1C3-168AE303CBA5}" type="presOf" srcId="{31037ADD-E69D-489C-B683-1B7765CD7249}" destId="{DC457283-6CA7-41AC-94B3-6D3D38AE35B5}" srcOrd="0" destOrd="0" presId="urn:microsoft.com/office/officeart/2005/8/layout/pList1"/>
    <dgm:cxn modelId="{0EC8C1C1-2AC3-4D99-BBC1-307EF18929DE}" srcId="{54A135B5-DEB7-44F5-B0CB-64AF4AF47395}" destId="{40484863-FF40-4469-B24C-F1508A8C70BA}" srcOrd="1" destOrd="0" parTransId="{3DB55ED7-514E-4102-8851-F95E64302DB4}" sibTransId="{4981E867-B56C-4B51-B94A-AA88153460ED}"/>
    <dgm:cxn modelId="{FE5A50F2-65BF-4F47-ADA6-5B56051D6AD0}" type="presOf" srcId="{4981E867-B56C-4B51-B94A-AA88153460ED}" destId="{C4AF6E83-7467-4B68-BBDD-40B4A89FB9B7}" srcOrd="0" destOrd="0" presId="urn:microsoft.com/office/officeart/2005/8/layout/pList1"/>
    <dgm:cxn modelId="{1516F6FF-5A26-40CA-AD05-C7FC062C6501}" srcId="{54A135B5-DEB7-44F5-B0CB-64AF4AF47395}" destId="{9EC7EF4A-F9A9-469A-8EB6-54C5FDF7CC47}" srcOrd="0" destOrd="0" parTransId="{4FB51269-5E0D-4492-A448-302919A99DB9}" sibTransId="{0E0E60D7-D07D-46B7-B74C-6A534E9641F5}"/>
    <dgm:cxn modelId="{B824F8D2-9286-4383-AC30-040ADB502D13}" srcId="{54A135B5-DEB7-44F5-B0CB-64AF4AF47395}" destId="{31037ADD-E69D-489C-B683-1B7765CD7249}" srcOrd="3" destOrd="0" parTransId="{B2309C3B-65E9-43C5-85E3-E0BB6137E2BF}" sibTransId="{7DE270A7-AA90-4F2D-A527-AB3BD04CB378}"/>
    <dgm:cxn modelId="{05C2381A-B0C6-4593-A263-F575B1C0D2D8}" type="presOf" srcId="{54A135B5-DEB7-44F5-B0CB-64AF4AF47395}" destId="{86F41ADD-CF44-4A5F-BB92-501FC4FDFCCD}" srcOrd="0" destOrd="0" presId="urn:microsoft.com/office/officeart/2005/8/layout/pList1"/>
    <dgm:cxn modelId="{E1696F67-1E75-4928-B42A-1EEACCC0FF10}" srcId="{54A135B5-DEB7-44F5-B0CB-64AF4AF47395}" destId="{23FC375C-08B0-438E-8EFB-585C09938045}" srcOrd="2" destOrd="0" parTransId="{1482711B-9469-46B2-BD95-E95AF48BCA5C}" sibTransId="{B4D3B1E3-C493-49FE-AE3D-B27034A345AE}"/>
    <dgm:cxn modelId="{3A4A52B4-961A-470F-BA82-E12AC95B5AF1}" type="presOf" srcId="{0E0E60D7-D07D-46B7-B74C-6A534E9641F5}" destId="{B43B2757-2B0E-4452-94A6-9D7F7475B9E0}" srcOrd="0" destOrd="0" presId="urn:microsoft.com/office/officeart/2005/8/layout/pList1"/>
    <dgm:cxn modelId="{8CD769A1-C435-40F7-88F8-418B8695E027}" type="presOf" srcId="{40484863-FF40-4469-B24C-F1508A8C70BA}" destId="{1EAB63B0-4178-4F25-BB7A-9F39FC52C40E}" srcOrd="0" destOrd="0" presId="urn:microsoft.com/office/officeart/2005/8/layout/pList1"/>
    <dgm:cxn modelId="{30280674-0889-4516-987B-C3E899D1964D}" srcId="{54A135B5-DEB7-44F5-B0CB-64AF4AF47395}" destId="{E9117ECD-05B3-49C8-ADAE-501711DF4293}" srcOrd="4" destOrd="0" parTransId="{460CFAB4-D758-46BD-B608-D3E601DDE2F8}" sibTransId="{9157EAD1-78C3-4A5A-A5A1-BC37F422029E}"/>
    <dgm:cxn modelId="{86AA6487-5375-4492-8042-671A6D4065F0}" type="presOf" srcId="{B4D3B1E3-C493-49FE-AE3D-B27034A345AE}" destId="{6AA78B7B-B196-4113-826F-E4F93E937354}" srcOrd="0" destOrd="0" presId="urn:microsoft.com/office/officeart/2005/8/layout/pList1"/>
    <dgm:cxn modelId="{DEE30D82-EB86-48A7-92B5-75C28CE708AA}" type="presOf" srcId="{9157EAD1-78C3-4A5A-A5A1-BC37F422029E}" destId="{939D470F-706C-45A1-8BA5-C5502EC922EC}" srcOrd="0" destOrd="0" presId="urn:microsoft.com/office/officeart/2005/8/layout/pList1"/>
    <dgm:cxn modelId="{8625C45F-9D64-487D-A54A-6A17BA776546}" srcId="{54A135B5-DEB7-44F5-B0CB-64AF4AF47395}" destId="{503A3831-C692-4EE4-8B35-7A029600D611}" srcOrd="5" destOrd="0" parTransId="{FBAF3362-F28B-4B46-A481-6016C09DEF88}" sibTransId="{7859455A-3438-4853-B3B3-9DA7D6542360}"/>
    <dgm:cxn modelId="{4A700042-4D94-4108-8D8B-3289D1BCD6C8}" type="presOf" srcId="{E9117ECD-05B3-49C8-ADAE-501711DF4293}" destId="{CB7E98CF-3A29-4B03-A3A1-E45109F8F2EF}" srcOrd="0" destOrd="0" presId="urn:microsoft.com/office/officeart/2005/8/layout/pList1"/>
    <dgm:cxn modelId="{30FB2669-8D96-4C22-91E1-50094B7E086B}" type="presOf" srcId="{503A3831-C692-4EE4-8B35-7A029600D611}" destId="{D45A7985-E60A-4C62-8A39-2F225B7239C1}" srcOrd="0" destOrd="0" presId="urn:microsoft.com/office/officeart/2005/8/layout/pList1"/>
    <dgm:cxn modelId="{C6226083-4455-41E8-99CC-84CC45E71A3E}" type="presOf" srcId="{9EC7EF4A-F9A9-469A-8EB6-54C5FDF7CC47}" destId="{E50FAD00-C8A2-4A1F-BD3A-42DB6B638B8D}" srcOrd="0" destOrd="0" presId="urn:microsoft.com/office/officeart/2005/8/layout/pList1"/>
    <dgm:cxn modelId="{D0D8B8A6-53F7-4625-89BA-2F5655E42DB8}" type="presOf" srcId="{23FC375C-08B0-438E-8EFB-585C09938045}" destId="{862D47B9-CA87-46AF-B6BB-13E10D61E23D}" srcOrd="0" destOrd="0" presId="urn:microsoft.com/office/officeart/2005/8/layout/pList1"/>
    <dgm:cxn modelId="{C3344672-7207-4F8C-AC84-D668CE2F6FE1}" type="presParOf" srcId="{86F41ADD-CF44-4A5F-BB92-501FC4FDFCCD}" destId="{7D364D70-6DCC-4CF9-B7BD-AAC85647891D}" srcOrd="0" destOrd="0" presId="urn:microsoft.com/office/officeart/2005/8/layout/pList1"/>
    <dgm:cxn modelId="{65103531-083B-453F-820B-F19A6C794A22}" type="presParOf" srcId="{7D364D70-6DCC-4CF9-B7BD-AAC85647891D}" destId="{D40011C1-934F-4A51-B0AF-FCD2A8947B51}" srcOrd="0" destOrd="0" presId="urn:microsoft.com/office/officeart/2005/8/layout/pList1"/>
    <dgm:cxn modelId="{9ACE7E03-0719-4926-AD03-B023F7F27AC6}" type="presParOf" srcId="{7D364D70-6DCC-4CF9-B7BD-AAC85647891D}" destId="{E50FAD00-C8A2-4A1F-BD3A-42DB6B638B8D}" srcOrd="1" destOrd="0" presId="urn:microsoft.com/office/officeart/2005/8/layout/pList1"/>
    <dgm:cxn modelId="{C0CCDEE5-3BBE-400F-9514-624502E5D118}" type="presParOf" srcId="{86F41ADD-CF44-4A5F-BB92-501FC4FDFCCD}" destId="{B43B2757-2B0E-4452-94A6-9D7F7475B9E0}" srcOrd="1" destOrd="0" presId="urn:microsoft.com/office/officeart/2005/8/layout/pList1"/>
    <dgm:cxn modelId="{9EEC84E4-A87B-44DA-ABFB-491181FC8786}" type="presParOf" srcId="{86F41ADD-CF44-4A5F-BB92-501FC4FDFCCD}" destId="{FC44DE96-36B8-40F3-A36B-06A8E507ECAE}" srcOrd="2" destOrd="0" presId="urn:microsoft.com/office/officeart/2005/8/layout/pList1"/>
    <dgm:cxn modelId="{48ED4C96-0C5F-493B-B779-CCFD7A26A0F2}" type="presParOf" srcId="{FC44DE96-36B8-40F3-A36B-06A8E507ECAE}" destId="{43A797D2-1D67-4109-A151-FF6EA378FBB4}" srcOrd="0" destOrd="0" presId="urn:microsoft.com/office/officeart/2005/8/layout/pList1"/>
    <dgm:cxn modelId="{B230C299-4995-4D59-91AC-A682A5731F81}" type="presParOf" srcId="{FC44DE96-36B8-40F3-A36B-06A8E507ECAE}" destId="{1EAB63B0-4178-4F25-BB7A-9F39FC52C40E}" srcOrd="1" destOrd="0" presId="urn:microsoft.com/office/officeart/2005/8/layout/pList1"/>
    <dgm:cxn modelId="{9778F8E5-C32A-4F8D-B451-C774E99BD08A}" type="presParOf" srcId="{86F41ADD-CF44-4A5F-BB92-501FC4FDFCCD}" destId="{C4AF6E83-7467-4B68-BBDD-40B4A89FB9B7}" srcOrd="3" destOrd="0" presId="urn:microsoft.com/office/officeart/2005/8/layout/pList1"/>
    <dgm:cxn modelId="{0FDD2A9B-781B-49C0-8CB6-1B305CC59272}" type="presParOf" srcId="{86F41ADD-CF44-4A5F-BB92-501FC4FDFCCD}" destId="{92F43E3C-1EE6-4DC9-B2FF-ABA81288A4F1}" srcOrd="4" destOrd="0" presId="urn:microsoft.com/office/officeart/2005/8/layout/pList1"/>
    <dgm:cxn modelId="{5BB82D05-FB3E-4F96-B018-6E9C83C43F6C}" type="presParOf" srcId="{92F43E3C-1EE6-4DC9-B2FF-ABA81288A4F1}" destId="{69F3A13E-A990-4A9D-991C-1B2A70671EB9}" srcOrd="0" destOrd="0" presId="urn:microsoft.com/office/officeart/2005/8/layout/pList1"/>
    <dgm:cxn modelId="{08484F22-7E0A-4C1C-834A-86F01CB248E3}" type="presParOf" srcId="{92F43E3C-1EE6-4DC9-B2FF-ABA81288A4F1}" destId="{862D47B9-CA87-46AF-B6BB-13E10D61E23D}" srcOrd="1" destOrd="0" presId="urn:microsoft.com/office/officeart/2005/8/layout/pList1"/>
    <dgm:cxn modelId="{7CE08254-3F3F-4BC5-A870-C2ADCA49CC5D}" type="presParOf" srcId="{86F41ADD-CF44-4A5F-BB92-501FC4FDFCCD}" destId="{6AA78B7B-B196-4113-826F-E4F93E937354}" srcOrd="5" destOrd="0" presId="urn:microsoft.com/office/officeart/2005/8/layout/pList1"/>
    <dgm:cxn modelId="{C2B7A119-78FB-408B-9209-5180470DE771}" type="presParOf" srcId="{86F41ADD-CF44-4A5F-BB92-501FC4FDFCCD}" destId="{A8CF0B26-2485-469E-A756-27FAAB5075BD}" srcOrd="6" destOrd="0" presId="urn:microsoft.com/office/officeart/2005/8/layout/pList1"/>
    <dgm:cxn modelId="{533ECFF9-EE8F-432E-A66D-60E43F97AF5D}" type="presParOf" srcId="{A8CF0B26-2485-469E-A756-27FAAB5075BD}" destId="{4C660AB8-CCDF-4DFB-9202-E215FB943940}" srcOrd="0" destOrd="0" presId="urn:microsoft.com/office/officeart/2005/8/layout/pList1"/>
    <dgm:cxn modelId="{95678265-1ED2-46E2-BF02-738A0203E1D7}" type="presParOf" srcId="{A8CF0B26-2485-469E-A756-27FAAB5075BD}" destId="{DC457283-6CA7-41AC-94B3-6D3D38AE35B5}" srcOrd="1" destOrd="0" presId="urn:microsoft.com/office/officeart/2005/8/layout/pList1"/>
    <dgm:cxn modelId="{0FE29F2E-B72F-4DE6-9012-B4CD084D69A7}" type="presParOf" srcId="{86F41ADD-CF44-4A5F-BB92-501FC4FDFCCD}" destId="{32396290-2C05-4FA6-8999-C851819C9F87}" srcOrd="7" destOrd="0" presId="urn:microsoft.com/office/officeart/2005/8/layout/pList1"/>
    <dgm:cxn modelId="{B14F88B0-B57A-4A1E-B44F-07D91A93F90D}" type="presParOf" srcId="{86F41ADD-CF44-4A5F-BB92-501FC4FDFCCD}" destId="{840CA423-9E07-407A-AE23-D4571D8A87E7}" srcOrd="8" destOrd="0" presId="urn:microsoft.com/office/officeart/2005/8/layout/pList1"/>
    <dgm:cxn modelId="{F77A6A8C-BAD1-4539-AB6F-1BFDBE8ED9D7}" type="presParOf" srcId="{840CA423-9E07-407A-AE23-D4571D8A87E7}" destId="{F39BCAB4-F797-43CC-B84B-6CED0E112C0E}" srcOrd="0" destOrd="0" presId="urn:microsoft.com/office/officeart/2005/8/layout/pList1"/>
    <dgm:cxn modelId="{46C3C5BD-2A5A-4E4F-B79E-9E16B6C84106}" type="presParOf" srcId="{840CA423-9E07-407A-AE23-D4571D8A87E7}" destId="{CB7E98CF-3A29-4B03-A3A1-E45109F8F2EF}" srcOrd="1" destOrd="0" presId="urn:microsoft.com/office/officeart/2005/8/layout/pList1"/>
    <dgm:cxn modelId="{9A64E641-90F5-439A-B8EE-BA38AA931877}" type="presParOf" srcId="{86F41ADD-CF44-4A5F-BB92-501FC4FDFCCD}" destId="{939D470F-706C-45A1-8BA5-C5502EC922EC}" srcOrd="9" destOrd="0" presId="urn:microsoft.com/office/officeart/2005/8/layout/pList1"/>
    <dgm:cxn modelId="{458B7EC8-F0CD-45C4-A018-E2B21E400793}" type="presParOf" srcId="{86F41ADD-CF44-4A5F-BB92-501FC4FDFCCD}" destId="{EB866399-75A4-4F71-A099-1462497E14DD}" srcOrd="10" destOrd="0" presId="urn:microsoft.com/office/officeart/2005/8/layout/pList1"/>
    <dgm:cxn modelId="{64EEECCC-7F8B-45B2-B4B0-5E591DD2C28E}" type="presParOf" srcId="{EB866399-75A4-4F71-A099-1462497E14DD}" destId="{4D989F67-33DD-4805-A243-C6D51D46774E}" srcOrd="0" destOrd="0" presId="urn:microsoft.com/office/officeart/2005/8/layout/pList1"/>
    <dgm:cxn modelId="{35A1A661-DC8C-49A3-A0D1-B58EC18FD0E5}" type="presParOf" srcId="{EB866399-75A4-4F71-A099-1462497E14DD}" destId="{D45A7985-E60A-4C62-8A39-2F225B7239C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7F0DD-286B-45AB-A6C7-1CC0E97DE0EE}">
      <dsp:nvSpPr>
        <dsp:cNvPr id="0" name=""/>
        <dsp:cNvSpPr/>
      </dsp:nvSpPr>
      <dsp:spPr>
        <a:xfrm>
          <a:off x="259051" y="0"/>
          <a:ext cx="2628800" cy="188477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59E084-8850-4D81-851D-E0ABA9313306}">
      <dsp:nvSpPr>
        <dsp:cNvPr id="0" name=""/>
        <dsp:cNvSpPr/>
      </dsp:nvSpPr>
      <dsp:spPr>
        <a:xfrm>
          <a:off x="240770" y="1818330"/>
          <a:ext cx="2665362" cy="7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Official Seoul Website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240770" y="1818330"/>
        <a:ext cx="2665362" cy="768092"/>
      </dsp:txXfrm>
    </dsp:sp>
    <dsp:sp modelId="{D583B148-61B9-4575-80F1-C8D83BBCA915}">
      <dsp:nvSpPr>
        <dsp:cNvPr id="0" name=""/>
        <dsp:cNvSpPr/>
      </dsp:nvSpPr>
      <dsp:spPr>
        <a:xfrm>
          <a:off x="3113252" y="0"/>
          <a:ext cx="2628800" cy="188477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8F43D-8216-4486-8FD4-5722A1D1B3F0}">
      <dsp:nvSpPr>
        <dsp:cNvPr id="0" name=""/>
        <dsp:cNvSpPr/>
      </dsp:nvSpPr>
      <dsp:spPr>
        <a:xfrm>
          <a:off x="3200402" y="1818330"/>
          <a:ext cx="2454499" cy="7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Mobile Portal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200402" y="1818330"/>
        <a:ext cx="2454499" cy="768092"/>
      </dsp:txXfrm>
    </dsp:sp>
    <dsp:sp modelId="{F5DF1D32-790D-4DD9-8120-5F60A5BAF437}">
      <dsp:nvSpPr>
        <dsp:cNvPr id="0" name=""/>
        <dsp:cNvSpPr/>
      </dsp:nvSpPr>
      <dsp:spPr>
        <a:xfrm>
          <a:off x="5949172" y="0"/>
          <a:ext cx="2628800" cy="188477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30390-0CAC-4E20-BAFB-F50CC6AB36E5}">
      <dsp:nvSpPr>
        <dsp:cNvPr id="0" name=""/>
        <dsp:cNvSpPr/>
      </dsp:nvSpPr>
      <dsp:spPr>
        <a:xfrm>
          <a:off x="5955497" y="1818330"/>
          <a:ext cx="2616150" cy="7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One-Click e-Civil Application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5955497" y="1818330"/>
        <a:ext cx="2616150" cy="768092"/>
      </dsp:txXfrm>
    </dsp:sp>
    <dsp:sp modelId="{5CA43DD5-DABC-40E3-80FF-F413825F31A3}">
      <dsp:nvSpPr>
        <dsp:cNvPr id="0" name=""/>
        <dsp:cNvSpPr/>
      </dsp:nvSpPr>
      <dsp:spPr>
        <a:xfrm>
          <a:off x="214321" y="2661840"/>
          <a:ext cx="2628800" cy="188477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45B6D9-28FB-4C7D-BC41-2B4E19C66935}">
      <dsp:nvSpPr>
        <dsp:cNvPr id="0" name=""/>
        <dsp:cNvSpPr/>
      </dsp:nvSpPr>
      <dsp:spPr>
        <a:xfrm>
          <a:off x="282715" y="4532510"/>
          <a:ext cx="2070329" cy="7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GIS Portal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282715" y="4532510"/>
        <a:ext cx="2070329" cy="768092"/>
      </dsp:txXfrm>
    </dsp:sp>
    <dsp:sp modelId="{D58C5329-EBFB-493E-94EA-EA7A86EBA303}">
      <dsp:nvSpPr>
        <dsp:cNvPr id="0" name=""/>
        <dsp:cNvSpPr/>
      </dsp:nvSpPr>
      <dsp:spPr>
        <a:xfrm>
          <a:off x="3094971" y="2661840"/>
          <a:ext cx="2628800" cy="188477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05353-EC1E-4822-9994-F03F4500A937}">
      <dsp:nvSpPr>
        <dsp:cNvPr id="0" name=""/>
        <dsp:cNvSpPr/>
      </dsp:nvSpPr>
      <dsp:spPr>
        <a:xfrm>
          <a:off x="2839399" y="4532510"/>
          <a:ext cx="3139943" cy="7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IPTV Video Civil Application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2839399" y="4532510"/>
        <a:ext cx="3139943" cy="768092"/>
      </dsp:txXfrm>
    </dsp:sp>
    <dsp:sp modelId="{1276A2C9-16C0-4D95-93DA-EBE357CF95A6}">
      <dsp:nvSpPr>
        <dsp:cNvPr id="0" name=""/>
        <dsp:cNvSpPr/>
      </dsp:nvSpPr>
      <dsp:spPr>
        <a:xfrm>
          <a:off x="5943758" y="2661840"/>
          <a:ext cx="2628800" cy="188477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9D1DC-1093-4B37-91D3-9EFE1AB330D0}">
      <dsp:nvSpPr>
        <dsp:cNvPr id="0" name=""/>
        <dsp:cNvSpPr/>
      </dsp:nvSpPr>
      <dsp:spPr>
        <a:xfrm>
          <a:off x="6465698" y="4549485"/>
          <a:ext cx="2070329" cy="7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Seoul Oasis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465698" y="4549485"/>
        <a:ext cx="2070329" cy="7680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9A6E82-40E1-48C7-9C9E-40C0396B3E81}">
      <dsp:nvSpPr>
        <dsp:cNvPr id="0" name=""/>
        <dsp:cNvSpPr/>
      </dsp:nvSpPr>
      <dsp:spPr>
        <a:xfrm>
          <a:off x="961199" y="428624"/>
          <a:ext cx="2473149" cy="18100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4AA575-0387-47DE-9748-EC4F84E26287}">
      <dsp:nvSpPr>
        <dsp:cNvPr id="0" name=""/>
        <dsp:cNvSpPr/>
      </dsp:nvSpPr>
      <dsp:spPr>
        <a:xfrm>
          <a:off x="962235" y="2200932"/>
          <a:ext cx="2471077" cy="73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Administrative Portal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962235" y="2200932"/>
        <a:ext cx="2471077" cy="739002"/>
      </dsp:txXfrm>
    </dsp:sp>
    <dsp:sp modelId="{E1B7EDD8-F490-4ADC-B3CD-B6F26B340519}">
      <dsp:nvSpPr>
        <dsp:cNvPr id="0" name=""/>
        <dsp:cNvSpPr/>
      </dsp:nvSpPr>
      <dsp:spPr>
        <a:xfrm>
          <a:off x="3728350" y="428624"/>
          <a:ext cx="2473149" cy="181002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D523F-FB55-4A50-B136-60D782BEB076}">
      <dsp:nvSpPr>
        <dsp:cNvPr id="0" name=""/>
        <dsp:cNvSpPr/>
      </dsp:nvSpPr>
      <dsp:spPr>
        <a:xfrm>
          <a:off x="3633624" y="2200932"/>
          <a:ext cx="2662600" cy="73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Task Management System</a:t>
          </a:r>
          <a:endParaRPr lang="ko-KR" alt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633624" y="2200932"/>
        <a:ext cx="2662600" cy="739002"/>
      </dsp:txXfrm>
    </dsp:sp>
    <dsp:sp modelId="{B849E455-7C19-4539-B796-1BF8226AAF3A}">
      <dsp:nvSpPr>
        <dsp:cNvPr id="0" name=""/>
        <dsp:cNvSpPr/>
      </dsp:nvSpPr>
      <dsp:spPr>
        <a:xfrm>
          <a:off x="6495501" y="428624"/>
          <a:ext cx="2473149" cy="181002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935D4A-44F0-43AD-B82E-A61666E961CD}">
      <dsp:nvSpPr>
        <dsp:cNvPr id="0" name=""/>
        <dsp:cNvSpPr/>
      </dsp:nvSpPr>
      <dsp:spPr>
        <a:xfrm>
          <a:off x="6537102" y="2200932"/>
          <a:ext cx="2389946" cy="73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Spatial Data Warehouse</a:t>
          </a:r>
          <a:endParaRPr lang="ko-KR" alt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537102" y="2200932"/>
        <a:ext cx="2389946" cy="739002"/>
      </dsp:txXfrm>
    </dsp:sp>
    <dsp:sp modelId="{564401FA-793B-47AB-BBFC-7BF0456BE62D}">
      <dsp:nvSpPr>
        <dsp:cNvPr id="0" name=""/>
        <dsp:cNvSpPr/>
      </dsp:nvSpPr>
      <dsp:spPr>
        <a:xfrm>
          <a:off x="933003" y="3130602"/>
          <a:ext cx="2485718" cy="181002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DBC12-2111-445F-89DA-E413E24A204F}">
      <dsp:nvSpPr>
        <dsp:cNvPr id="0" name=""/>
        <dsp:cNvSpPr/>
      </dsp:nvSpPr>
      <dsp:spPr>
        <a:xfrm>
          <a:off x="772694" y="4930919"/>
          <a:ext cx="2859004" cy="73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Quality Management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System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772694" y="4930919"/>
        <a:ext cx="2859004" cy="739002"/>
      </dsp:txXfrm>
    </dsp:sp>
    <dsp:sp modelId="{E47788F0-AAC3-416E-B508-31C4E93C49B1}">
      <dsp:nvSpPr>
        <dsp:cNvPr id="0" name=""/>
        <dsp:cNvSpPr/>
      </dsp:nvSpPr>
      <dsp:spPr>
        <a:xfrm>
          <a:off x="3704148" y="3153933"/>
          <a:ext cx="2473149" cy="1810020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C90DD8-07AC-4726-831B-68C723F5B41A}">
      <dsp:nvSpPr>
        <dsp:cNvPr id="0" name=""/>
        <dsp:cNvSpPr/>
      </dsp:nvSpPr>
      <dsp:spPr>
        <a:xfrm>
          <a:off x="3456751" y="4930919"/>
          <a:ext cx="3091521" cy="73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Homepage Management System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456751" y="4930919"/>
        <a:ext cx="3091521" cy="739002"/>
      </dsp:txXfrm>
    </dsp:sp>
    <dsp:sp modelId="{D62AC4C4-550B-400F-BE6A-DD3A088400E7}">
      <dsp:nvSpPr>
        <dsp:cNvPr id="0" name=""/>
        <dsp:cNvSpPr/>
      </dsp:nvSpPr>
      <dsp:spPr>
        <a:xfrm>
          <a:off x="6469546" y="3138836"/>
          <a:ext cx="2473149" cy="1810020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0623DE-8465-4835-BF58-D453A1C353FA}">
      <dsp:nvSpPr>
        <dsp:cNvPr id="0" name=""/>
        <dsp:cNvSpPr/>
      </dsp:nvSpPr>
      <dsp:spPr>
        <a:xfrm>
          <a:off x="6042886" y="4936742"/>
          <a:ext cx="3576454" cy="73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Financial Management System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042886" y="4936742"/>
        <a:ext cx="3576454" cy="7390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BC1B0A-4D33-4393-94A2-78D92CAEF9DD}">
      <dsp:nvSpPr>
        <dsp:cNvPr id="0" name=""/>
        <dsp:cNvSpPr/>
      </dsp:nvSpPr>
      <dsp:spPr>
        <a:xfrm>
          <a:off x="196959" y="70832"/>
          <a:ext cx="3981383" cy="24748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25C58-67B8-440C-A2F8-51944629C423}">
      <dsp:nvSpPr>
        <dsp:cNvPr id="0" name=""/>
        <dsp:cNvSpPr/>
      </dsp:nvSpPr>
      <dsp:spPr>
        <a:xfrm>
          <a:off x="1014625" y="2480850"/>
          <a:ext cx="1919651" cy="85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e-Seoul Net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014625" y="2480850"/>
        <a:ext cx="1919651" cy="851149"/>
      </dsp:txXfrm>
    </dsp:sp>
    <dsp:sp modelId="{4927CFAD-4AA3-4343-AB62-7F2328573821}">
      <dsp:nvSpPr>
        <dsp:cNvPr id="0" name=""/>
        <dsp:cNvSpPr/>
      </dsp:nvSpPr>
      <dsp:spPr>
        <a:xfrm>
          <a:off x="4369454" y="59016"/>
          <a:ext cx="4076226" cy="24734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6674A5-DF1A-496A-8769-CEE3C6AFF32A}">
      <dsp:nvSpPr>
        <dsp:cNvPr id="0" name=""/>
        <dsp:cNvSpPr/>
      </dsp:nvSpPr>
      <dsp:spPr>
        <a:xfrm>
          <a:off x="5516338" y="2507951"/>
          <a:ext cx="2681786" cy="85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U-service Net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5516338" y="2507951"/>
        <a:ext cx="2681786" cy="851149"/>
      </dsp:txXfrm>
    </dsp:sp>
    <dsp:sp modelId="{F8EEF215-4759-4195-890C-8C96FCF83148}">
      <dsp:nvSpPr>
        <dsp:cNvPr id="0" name=""/>
        <dsp:cNvSpPr/>
      </dsp:nvSpPr>
      <dsp:spPr>
        <a:xfrm>
          <a:off x="2179337" y="3142222"/>
          <a:ext cx="3941028" cy="212437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45BE9-14E4-4A1C-8A28-AF73C79E7F27}">
      <dsp:nvSpPr>
        <dsp:cNvPr id="0" name=""/>
        <dsp:cNvSpPr/>
      </dsp:nvSpPr>
      <dsp:spPr>
        <a:xfrm>
          <a:off x="2101288" y="5174992"/>
          <a:ext cx="3975992" cy="42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Seoul Data Center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2101288" y="5174992"/>
        <a:ext cx="3975992" cy="4289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DC5146-7CEC-45A2-B6FF-009BB4C34ADD}">
      <dsp:nvSpPr>
        <dsp:cNvPr id="0" name=""/>
        <dsp:cNvSpPr/>
      </dsp:nvSpPr>
      <dsp:spPr>
        <a:xfrm>
          <a:off x="687200" y="1614"/>
          <a:ext cx="2741815" cy="187480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F2E6C0-BDD3-4ABF-86CD-317248231397}">
      <dsp:nvSpPr>
        <dsp:cNvPr id="0" name=""/>
        <dsp:cNvSpPr/>
      </dsp:nvSpPr>
      <dsp:spPr>
        <a:xfrm>
          <a:off x="436425" y="1882779"/>
          <a:ext cx="2739514" cy="101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Love PC Campaign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436425" y="1882779"/>
        <a:ext cx="2739514" cy="1016359"/>
      </dsp:txXfrm>
    </dsp:sp>
    <dsp:sp modelId="{1FDAAE65-EB28-4D50-B57F-D6EEA6C32637}">
      <dsp:nvSpPr>
        <dsp:cNvPr id="0" name=""/>
        <dsp:cNvSpPr/>
      </dsp:nvSpPr>
      <dsp:spPr>
        <a:xfrm>
          <a:off x="3606788" y="1614"/>
          <a:ext cx="2741815" cy="187480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882A1-3F52-4B09-8E29-C65BE4331804}">
      <dsp:nvSpPr>
        <dsp:cNvPr id="0" name=""/>
        <dsp:cNvSpPr/>
      </dsp:nvSpPr>
      <dsp:spPr>
        <a:xfrm>
          <a:off x="3452307" y="1882779"/>
          <a:ext cx="2739514" cy="101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Donation of ICT Devices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452307" y="1882779"/>
        <a:ext cx="2739514" cy="1016359"/>
      </dsp:txXfrm>
    </dsp:sp>
    <dsp:sp modelId="{129CA2DE-8797-4366-9A24-057D1B5154A3}">
      <dsp:nvSpPr>
        <dsp:cNvPr id="0" name=""/>
        <dsp:cNvSpPr/>
      </dsp:nvSpPr>
      <dsp:spPr>
        <a:xfrm>
          <a:off x="6500845" y="1614"/>
          <a:ext cx="2741815" cy="187480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76F24-62A4-4BE6-8DA8-4548B6542B85}">
      <dsp:nvSpPr>
        <dsp:cNvPr id="0" name=""/>
        <dsp:cNvSpPr/>
      </dsp:nvSpPr>
      <dsp:spPr>
        <a:xfrm>
          <a:off x="6468190" y="1882779"/>
          <a:ext cx="2739514" cy="101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ICT Training for the Marginalized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468190" y="1882779"/>
        <a:ext cx="2739514" cy="1016359"/>
      </dsp:txXfrm>
    </dsp:sp>
    <dsp:sp modelId="{813F6A45-1FDD-4496-9E33-18CA6AB43437}">
      <dsp:nvSpPr>
        <dsp:cNvPr id="0" name=""/>
        <dsp:cNvSpPr/>
      </dsp:nvSpPr>
      <dsp:spPr>
        <a:xfrm>
          <a:off x="687200" y="2786091"/>
          <a:ext cx="2741815" cy="187480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4B5C1-3D16-4190-865F-4B9521E7C32C}">
      <dsp:nvSpPr>
        <dsp:cNvPr id="0" name=""/>
        <dsp:cNvSpPr/>
      </dsp:nvSpPr>
      <dsp:spPr>
        <a:xfrm>
          <a:off x="357198" y="4698681"/>
          <a:ext cx="3391409" cy="101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Internet Addition Prevention Education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57198" y="4698681"/>
        <a:ext cx="3391409" cy="1016359"/>
      </dsp:txXfrm>
    </dsp:sp>
    <dsp:sp modelId="{5FDA1034-14B1-4D91-B283-0A6CC4A4197C}">
      <dsp:nvSpPr>
        <dsp:cNvPr id="0" name=""/>
        <dsp:cNvSpPr/>
      </dsp:nvSpPr>
      <dsp:spPr>
        <a:xfrm>
          <a:off x="3591009" y="2786091"/>
          <a:ext cx="2741815" cy="187480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B978B-07D6-4CA3-A106-C0AF8544F9CE}">
      <dsp:nvSpPr>
        <dsp:cNvPr id="0" name=""/>
        <dsp:cNvSpPr/>
      </dsp:nvSpPr>
      <dsp:spPr>
        <a:xfrm>
          <a:off x="3500468" y="4667245"/>
          <a:ext cx="2739514" cy="101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U-Learning Service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500468" y="4667245"/>
        <a:ext cx="2739514" cy="1016359"/>
      </dsp:txXfrm>
    </dsp:sp>
    <dsp:sp modelId="{171AA005-CFB4-4E80-98C1-165976C02F35}">
      <dsp:nvSpPr>
        <dsp:cNvPr id="0" name=""/>
        <dsp:cNvSpPr/>
      </dsp:nvSpPr>
      <dsp:spPr>
        <a:xfrm>
          <a:off x="6487914" y="2786091"/>
          <a:ext cx="2741815" cy="1874803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8E72C-F3AA-4B45-82CC-F5F2C095A269}">
      <dsp:nvSpPr>
        <dsp:cNvPr id="0" name=""/>
        <dsp:cNvSpPr/>
      </dsp:nvSpPr>
      <dsp:spPr>
        <a:xfrm>
          <a:off x="6516350" y="4667245"/>
          <a:ext cx="2739514" cy="101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PC Repair</a:t>
          </a:r>
          <a:endParaRPr lang="ko-KR" alt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516350" y="4667245"/>
        <a:ext cx="2739514" cy="10163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0011C1-934F-4A51-B0AF-FCD2A8947B51}">
      <dsp:nvSpPr>
        <dsp:cNvPr id="0" name=""/>
        <dsp:cNvSpPr/>
      </dsp:nvSpPr>
      <dsp:spPr>
        <a:xfrm>
          <a:off x="652099" y="48804"/>
          <a:ext cx="2665657" cy="183663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FAD00-C8A2-4A1F-BD3A-42DB6B638B8D}">
      <dsp:nvSpPr>
        <dsp:cNvPr id="0" name=""/>
        <dsp:cNvSpPr/>
      </dsp:nvSpPr>
      <dsp:spPr>
        <a:xfrm>
          <a:off x="664042" y="1851014"/>
          <a:ext cx="2665657" cy="42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spc="-100" baseline="0" dirty="0" smtClean="0">
              <a:latin typeface="Arial" pitchFamily="34" charset="0"/>
              <a:cs typeface="Arial" pitchFamily="34" charset="0"/>
            </a:rPr>
            <a:t>Reading Magnifier 1</a:t>
          </a:r>
          <a:endParaRPr lang="ko-KR" altLang="en-US" sz="2000" b="1" kern="1200" spc="-100" baseline="0" dirty="0">
            <a:latin typeface="Arial" pitchFamily="34" charset="0"/>
            <a:cs typeface="Arial" pitchFamily="34" charset="0"/>
          </a:endParaRPr>
        </a:p>
      </dsp:txBody>
      <dsp:txXfrm>
        <a:off x="664042" y="1851014"/>
        <a:ext cx="2665657" cy="423106"/>
      </dsp:txXfrm>
    </dsp:sp>
    <dsp:sp modelId="{43A797D2-1D67-4109-A151-FF6EA378FBB4}">
      <dsp:nvSpPr>
        <dsp:cNvPr id="0" name=""/>
        <dsp:cNvSpPr/>
      </dsp:nvSpPr>
      <dsp:spPr>
        <a:xfrm>
          <a:off x="3596377" y="1198"/>
          <a:ext cx="2665657" cy="183663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AB63B0-4178-4F25-BB7A-9F39FC52C40E}">
      <dsp:nvSpPr>
        <dsp:cNvPr id="0" name=""/>
        <dsp:cNvSpPr/>
      </dsp:nvSpPr>
      <dsp:spPr>
        <a:xfrm>
          <a:off x="3596377" y="1851014"/>
          <a:ext cx="2665657" cy="42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spc="-100" baseline="0" dirty="0" smtClean="0">
              <a:latin typeface="Arial" pitchFamily="34" charset="0"/>
              <a:cs typeface="Arial" pitchFamily="34" charset="0"/>
            </a:rPr>
            <a:t>Reading Magnifier 2</a:t>
          </a:r>
          <a:endParaRPr lang="ko-KR" altLang="en-US" sz="2000" b="1" kern="1200" spc="-100" baseline="0" dirty="0">
            <a:latin typeface="Arial" pitchFamily="34" charset="0"/>
            <a:cs typeface="Arial" pitchFamily="34" charset="0"/>
          </a:endParaRPr>
        </a:p>
      </dsp:txBody>
      <dsp:txXfrm>
        <a:off x="3596377" y="1851014"/>
        <a:ext cx="2665657" cy="423106"/>
      </dsp:txXfrm>
    </dsp:sp>
    <dsp:sp modelId="{69F3A13E-A990-4A9D-991C-1B2A70671EB9}">
      <dsp:nvSpPr>
        <dsp:cNvPr id="0" name=""/>
        <dsp:cNvSpPr/>
      </dsp:nvSpPr>
      <dsp:spPr>
        <a:xfrm>
          <a:off x="6528712" y="6353"/>
          <a:ext cx="2665657" cy="183663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D47B9-CA87-46AF-B6BB-13E10D61E23D}">
      <dsp:nvSpPr>
        <dsp:cNvPr id="0" name=""/>
        <dsp:cNvSpPr/>
      </dsp:nvSpPr>
      <dsp:spPr>
        <a:xfrm>
          <a:off x="6528712" y="1851022"/>
          <a:ext cx="2665657" cy="402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>
              <a:latin typeface="Arial" pitchFamily="34" charset="0"/>
              <a:cs typeface="Arial" pitchFamily="34" charset="0"/>
            </a:rPr>
            <a:t>Braille terminal</a:t>
          </a:r>
          <a:endParaRPr lang="en-US" altLang="ko-KR" sz="2000" b="1" i="0" kern="1200" dirty="0" smtClean="0">
            <a:latin typeface="Arial" pitchFamily="34" charset="0"/>
            <a:cs typeface="Arial" pitchFamily="34" charset="0"/>
          </a:endParaRPr>
        </a:p>
      </dsp:txBody>
      <dsp:txXfrm>
        <a:off x="6528712" y="1851022"/>
        <a:ext cx="2665657" cy="402486"/>
      </dsp:txXfrm>
    </dsp:sp>
    <dsp:sp modelId="{4C660AB8-CCDF-4DFB-9202-E215FB943940}">
      <dsp:nvSpPr>
        <dsp:cNvPr id="0" name=""/>
        <dsp:cNvSpPr/>
      </dsp:nvSpPr>
      <dsp:spPr>
        <a:xfrm>
          <a:off x="664042" y="2597311"/>
          <a:ext cx="2665657" cy="183663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57283-6CA7-41AC-94B3-6D3D38AE35B5}">
      <dsp:nvSpPr>
        <dsp:cNvPr id="0" name=""/>
        <dsp:cNvSpPr/>
      </dsp:nvSpPr>
      <dsp:spPr>
        <a:xfrm>
          <a:off x="664042" y="4433962"/>
          <a:ext cx="2665657" cy="98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Mouse for the Disabled</a:t>
          </a:r>
        </a:p>
      </dsp:txBody>
      <dsp:txXfrm>
        <a:off x="664042" y="4433962"/>
        <a:ext cx="2665657" cy="988958"/>
      </dsp:txXfrm>
    </dsp:sp>
    <dsp:sp modelId="{F39BCAB4-F797-43CC-B84B-6CED0E112C0E}">
      <dsp:nvSpPr>
        <dsp:cNvPr id="0" name=""/>
        <dsp:cNvSpPr/>
      </dsp:nvSpPr>
      <dsp:spPr>
        <a:xfrm>
          <a:off x="3596377" y="2597311"/>
          <a:ext cx="2665657" cy="183663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E98CF-3A29-4B03-A3A1-E45109F8F2EF}">
      <dsp:nvSpPr>
        <dsp:cNvPr id="0" name=""/>
        <dsp:cNvSpPr/>
      </dsp:nvSpPr>
      <dsp:spPr>
        <a:xfrm>
          <a:off x="3596377" y="4433962"/>
          <a:ext cx="2665657" cy="98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Touch Screen</a:t>
          </a:r>
        </a:p>
      </dsp:txBody>
      <dsp:txXfrm>
        <a:off x="3596377" y="4433962"/>
        <a:ext cx="2665657" cy="988958"/>
      </dsp:txXfrm>
    </dsp:sp>
    <dsp:sp modelId="{4D989F67-33DD-4805-A243-C6D51D46774E}">
      <dsp:nvSpPr>
        <dsp:cNvPr id="0" name=""/>
        <dsp:cNvSpPr/>
      </dsp:nvSpPr>
      <dsp:spPr>
        <a:xfrm>
          <a:off x="6528712" y="2597311"/>
          <a:ext cx="2665657" cy="183663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A7985-E60A-4C62-8A39-2F225B7239C1}">
      <dsp:nvSpPr>
        <dsp:cNvPr id="0" name=""/>
        <dsp:cNvSpPr/>
      </dsp:nvSpPr>
      <dsp:spPr>
        <a:xfrm>
          <a:off x="6528712" y="4433962"/>
          <a:ext cx="2665657" cy="98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Arial" pitchFamily="34" charset="0"/>
              <a:cs typeface="Arial" pitchFamily="34" charset="0"/>
            </a:rPr>
            <a:t>Keyboard for the Disabled</a:t>
          </a:r>
        </a:p>
      </dsp:txBody>
      <dsp:txXfrm>
        <a:off x="6528712" y="4433962"/>
        <a:ext cx="2665657" cy="98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222D6D-3712-4EEF-9BBE-483EA56913E8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305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183" y="9440305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A89F167-D4AF-4172-B3E3-5F06F873CF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689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C4305E-96F9-4932-93B4-739D23E1E5F4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4" tIns="46098" rIns="92194" bIns="46098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4" y="4720153"/>
            <a:ext cx="5445126" cy="4473815"/>
          </a:xfrm>
          <a:prstGeom prst="rect">
            <a:avLst/>
          </a:prstGeom>
        </p:spPr>
        <p:txBody>
          <a:bodyPr vert="horz" lIns="92194" tIns="46098" rIns="92194" bIns="4609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305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183" y="9440305"/>
            <a:ext cx="2949841" cy="497444"/>
          </a:xfrm>
          <a:prstGeom prst="rect">
            <a:avLst/>
          </a:prstGeom>
        </p:spPr>
        <p:txBody>
          <a:bodyPr vert="horz" lIns="92194" tIns="46098" rIns="92194" bIns="460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B526527-8C09-4E4A-9004-81060039B81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8436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y.hankooki.com/lpage/society/201005/e2010052809213093840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y.hankooki.com/lpage/society/201005/e2010052809213093840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ㅇ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100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 도시 전자정부평가 연속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(2004, 2006, 2008, 2010)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ㅇ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공공행정상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(2008):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사이버정책토론방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모바일서울</a:t>
            </a:r>
            <a:r>
              <a:rPr lang="en-US" altLang="ko-KR" dirty="0" smtClean="0"/>
              <a:t>' </a:t>
            </a:r>
            <a:r>
              <a:rPr lang="ko-KR" altLang="en-US" dirty="0" smtClean="0"/>
              <a:t>글로벌 </a:t>
            </a:r>
            <a:r>
              <a:rPr lang="en-US" altLang="ko-KR" dirty="0" smtClean="0"/>
              <a:t>ICT </a:t>
            </a:r>
            <a:r>
              <a:rPr lang="ko-KR" altLang="en-US" dirty="0" err="1" smtClean="0"/>
              <a:t>어워드</a:t>
            </a:r>
            <a:r>
              <a:rPr lang="ko-KR" altLang="en-US" dirty="0" smtClean="0"/>
              <a:t> 최우수상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 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인터넷</a:t>
            </a:r>
            <a:r>
              <a:rPr lang="ko-KR" altLang="en-US" dirty="0" smtClean="0"/>
              <a:t> 포털 ‘</a:t>
            </a:r>
            <a:r>
              <a:rPr lang="ko-KR" altLang="en-US" dirty="0" err="1" smtClean="0"/>
              <a:t>모바일서울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m.Seoul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이 세계 </a:t>
            </a:r>
            <a:r>
              <a:rPr lang="en-US" altLang="ko-KR" dirty="0" smtClean="0"/>
              <a:t>74</a:t>
            </a:r>
            <a:r>
              <a:rPr lang="ko-KR" altLang="en-US" dirty="0" smtClean="0"/>
              <a:t>개국 정보기술</a:t>
            </a:r>
            <a:r>
              <a:rPr lang="en-US" altLang="ko-KR" dirty="0" smtClean="0"/>
              <a:t>(IT) </a:t>
            </a:r>
            <a:r>
              <a:rPr lang="ko-KR" altLang="en-US" dirty="0" smtClean="0"/>
              <a:t>기관 컨소시엄인 세계정보기술서비스연맹</a:t>
            </a:r>
            <a:r>
              <a:rPr lang="en-US" altLang="ko-KR" dirty="0" smtClean="0"/>
              <a:t>(WITSA)</a:t>
            </a:r>
            <a:r>
              <a:rPr lang="ko-KR" altLang="en-US" dirty="0" smtClean="0"/>
              <a:t>으로부터 ‘</a:t>
            </a:r>
            <a:r>
              <a:rPr lang="en-US" altLang="ko-KR" dirty="0" smtClean="0"/>
              <a:t>WITSA 2010 </a:t>
            </a:r>
            <a:r>
              <a:rPr lang="ko-KR" altLang="en-US" dirty="0" smtClean="0"/>
              <a:t>글로벌 </a:t>
            </a:r>
            <a:r>
              <a:rPr lang="en-US" altLang="ko-KR" dirty="0" smtClean="0"/>
              <a:t>ICT </a:t>
            </a:r>
            <a:r>
              <a:rPr lang="ko-KR" altLang="en-US" dirty="0" err="1" smtClean="0"/>
              <a:t>엑설런스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어워드</a:t>
            </a:r>
            <a:r>
              <a:rPr lang="en-US" altLang="ko-KR" dirty="0" smtClean="0"/>
              <a:t>' </a:t>
            </a:r>
            <a:r>
              <a:rPr lang="ko-KR" altLang="en-US" dirty="0" smtClean="0"/>
              <a:t>공공 부문 최우수상</a:t>
            </a:r>
            <a:r>
              <a:rPr lang="ko-KR" altLang="en-US" baseline="0" dirty="0" smtClean="0"/>
              <a:t> 수상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지리정보시스템</a:t>
            </a:r>
            <a:r>
              <a:rPr lang="en-US" altLang="ko-KR" dirty="0" smtClean="0"/>
              <a:t>(GIS) </a:t>
            </a:r>
            <a:r>
              <a:rPr lang="ko-KR" altLang="en-US" dirty="0" err="1" smtClean="0"/>
              <a:t>국제콘퍼런스</a:t>
            </a:r>
            <a:r>
              <a:rPr lang="ko-KR" altLang="en-US" dirty="0" smtClean="0"/>
              <a:t> ‘</a:t>
            </a:r>
            <a:r>
              <a:rPr lang="ko-KR" altLang="en-US" dirty="0" err="1" smtClean="0"/>
              <a:t>맵</a:t>
            </a:r>
            <a:r>
              <a:rPr lang="en-US" altLang="ko-KR" dirty="0" smtClean="0"/>
              <a:t>(Map)</a:t>
            </a:r>
            <a:r>
              <a:rPr lang="ko-KR" altLang="en-US" dirty="0" smtClean="0"/>
              <a:t>아시아</a:t>
            </a:r>
            <a:r>
              <a:rPr lang="en-US" altLang="ko-KR" dirty="0" smtClean="0"/>
              <a:t>/ISG(International Symposium and Exhibition and </a:t>
            </a:r>
            <a:r>
              <a:rPr lang="en-US" altLang="ko-KR" dirty="0" err="1" smtClean="0"/>
              <a:t>Geoinformation</a:t>
            </a:r>
            <a:r>
              <a:rPr lang="en-US" altLang="ko-KR" dirty="0" smtClean="0"/>
              <a:t>) 2010’</a:t>
            </a:r>
            <a:r>
              <a:rPr lang="ko-KR" altLang="en-US" dirty="0" smtClean="0"/>
              <a:t>에서 ‘전자 서비스를 위한 지리공간 기술상’을 수상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·</a:t>
            </a:r>
            <a:r>
              <a:rPr lang="ko-KR" altLang="en-US" dirty="0" smtClean="0"/>
              <a:t>명칭 검색정보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부동산실거래가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실시간교통정보</a:t>
            </a:r>
            <a:r>
              <a:rPr lang="ko-KR" altLang="en-US" dirty="0" smtClean="0"/>
              <a:t> 등 시민들이 필요로 하는 지리</a:t>
            </a:r>
            <a:r>
              <a:rPr lang="en-US" altLang="ko-KR" dirty="0" smtClean="0"/>
              <a:t>·</a:t>
            </a:r>
            <a:r>
              <a:rPr lang="ko-KR" altLang="en-US" dirty="0" smtClean="0"/>
              <a:t>생활정보를 인터넷으로 제공하는 ‘</a:t>
            </a:r>
            <a:r>
              <a:rPr lang="en-US" altLang="ko-KR" dirty="0" smtClean="0"/>
              <a:t>GIS</a:t>
            </a:r>
            <a:r>
              <a:rPr lang="ko-KR" altLang="en-US" dirty="0" err="1" smtClean="0"/>
              <a:t>포털서비스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수상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45C0-DCB9-4CDE-843C-C5BC1A93673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ㅇ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100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 도시 전자정부평가 연속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(2004, 2006, 2008, 2010)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ㅇ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공공행정상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(2008):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사이버정책토론방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모바일서울</a:t>
            </a:r>
            <a:r>
              <a:rPr lang="en-US" altLang="ko-KR" dirty="0" smtClean="0"/>
              <a:t>' </a:t>
            </a:r>
            <a:r>
              <a:rPr lang="ko-KR" altLang="en-US" dirty="0" smtClean="0"/>
              <a:t>글로벌 </a:t>
            </a:r>
            <a:r>
              <a:rPr lang="en-US" altLang="ko-KR" dirty="0" smtClean="0"/>
              <a:t>ICT </a:t>
            </a:r>
            <a:r>
              <a:rPr lang="ko-KR" altLang="en-US" dirty="0" err="1" smtClean="0"/>
              <a:t>어워드</a:t>
            </a:r>
            <a:r>
              <a:rPr lang="ko-KR" altLang="en-US" dirty="0" smtClean="0"/>
              <a:t> 최우수상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 </a:t>
            </a:r>
            <a:r>
              <a:rPr lang="ko-KR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인터넷</a:t>
            </a:r>
            <a:r>
              <a:rPr lang="ko-KR" altLang="en-US" dirty="0" smtClean="0"/>
              <a:t> 포털 ‘</a:t>
            </a:r>
            <a:r>
              <a:rPr lang="ko-KR" altLang="en-US" dirty="0" err="1" smtClean="0"/>
              <a:t>모바일서울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m.Seoul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이 세계 </a:t>
            </a:r>
            <a:r>
              <a:rPr lang="en-US" altLang="ko-KR" dirty="0" smtClean="0"/>
              <a:t>74</a:t>
            </a:r>
            <a:r>
              <a:rPr lang="ko-KR" altLang="en-US" dirty="0" smtClean="0"/>
              <a:t>개국 정보기술</a:t>
            </a:r>
            <a:r>
              <a:rPr lang="en-US" altLang="ko-KR" dirty="0" smtClean="0"/>
              <a:t>(IT) </a:t>
            </a:r>
            <a:r>
              <a:rPr lang="ko-KR" altLang="en-US" dirty="0" smtClean="0"/>
              <a:t>기관 컨소시엄인 세계정보기술서비스연맹</a:t>
            </a:r>
            <a:r>
              <a:rPr lang="en-US" altLang="ko-KR" dirty="0" smtClean="0"/>
              <a:t>(WITSA)</a:t>
            </a:r>
            <a:r>
              <a:rPr lang="ko-KR" altLang="en-US" dirty="0" smtClean="0"/>
              <a:t>으로부터 ‘</a:t>
            </a:r>
            <a:r>
              <a:rPr lang="en-US" altLang="ko-KR" dirty="0" smtClean="0"/>
              <a:t>WITSA 2010 </a:t>
            </a:r>
            <a:r>
              <a:rPr lang="ko-KR" altLang="en-US" dirty="0" smtClean="0"/>
              <a:t>글로벌 </a:t>
            </a:r>
            <a:r>
              <a:rPr lang="en-US" altLang="ko-KR" dirty="0" smtClean="0"/>
              <a:t>ICT </a:t>
            </a:r>
            <a:r>
              <a:rPr lang="ko-KR" altLang="en-US" dirty="0" err="1" smtClean="0"/>
              <a:t>엑설런스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어워드</a:t>
            </a:r>
            <a:r>
              <a:rPr lang="en-US" altLang="ko-KR" dirty="0" smtClean="0"/>
              <a:t>' </a:t>
            </a:r>
            <a:r>
              <a:rPr lang="ko-KR" altLang="en-US" dirty="0" smtClean="0"/>
              <a:t>공공 부문 최우수상</a:t>
            </a:r>
            <a:r>
              <a:rPr lang="ko-KR" altLang="en-US" baseline="0" dirty="0" smtClean="0"/>
              <a:t> 수상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지리정보시스템</a:t>
            </a:r>
            <a:r>
              <a:rPr lang="en-US" altLang="ko-KR" dirty="0" smtClean="0"/>
              <a:t>(GIS) </a:t>
            </a:r>
            <a:r>
              <a:rPr lang="ko-KR" altLang="en-US" dirty="0" err="1" smtClean="0"/>
              <a:t>국제콘퍼런스</a:t>
            </a:r>
            <a:r>
              <a:rPr lang="ko-KR" altLang="en-US" dirty="0" smtClean="0"/>
              <a:t> ‘</a:t>
            </a:r>
            <a:r>
              <a:rPr lang="ko-KR" altLang="en-US" dirty="0" err="1" smtClean="0"/>
              <a:t>맵</a:t>
            </a:r>
            <a:r>
              <a:rPr lang="en-US" altLang="ko-KR" dirty="0" smtClean="0"/>
              <a:t>(Map)</a:t>
            </a:r>
            <a:r>
              <a:rPr lang="ko-KR" altLang="en-US" dirty="0" smtClean="0"/>
              <a:t>아시아</a:t>
            </a:r>
            <a:r>
              <a:rPr lang="en-US" altLang="ko-KR" dirty="0" smtClean="0"/>
              <a:t>/ISG(International Symposium and Exhibition and </a:t>
            </a:r>
            <a:r>
              <a:rPr lang="en-US" altLang="ko-KR" dirty="0" err="1" smtClean="0"/>
              <a:t>Geoinformation</a:t>
            </a:r>
            <a:r>
              <a:rPr lang="en-US" altLang="ko-KR" dirty="0" smtClean="0"/>
              <a:t>) 2010’</a:t>
            </a:r>
            <a:r>
              <a:rPr lang="ko-KR" altLang="en-US" dirty="0" smtClean="0"/>
              <a:t>에서 ‘전자 서비스를 위한 지리공간 기술상’을 수상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·</a:t>
            </a:r>
            <a:r>
              <a:rPr lang="ko-KR" altLang="en-US" dirty="0" smtClean="0"/>
              <a:t>명칭 검색정보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부동산실거래가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실시간교통정보</a:t>
            </a:r>
            <a:r>
              <a:rPr lang="ko-KR" altLang="en-US" dirty="0" smtClean="0"/>
              <a:t> 등 시민들이 필요로 하는 지리</a:t>
            </a:r>
            <a:r>
              <a:rPr lang="en-US" altLang="ko-KR" dirty="0" smtClean="0"/>
              <a:t>·</a:t>
            </a:r>
            <a:r>
              <a:rPr lang="ko-KR" altLang="en-US" dirty="0" smtClean="0"/>
              <a:t>생활정보를 인터넷으로 제공하는 ‘</a:t>
            </a:r>
            <a:r>
              <a:rPr lang="en-US" altLang="ko-KR" dirty="0" smtClean="0"/>
              <a:t>GIS</a:t>
            </a:r>
            <a:r>
              <a:rPr lang="ko-KR" altLang="en-US" dirty="0" err="1" smtClean="0"/>
              <a:t>포털서비스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수상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45C0-DCB9-4CDE-843C-C5BC1A93673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ECD5-84BE-40AD-B0E1-E0A9E4EDF89A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z="1000" dirty="0" smtClean="0"/>
              <a:t>○ </a:t>
            </a:r>
            <a:r>
              <a:rPr lang="ko-KR" altLang="en-US" sz="1000" dirty="0" smtClean="0"/>
              <a:t>서울시의  전자정부를 크게 구분하면 </a:t>
            </a:r>
            <a:r>
              <a:rPr lang="ko-KR" altLang="en-US" sz="1000" dirty="0" err="1" smtClean="0"/>
              <a:t>프론트</a:t>
            </a:r>
            <a:r>
              <a:rPr lang="ko-KR" altLang="en-US" sz="1000" dirty="0" smtClean="0"/>
              <a:t> 오피스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백 오피스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그리고 기반시설</a:t>
            </a:r>
            <a:r>
              <a:rPr lang="en-US" altLang="ko-KR" sz="1000" dirty="0" smtClean="0"/>
              <a:t>(</a:t>
            </a:r>
            <a:r>
              <a:rPr lang="ko-KR" altLang="en-US" sz="1000" dirty="0" err="1" smtClean="0"/>
              <a:t>인프라스트럭쳐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로 이루어져 있음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ko-KR" altLang="en-US" sz="1000" b="1" dirty="0" err="1" smtClean="0"/>
              <a:t>프론트</a:t>
            </a:r>
            <a:r>
              <a:rPr lang="ko-KR" altLang="en-US" sz="1000" b="1" dirty="0" smtClean="0"/>
              <a:t> 오피스</a:t>
            </a:r>
            <a:r>
              <a:rPr lang="ko-KR" altLang="en-US" sz="1000" dirty="0" smtClean="0"/>
              <a:t>는</a:t>
            </a:r>
            <a:r>
              <a:rPr lang="ko-KR" altLang="en-US" sz="1000" b="1" dirty="0" smtClean="0"/>
              <a:t> </a:t>
            </a:r>
            <a:r>
              <a:rPr lang="ko-KR" altLang="en-US" sz="1000" dirty="0" smtClean="0"/>
              <a:t>전자정부에 기반한 행정서비스를 시민에게 제공하는 것을 의미하며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서울시 홈페이지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원클릭</a:t>
            </a:r>
            <a:r>
              <a:rPr lang="ko-KR" altLang="en-US" sz="1000" dirty="0" smtClean="0"/>
              <a:t> 민원서비스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통합예약서비스</a:t>
            </a:r>
            <a:r>
              <a:rPr lang="en-US" altLang="ko-KR" sz="1000" dirty="0" smtClean="0"/>
              <a:t>, GIS</a:t>
            </a:r>
            <a:r>
              <a:rPr lang="ko-KR" altLang="en-US" sz="1000" dirty="0" smtClean="0"/>
              <a:t>포털 등 </a:t>
            </a:r>
            <a:r>
              <a:rPr lang="ko-KR" altLang="en-US" sz="1000" b="1" dirty="0" err="1" smtClean="0"/>
              <a:t>대시민</a:t>
            </a:r>
            <a:r>
              <a:rPr lang="ko-KR" altLang="en-US" sz="1000" b="1" dirty="0" smtClean="0"/>
              <a:t> 서비스영역</a:t>
            </a:r>
            <a:r>
              <a:rPr lang="ko-KR" altLang="en-US" sz="1000" dirty="0" smtClean="0"/>
              <a:t>을 말함</a:t>
            </a:r>
            <a:r>
              <a:rPr lang="en-US" altLang="ko-KR" sz="1000" dirty="0" smtClean="0"/>
              <a:t>. 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ko-KR" altLang="en-US" sz="1000" b="1" dirty="0" err="1" smtClean="0"/>
              <a:t>백오피스</a:t>
            </a:r>
            <a:r>
              <a:rPr lang="ko-KR" altLang="en-US" sz="1000" dirty="0" err="1" smtClean="0"/>
              <a:t>는</a:t>
            </a:r>
            <a:r>
              <a:rPr lang="ko-KR" altLang="en-US" sz="1000" b="1" dirty="0" smtClean="0"/>
              <a:t> </a:t>
            </a:r>
            <a:r>
              <a:rPr lang="ko-KR" altLang="en-US" sz="1000" dirty="0" smtClean="0"/>
              <a:t>서울시 직원들이 업무를 효율적으로 할 수 있도록 지원하는 시스템을 말하는데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행정포털시스템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인사행정시스템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재정정보시스템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공간데이터 </a:t>
            </a:r>
            <a:r>
              <a:rPr lang="ko-KR" altLang="en-US" sz="1000" dirty="0" err="1" smtClean="0"/>
              <a:t>웨어하우스</a:t>
            </a:r>
            <a:r>
              <a:rPr lang="en-US" altLang="ko-KR" sz="1000" dirty="0" smtClean="0"/>
              <a:t>(SDW) </a:t>
            </a:r>
            <a:r>
              <a:rPr lang="ko-KR" altLang="en-US" sz="1000" dirty="0" smtClean="0"/>
              <a:t>등 </a:t>
            </a:r>
            <a:r>
              <a:rPr lang="ko-KR" altLang="en-US" sz="1000" b="1" dirty="0" smtClean="0"/>
              <a:t>내부행정시스템</a:t>
            </a:r>
            <a:r>
              <a:rPr lang="ko-KR" altLang="en-US" sz="1000" dirty="0" smtClean="0"/>
              <a:t>임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>
              <a:sym typeface="Wingdings 2" pitchFamily="18" charset="2"/>
            </a:endParaRPr>
          </a:p>
          <a:p>
            <a:r>
              <a:rPr lang="en-US" altLang="ko-KR" sz="1000" dirty="0" smtClean="0"/>
              <a:t>○ </a:t>
            </a:r>
            <a:r>
              <a:rPr lang="ko-KR" altLang="en-US" sz="1000" b="1" dirty="0" err="1" smtClean="0">
                <a:sym typeface="Wingdings 2" pitchFamily="18" charset="2"/>
              </a:rPr>
              <a:t>인프라스터럭쳐</a:t>
            </a:r>
            <a:r>
              <a:rPr lang="ko-KR" altLang="en-US" sz="1000" dirty="0" err="1" smtClean="0">
                <a:sym typeface="Wingdings 2" pitchFamily="18" charset="2"/>
              </a:rPr>
              <a:t>는</a:t>
            </a:r>
            <a:r>
              <a:rPr lang="ko-KR" altLang="en-US" sz="1000" b="1" dirty="0" smtClean="0">
                <a:sym typeface="Wingdings 2" pitchFamily="18" charset="2"/>
              </a:rPr>
              <a:t> </a:t>
            </a:r>
            <a:r>
              <a:rPr lang="ko-KR" altLang="en-US" sz="1000" dirty="0" err="1" smtClean="0">
                <a:sym typeface="Wingdings 2" pitchFamily="18" charset="2"/>
              </a:rPr>
              <a:t>프론트</a:t>
            </a:r>
            <a:r>
              <a:rPr lang="ko-KR" altLang="en-US" sz="1000" dirty="0" smtClean="0">
                <a:sym typeface="Wingdings 2" pitchFamily="18" charset="2"/>
              </a:rPr>
              <a:t> 오피스와 백 오피스를 가능하게 하는 </a:t>
            </a:r>
            <a:r>
              <a:rPr lang="ko-KR" altLang="en-US" sz="1000" b="1" dirty="0" smtClean="0">
                <a:sym typeface="Wingdings 2" pitchFamily="18" charset="2"/>
              </a:rPr>
              <a:t>기반시설</a:t>
            </a:r>
            <a:r>
              <a:rPr lang="ko-KR" altLang="en-US" sz="1000" dirty="0" smtClean="0">
                <a:sym typeface="Wingdings 2" pitchFamily="18" charset="2"/>
              </a:rPr>
              <a:t>로서</a:t>
            </a:r>
            <a:r>
              <a:rPr lang="en-US" altLang="ko-KR" sz="1000" dirty="0" smtClean="0">
                <a:sym typeface="Wingdings 2" pitchFamily="18" charset="2"/>
              </a:rPr>
              <a:t>,</a:t>
            </a:r>
            <a:r>
              <a:rPr lang="ko-KR" altLang="en-US" sz="1000" dirty="0" smtClean="0">
                <a:sym typeface="Wingdings 2" pitchFamily="18" charset="2"/>
              </a:rPr>
              <a:t> </a:t>
            </a:r>
            <a:r>
              <a:rPr lang="ko-KR" altLang="en-US" sz="1000" dirty="0" smtClean="0"/>
              <a:t>서울시 전용초고속통신망인 </a:t>
            </a:r>
            <a:r>
              <a:rPr lang="en-US" altLang="ko-KR" sz="1000" dirty="0" smtClean="0"/>
              <a:t>e-Seoul Net</a:t>
            </a:r>
            <a:r>
              <a:rPr lang="ko-KR" altLang="en-US" sz="1000" dirty="0" smtClean="0"/>
              <a:t>과 </a:t>
            </a:r>
            <a:r>
              <a:rPr lang="en-US" altLang="ko-KR" sz="1000" dirty="0" smtClean="0"/>
              <a:t>u-Seoul</a:t>
            </a:r>
            <a:r>
              <a:rPr lang="ko-KR" altLang="en-US" sz="1000" dirty="0" smtClean="0"/>
              <a:t>망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서울시데이터센터</a:t>
            </a:r>
            <a:r>
              <a:rPr lang="en-US" altLang="ko-KR" sz="1000" dirty="0" smtClean="0"/>
              <a:t>(SDC)</a:t>
            </a:r>
            <a:r>
              <a:rPr lang="ko-KR" altLang="en-US" sz="1000" dirty="0" smtClean="0"/>
              <a:t>가 있으며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이상의 정보서비스를 체계적이고 안정적으로 제공하기 위하여 </a:t>
            </a:r>
            <a:r>
              <a:rPr lang="en-US" altLang="ko-KR" sz="1000" dirty="0" smtClean="0"/>
              <a:t>24</a:t>
            </a:r>
            <a:r>
              <a:rPr lang="ko-KR" altLang="en-US" sz="1000" dirty="0" smtClean="0"/>
              <a:t>시간 </a:t>
            </a:r>
            <a:r>
              <a:rPr lang="en-US" altLang="ko-KR" sz="1000" dirty="0" smtClean="0"/>
              <a:t>365</a:t>
            </a:r>
            <a:r>
              <a:rPr lang="ko-KR" altLang="en-US" sz="1000" dirty="0" smtClean="0"/>
              <a:t>일 무중단으로 서비스 중에 있음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 </a:t>
            </a:r>
            <a:r>
              <a:rPr lang="ko-KR" altLang="en-US" dirty="0" smtClean="0"/>
              <a:t>서울시 전자정부를 크게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가지로 구성하고 있는데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그 </a:t>
            </a:r>
            <a:r>
              <a:rPr lang="ko-KR" altLang="en-US" dirty="0" err="1" smtClean="0"/>
              <a:t>첫번째는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프론트</a:t>
            </a:r>
            <a:r>
              <a:rPr lang="ko-KR" altLang="en-US" dirty="0" smtClean="0"/>
              <a:t> 오피스로 시민을 위한 </a:t>
            </a:r>
            <a:r>
              <a:rPr lang="en-US" altLang="ko-KR" dirty="0" smtClean="0"/>
              <a:t>e-</a:t>
            </a:r>
            <a:r>
              <a:rPr lang="ko-KR" altLang="en-US" dirty="0" smtClean="0"/>
              <a:t>서비스입니다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○  </a:t>
            </a:r>
            <a:r>
              <a:rPr lang="ko-KR" altLang="en-US" dirty="0" smtClean="0"/>
              <a:t>시민들이 편리하게 시정정보를 이용할 수 있도록 구현한 시스템들입니다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     - </a:t>
            </a:r>
            <a:r>
              <a:rPr lang="ko-KR" altLang="en-US" dirty="0" smtClean="0"/>
              <a:t>가장 대표적인 서비스는 서울시 모든 정보가 실려있는 서울시 홈페이지임</a:t>
            </a:r>
            <a:endParaRPr lang="en-US" altLang="ko-KR" dirty="0" smtClean="0"/>
          </a:p>
          <a:p>
            <a:r>
              <a:rPr lang="en-US" altLang="ko-KR" dirty="0" smtClean="0"/>
              <a:t>      - </a:t>
            </a:r>
            <a:r>
              <a:rPr lang="ko-KR" altLang="en-US" dirty="0" smtClean="0"/>
              <a:t>그 다음에는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사용자를 위한 </a:t>
            </a:r>
            <a:r>
              <a:rPr lang="ko-KR" altLang="en-US" dirty="0" err="1" smtClean="0"/>
              <a:t>모바일포털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- </a:t>
            </a:r>
            <a:r>
              <a:rPr lang="ko-KR" altLang="en-US" dirty="0" smtClean="0"/>
              <a:t>서울시의 다양한 분야의 신고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발급 등을  한 창구에서 서비스 받을 수 있는 </a:t>
            </a:r>
            <a:r>
              <a:rPr lang="ko-KR" altLang="en-US" dirty="0" err="1" smtClean="0"/>
              <a:t>원클릭</a:t>
            </a:r>
            <a:r>
              <a:rPr lang="ko-KR" altLang="en-US" dirty="0" smtClean="0"/>
              <a:t> 전자민원입니다</a:t>
            </a:r>
            <a:endParaRPr lang="en-US" altLang="ko-KR" dirty="0" smtClean="0"/>
          </a:p>
          <a:p>
            <a:r>
              <a:rPr lang="en-US" altLang="ko-KR" dirty="0" smtClean="0"/>
              <a:t>      - </a:t>
            </a:r>
            <a:r>
              <a:rPr lang="ko-KR" altLang="en-US" dirty="0" smtClean="0"/>
              <a:t>서울시 모든 지리정보가 실려있는 </a:t>
            </a:r>
            <a:r>
              <a:rPr lang="en-US" altLang="ko-KR" dirty="0" smtClean="0"/>
              <a:t>GIS</a:t>
            </a:r>
            <a:r>
              <a:rPr lang="ko-KR" altLang="en-US" dirty="0" smtClean="0"/>
              <a:t>포털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등이 있음</a:t>
            </a:r>
            <a:endParaRPr lang="en-US" altLang="ko-KR" dirty="0" smtClean="0"/>
          </a:p>
          <a:p>
            <a:r>
              <a:rPr lang="en-US" altLang="ko-KR" dirty="0" smtClean="0"/>
              <a:t>I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61188-3686-472F-8B9B-6C62142141F4}" type="slidenum">
              <a:rPr lang="en-US" altLang="ko-KR" smtClean="0"/>
              <a:pPr/>
              <a:t>14</a:t>
            </a:fld>
            <a:endParaRPr lang="en-US" altLang="ko-KR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3897" y="9441261"/>
            <a:ext cx="2950113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5C3CEE9B-2F24-43E8-9358-B6867D5F2461}" type="slidenum">
              <a:rPr lang="en-US" altLang="ko-KR" sz="1200">
                <a:latin typeface="Arial Unicode MS" pitchFamily="50" charset="-127"/>
                <a:ea typeface="Arial Unicode MS" pitchFamily="50" charset="-127"/>
              </a:rPr>
              <a:pPr algn="r"/>
              <a:t>14</a:t>
            </a:fld>
            <a:endParaRPr lang="en-US" altLang="ko-KR" sz="1200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1000" dirty="0" smtClean="0"/>
              <a:t>○ </a:t>
            </a:r>
            <a:r>
              <a:rPr lang="ko-KR" altLang="en-US" sz="1000" dirty="0" smtClean="0"/>
              <a:t>시민과 열려진 대표 소통수단은  </a:t>
            </a:r>
            <a:r>
              <a:rPr lang="ko-KR" altLang="en-US" sz="1000" b="1" dirty="0" smtClean="0"/>
              <a:t>서울시 홈페이지입니다</a:t>
            </a:r>
            <a:r>
              <a:rPr lang="en-US" altLang="ko-KR" sz="1000" b="1" dirty="0" smtClean="0"/>
              <a:t>.</a:t>
            </a:r>
            <a:endParaRPr lang="en-US" altLang="ko-KR" sz="1000" dirty="0" smtClean="0"/>
          </a:p>
          <a:p>
            <a:pPr eaLnBrk="1" hangingPunct="1">
              <a:lnSpc>
                <a:spcPct val="80000"/>
              </a:lnSpc>
            </a:pPr>
            <a:endParaRPr lang="en-US" altLang="ko-KR" sz="1000" dirty="0" smtClean="0"/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○ </a:t>
            </a:r>
            <a:r>
              <a:rPr lang="ko-KR" altLang="en-US" sz="1000" dirty="0" smtClean="0"/>
              <a:t>서울시 </a:t>
            </a:r>
            <a:r>
              <a:rPr lang="ko-KR" altLang="en-US" sz="1000" dirty="0" err="1" smtClean="0"/>
              <a:t>메인홈페이지는</a:t>
            </a:r>
            <a:r>
              <a:rPr lang="ko-KR" altLang="en-US" sz="1000" dirty="0" smtClean="0"/>
              <a:t> 시민들에게 필요한 정보를 제공하는 대표적인 공간으로</a:t>
            </a:r>
            <a:r>
              <a:rPr lang="en-US" altLang="ko-KR" sz="1000" dirty="0" smtClean="0"/>
              <a:t>, </a:t>
            </a:r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   </a:t>
            </a:r>
            <a:r>
              <a:rPr lang="en-US" altLang="ko-KR" sz="1000" baseline="0" dirty="0" smtClean="0"/>
              <a:t> </a:t>
            </a:r>
            <a:r>
              <a:rPr lang="ko-KR" altLang="en-US" sz="1000" dirty="0" smtClean="0"/>
              <a:t>전자민원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행정정보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시정소식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시민참여 등  </a:t>
            </a:r>
            <a:r>
              <a:rPr lang="ko-KR" altLang="en-US" sz="1000" dirty="0" err="1" smtClean="0"/>
              <a:t>대시민</a:t>
            </a:r>
            <a:r>
              <a:rPr lang="ko-KR" altLang="en-US" sz="1000" dirty="0" smtClean="0"/>
              <a:t> 서비스를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망라하고 있으며</a:t>
            </a:r>
            <a:r>
              <a:rPr lang="en-US" altLang="ko-KR" sz="1000" dirty="0" smtClean="0"/>
              <a:t>, </a:t>
            </a:r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    </a:t>
            </a:r>
            <a:r>
              <a:rPr lang="ko-KR" altLang="en-US" sz="1000" dirty="0" smtClean="0"/>
              <a:t>시민들이 타 기관 관련 정보를 쉽게 찾아볼 수 있도록 </a:t>
            </a:r>
            <a:endParaRPr lang="en-US" altLang="ko-KR" sz="1000" dirty="0" smtClean="0"/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    </a:t>
            </a:r>
            <a:r>
              <a:rPr lang="ko-KR" altLang="en-US" sz="1000" dirty="0" smtClean="0"/>
              <a:t>중앙정부 및 관련기관들의 웹사이트와 상호 링크되어 있음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en-US" altLang="ko-KR" sz="1000" dirty="0" smtClean="0"/>
          </a:p>
          <a:p>
            <a:pPr eaLnBrk="1" hangingPunct="1">
              <a:lnSpc>
                <a:spcPct val="300000"/>
              </a:lnSpc>
            </a:pPr>
            <a:endParaRPr lang="en-US" altLang="ko-KR" sz="1000" dirty="0" smtClean="0"/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○ </a:t>
            </a:r>
            <a:r>
              <a:rPr lang="ko-KR" altLang="en-US" sz="1000" dirty="0" smtClean="0"/>
              <a:t>서울시에서는 시민에게 적시에 필요한 서비스를 제공하기 위해 </a:t>
            </a:r>
            <a:endParaRPr lang="en-US" altLang="ko-KR" sz="1000" dirty="0" smtClean="0"/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    </a:t>
            </a:r>
            <a:r>
              <a:rPr lang="ko-KR" altLang="en-US" sz="1000" dirty="0" smtClean="0"/>
              <a:t>주기적으로 홈페이지 개편작업을 하고 있으며</a:t>
            </a:r>
            <a:r>
              <a:rPr lang="en-US" altLang="ko-KR" sz="1000" dirty="0" smtClean="0"/>
              <a:t>, </a:t>
            </a:r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    </a:t>
            </a:r>
            <a:r>
              <a:rPr lang="ko-KR" altLang="en-US" sz="1000" dirty="0" smtClean="0"/>
              <a:t>최근에는 사용자가 정보를 찾아보기 쉽도록 사용자 </a:t>
            </a:r>
            <a:r>
              <a:rPr lang="ko-KR" altLang="en-US" sz="1000" dirty="0" err="1" smtClean="0"/>
              <a:t>목적별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일반시민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사업자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관광객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로 </a:t>
            </a:r>
            <a:endParaRPr lang="en-US" altLang="ko-KR" sz="1000" dirty="0" smtClean="0"/>
          </a:p>
          <a:p>
            <a:pPr eaLnBrk="1" hangingPunct="1">
              <a:lnSpc>
                <a:spcPct val="300000"/>
              </a:lnSpc>
            </a:pPr>
            <a:r>
              <a:rPr lang="en-US" altLang="ko-KR" sz="1000" dirty="0" smtClean="0"/>
              <a:t>    3</a:t>
            </a:r>
            <a:r>
              <a:rPr lang="ko-KR" altLang="en-US" sz="1000" dirty="0" smtClean="0"/>
              <a:t>개의 메뉴를 구성하였음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dirty="0" smtClean="0"/>
              <a:t>○  </a:t>
            </a:r>
            <a:r>
              <a:rPr lang="ko-KR" altLang="en-US" dirty="0" smtClean="0"/>
              <a:t>지금부터는 내부행정시스템인 </a:t>
            </a:r>
            <a:r>
              <a:rPr lang="ko-KR" altLang="en-US" b="1" dirty="0" err="1" smtClean="0"/>
              <a:t>백오피스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대하여 설명을 드리겠음</a:t>
            </a:r>
            <a:r>
              <a:rPr lang="en-US" altLang="ko-KR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ko-KR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dirty="0" smtClean="0"/>
              <a:t>○  </a:t>
            </a:r>
            <a:r>
              <a:rPr lang="ko-KR" altLang="en-US" dirty="0" err="1" smtClean="0"/>
              <a:t>백오피스는</a:t>
            </a:r>
            <a:r>
              <a:rPr lang="ko-KR" altLang="en-US" dirty="0" smtClean="0"/>
              <a:t> 직원이 </a:t>
            </a:r>
            <a:r>
              <a:rPr lang="ko-KR" altLang="en-US" b="1" dirty="0" smtClean="0"/>
              <a:t>시민들에게 행정서비스를 제공하기 위한 시스템</a:t>
            </a:r>
            <a:r>
              <a:rPr lang="ko-KR" altLang="en-US" dirty="0" smtClean="0"/>
              <a:t>과 </a:t>
            </a:r>
            <a:endParaRPr lang="en-US" altLang="ko-KR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b="1" dirty="0" smtClean="0"/>
              <a:t>     </a:t>
            </a:r>
            <a:r>
              <a:rPr lang="ko-KR" altLang="en-US" b="1" dirty="0" smtClean="0"/>
              <a:t>직원의 업무능률을 향상시키기 위한 </a:t>
            </a:r>
            <a:r>
              <a:rPr lang="ko-KR" altLang="en-US" b="1" dirty="0" err="1" smtClean="0"/>
              <a:t>시스템</a:t>
            </a:r>
            <a:r>
              <a:rPr lang="ko-KR" altLang="en-US" dirty="0" err="1" smtClean="0"/>
              <a:t>등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크게 두 가지로 구분</a:t>
            </a:r>
            <a:endParaRPr lang="en-US" altLang="ko-KR" dirty="0" smtClean="0"/>
          </a:p>
          <a:p>
            <a:pPr eaLnBrk="1" hangingPunct="1">
              <a:lnSpc>
                <a:spcPct val="80000"/>
              </a:lnSpc>
            </a:pPr>
            <a:endParaRPr lang="en-US" altLang="ko-KR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dirty="0" smtClean="0"/>
              <a:t>○ </a:t>
            </a:r>
            <a:r>
              <a:rPr lang="ko-KR" altLang="en-US" b="1" dirty="0" smtClean="0"/>
              <a:t>전자는 주민등록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과세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인허가 등과 같은 서비스</a:t>
            </a:r>
            <a:r>
              <a:rPr lang="ko-KR" altLang="en-US" dirty="0" smtClean="0"/>
              <a:t>이고</a:t>
            </a:r>
            <a:r>
              <a:rPr lang="en-US" altLang="ko-KR" dirty="0" smtClean="0"/>
              <a:t>, </a:t>
            </a:r>
          </a:p>
          <a:p>
            <a:pPr eaLnBrk="1" hangingPunct="1">
              <a:lnSpc>
                <a:spcPct val="80000"/>
              </a:lnSpc>
            </a:pPr>
            <a:endParaRPr lang="en-US" altLang="ko-KR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dirty="0" smtClean="0"/>
              <a:t>○ </a:t>
            </a:r>
            <a:r>
              <a:rPr lang="ko-KR" altLang="en-US" b="1" dirty="0" smtClean="0"/>
              <a:t>후자는 전자결재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인사행정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지방재정관리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직원들을 위한 다양한 지식공유 프로그램</a:t>
            </a:r>
            <a:r>
              <a:rPr lang="ko-KR" altLang="en-US" dirty="0" smtClean="0"/>
              <a:t> 등을 들 수 있음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eaLnBrk="1" hangingPunct="1">
              <a:lnSpc>
                <a:spcPct val="80000"/>
              </a:lnSpc>
            </a:pPr>
            <a:endParaRPr lang="en-US" altLang="ko-KR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dirty="0" smtClean="0"/>
              <a:t>○ </a:t>
            </a:r>
            <a:r>
              <a:rPr lang="ko-KR" altLang="en-US" dirty="0" smtClean="0"/>
              <a:t>이 같은 백오피스는 </a:t>
            </a:r>
            <a:r>
              <a:rPr lang="ko-KR" altLang="en-US" b="1" dirty="0" smtClean="0"/>
              <a:t>국가행정전산망을 통하여 중앙정부는 물론 다른 자치단체와도 긴밀히 연결</a:t>
            </a:r>
            <a:r>
              <a:rPr lang="ko-KR" altLang="en-US" dirty="0" smtClean="0"/>
              <a:t>되어 있음</a:t>
            </a:r>
            <a:r>
              <a:rPr lang="en-US" altLang="ko-KR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</a:t>
            </a:r>
            <a:r>
              <a:rPr lang="ko-KR" altLang="en-US" dirty="0" smtClean="0"/>
              <a:t>다음은</a:t>
            </a:r>
            <a:r>
              <a:rPr lang="en-US" altLang="ko-KR" dirty="0" smtClean="0"/>
              <a:t>  </a:t>
            </a:r>
            <a:r>
              <a:rPr lang="ko-KR" altLang="en-US" dirty="0" smtClean="0"/>
              <a:t>서울시를 전자정부 세계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위 도시를 가능케 한 핵심 인프라에 대해서 소개하겠음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그것은 바로 </a:t>
            </a:r>
            <a:r>
              <a:rPr lang="en-US" altLang="ko-KR" b="1" dirty="0" smtClean="0"/>
              <a:t>e-Seoul</a:t>
            </a:r>
            <a:r>
              <a:rPr lang="ko-KR" altLang="en-US" b="1" dirty="0" smtClean="0"/>
              <a:t>망과 </a:t>
            </a:r>
            <a:r>
              <a:rPr lang="en-US" altLang="ko-KR" b="1" dirty="0" smtClean="0"/>
              <a:t>U-Seoul</a:t>
            </a:r>
            <a:r>
              <a:rPr lang="ko-KR" altLang="en-US" b="1" dirty="0" smtClean="0"/>
              <a:t>망 그리고  서울시 데이터센터</a:t>
            </a:r>
            <a:r>
              <a:rPr lang="ko-KR" altLang="en-US" dirty="0" smtClean="0"/>
              <a:t>를 손꼽을 수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D81EB-7FEE-4030-BB7C-FD7751AE4600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z="1000" dirty="0" smtClean="0"/>
              <a:t>○ </a:t>
            </a:r>
            <a:r>
              <a:rPr lang="ko-KR" altLang="en-US" sz="1000" dirty="0" smtClean="0"/>
              <a:t>서울시 전자정부의 기반통신망인 </a:t>
            </a:r>
            <a:r>
              <a:rPr lang="en-US" altLang="ko-KR" sz="1000" b="1" dirty="0" smtClean="0"/>
              <a:t>e-Seoul Net</a:t>
            </a:r>
            <a:r>
              <a:rPr lang="ko-KR" altLang="en-US" sz="1000" dirty="0" smtClean="0"/>
              <a:t>에 대하여 설명을 드리겠음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en-US" altLang="ko-KR" sz="1000" b="1" dirty="0" smtClean="0"/>
              <a:t>e-Seoul Net</a:t>
            </a:r>
            <a:r>
              <a:rPr lang="ko-KR" altLang="en-US" sz="1000" dirty="0" smtClean="0"/>
              <a:t>은 서울특별시가 전자정부 실현을 위해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세계 최초로 지하철 구간을 활용하여 서울시 본청과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사업소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산하기관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자치구등을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광케이블망으로</a:t>
            </a:r>
            <a:r>
              <a:rPr lang="ko-KR" altLang="en-US" sz="1000" dirty="0" smtClean="0"/>
              <a:t> 연결한 서울시 전용 초고속 정보통신망임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e-Seoul Net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</a:t>
            </a:r>
            <a:r>
              <a:rPr lang="ko-KR" altLang="en-US" sz="1000" dirty="0" smtClean="0"/>
              <a:t>서울시 전 기관이 하나의 커다란 구내정보통신망처럼 구성되어 행정정보서비스를 교환하는데 있어서 공간적인 제약을 거의 받지 않는 행정정보 유통 전문 광대역 </a:t>
            </a:r>
            <a:r>
              <a:rPr lang="ko-KR" altLang="en-US" sz="1000" dirty="0" err="1" smtClean="0"/>
              <a:t>통합망임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ko-KR" altLang="en-US" sz="1000" dirty="0" smtClean="0"/>
              <a:t>이러한 </a:t>
            </a:r>
            <a:r>
              <a:rPr lang="en-US" altLang="ko-KR" sz="1000" dirty="0" smtClean="0"/>
              <a:t>e-Seoul Net</a:t>
            </a:r>
            <a:r>
              <a:rPr lang="ko-KR" altLang="en-US" sz="1000" dirty="0" smtClean="0"/>
              <a:t>의 구축으로 인해 서울시는 민간의 네트워크에 의존하지 않고 시민들에게 안정적인 행정서비스를 제공할 수 있게 되었으며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민간통신망을 임대 사용하는 것과 비교할 때 막대한 비용절감 효과도 거두었음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2003</a:t>
            </a:r>
            <a:r>
              <a:rPr lang="ko-KR" altLang="en-US" sz="1000" dirty="0" smtClean="0"/>
              <a:t>년 최초 구축된 </a:t>
            </a:r>
            <a:r>
              <a:rPr lang="en-US" altLang="ko-KR" sz="1000" dirty="0" smtClean="0"/>
              <a:t>e-Seoul Net</a:t>
            </a:r>
            <a:r>
              <a:rPr lang="ko-KR" altLang="en-US" sz="1000" dirty="0" smtClean="0"/>
              <a:t>은 </a:t>
            </a:r>
            <a:r>
              <a:rPr lang="en-US" altLang="ko-KR" sz="1000" dirty="0" smtClean="0"/>
              <a:t>2009</a:t>
            </a:r>
            <a:r>
              <a:rPr lang="ko-KR" altLang="en-US" sz="1000" dirty="0" smtClean="0"/>
              <a:t>년부터 </a:t>
            </a:r>
            <a:r>
              <a:rPr lang="ko-KR" altLang="en-US" sz="1000" dirty="0" err="1" smtClean="0"/>
              <a:t>백본망을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2Gbps</a:t>
            </a:r>
            <a:r>
              <a:rPr lang="ko-KR" altLang="en-US" sz="1000" dirty="0" smtClean="0"/>
              <a:t>에서 </a:t>
            </a:r>
            <a:r>
              <a:rPr lang="en-US" altLang="ko-KR" sz="1000" dirty="0" smtClean="0"/>
              <a:t>20Gbps</a:t>
            </a:r>
            <a:r>
              <a:rPr lang="ko-KR" altLang="en-US" sz="1000" dirty="0" smtClean="0"/>
              <a:t>로 고도화하여 급증하는 멀티미디어 대용량 행정정보의 원활한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유통에 대비하고 있고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향후 </a:t>
            </a:r>
            <a:r>
              <a:rPr lang="en-US" altLang="ko-KR" sz="1000" dirty="0" smtClean="0"/>
              <a:t>2011</a:t>
            </a:r>
            <a:r>
              <a:rPr lang="ko-KR" altLang="en-US" sz="1000" dirty="0" smtClean="0"/>
              <a:t>년까지 단계별 고도화 계획에 따라 자치구를 포함한 전 기관의 정보통신 인프라를 고도화 함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618E3-BD3D-4AB7-9196-43033B8ACE30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90754" y="9434918"/>
            <a:ext cx="2898836" cy="5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C8059BA0-F38A-4336-8680-215D40179F97}" type="slidenum">
              <a:rPr lang="ko-KR" altLang="en-US" sz="1200">
                <a:latin typeface="Arial Unicode MS" pitchFamily="50" charset="-127"/>
                <a:ea typeface="Arial Unicode MS" pitchFamily="50" charset="-127"/>
              </a:rPr>
              <a:pPr algn="r"/>
              <a:t>18</a:t>
            </a:fld>
            <a:endParaRPr lang="en-US" altLang="ko-KR" sz="1200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4275"/>
          </a:xfrm>
          <a:solidFill>
            <a:srgbClr val="FFFFFF"/>
          </a:solidFill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5" y="4719045"/>
            <a:ext cx="5443528" cy="4474763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1000" dirty="0" smtClean="0"/>
              <a:t>○ </a:t>
            </a:r>
            <a:r>
              <a:rPr lang="ko-KR" altLang="en-US" sz="1000" dirty="0" smtClean="0"/>
              <a:t>앞에서 </a:t>
            </a:r>
            <a:r>
              <a:rPr lang="ko-KR" altLang="en-US" sz="1000" dirty="0" err="1" smtClean="0"/>
              <a:t>설명드린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e-Seoul Net</a:t>
            </a:r>
            <a:r>
              <a:rPr lang="ko-KR" altLang="en-US" sz="1000" dirty="0" smtClean="0"/>
              <a:t>과 함께 올해 구축한 </a:t>
            </a:r>
            <a:r>
              <a:rPr lang="en-US" altLang="ko-KR" sz="1000" b="1" dirty="0" smtClean="0"/>
              <a:t>u-Seoul Net</a:t>
            </a:r>
            <a:r>
              <a:rPr lang="ko-KR" altLang="en-US" sz="1000" dirty="0" smtClean="0"/>
              <a:t>임</a:t>
            </a:r>
            <a:r>
              <a:rPr lang="en-US" altLang="ko-KR" sz="1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○ e-Seoul Net</a:t>
            </a:r>
            <a:r>
              <a:rPr lang="ko-KR" altLang="en-US" sz="1000" dirty="0" smtClean="0"/>
              <a:t>이 정보통신망이라면 </a:t>
            </a:r>
            <a:r>
              <a:rPr lang="en-US" altLang="ko-KR" sz="1000" dirty="0" smtClean="0"/>
              <a:t>u-Seoul Net</a:t>
            </a:r>
            <a:r>
              <a:rPr lang="ko-KR" altLang="en-US" sz="1000" dirty="0" smtClean="0"/>
              <a:t>은 교통</a:t>
            </a:r>
            <a:r>
              <a:rPr lang="en-US" altLang="ko-KR" sz="1000" dirty="0" smtClean="0"/>
              <a:t>, CCTV </a:t>
            </a:r>
            <a:r>
              <a:rPr lang="ko-KR" altLang="en-US" sz="1000" dirty="0" smtClean="0"/>
              <a:t>등 음성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영상 및 인터넷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데이터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을 제공하는 서비스 통신망으로서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언제 어디서든 접속하여 행정서비스를 이용할 수 있는 정보통신환경을 제공하게 됨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서울시는 이를 이용하여 서울에서 발생하는 재난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재해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범죄로부터 시민들을 보호하며 안전하게 시민들이 생활할 수 있도록 할 것임</a:t>
            </a:r>
            <a:r>
              <a:rPr lang="en-US" altLang="ko-KR" sz="1000" dirty="0" smtClean="0"/>
              <a:t>.</a:t>
            </a:r>
            <a:endParaRPr lang="ko-KR" altLang="en-US" sz="1000" dirty="0" smtClean="0"/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○ </a:t>
            </a:r>
            <a:r>
              <a:rPr lang="ko-KR" altLang="en-US" sz="1000" dirty="0" smtClean="0"/>
              <a:t>또한</a:t>
            </a:r>
            <a:r>
              <a:rPr lang="en-US" altLang="ko-KR" sz="1000" dirty="0" smtClean="0"/>
              <a:t>, U-Seoul Net</a:t>
            </a:r>
            <a:r>
              <a:rPr lang="ko-KR" altLang="en-US" sz="1000" dirty="0" smtClean="0"/>
              <a:t>은 </a:t>
            </a:r>
            <a:r>
              <a:rPr lang="en-US" altLang="ko-KR" sz="1000" dirty="0" smtClean="0"/>
              <a:t>Wi-Fi, </a:t>
            </a:r>
            <a:r>
              <a:rPr lang="en-US" altLang="ko-KR" sz="1000" dirty="0" err="1" smtClean="0"/>
              <a:t>Wibro</a:t>
            </a:r>
            <a:r>
              <a:rPr lang="en-US" altLang="ko-KR" sz="1000" dirty="0" smtClean="0"/>
              <a:t>, HSDPA </a:t>
            </a:r>
            <a:r>
              <a:rPr lang="ko-KR" altLang="en-US" sz="1000" dirty="0" smtClean="0"/>
              <a:t>등에 </a:t>
            </a:r>
            <a:r>
              <a:rPr lang="en-US" altLang="ko-KR" sz="1000" dirty="0" smtClean="0"/>
              <a:t>USN</a:t>
            </a:r>
            <a:r>
              <a:rPr lang="ko-KR" altLang="en-US" sz="1000" dirty="0" smtClean="0"/>
              <a:t>을 활용한 무선통신망에 쓰레기 투기방지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방범 </a:t>
            </a:r>
            <a:r>
              <a:rPr lang="en-US" altLang="ko-KR" sz="1000" dirty="0" smtClean="0"/>
              <a:t>CCTV </a:t>
            </a:r>
            <a:r>
              <a:rPr lang="ko-KR" altLang="en-US" sz="1000" dirty="0" smtClean="0"/>
              <a:t>센서를 이용한 정보수집 등으로 시민이 안전하고 편리하게 생활할 수 있는 기반 통신서비스 제공할 것임</a:t>
            </a:r>
            <a:r>
              <a:rPr lang="en-US" altLang="ko-KR" sz="10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 marL="0" marR="0" indent="0" algn="l" defTabSz="914400" rtl="0" eaLnBrk="0" fontAlgn="base" latinLnBrk="1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aseline="0" dirty="0" smtClean="0">
                <a:solidFill>
                  <a:schemeClr val="accent6">
                    <a:lumMod val="75000"/>
                  </a:schemeClr>
                </a:solidFill>
              </a:rPr>
              <a:t>* HSDPA(high speed downlink packet access) : 3</a:t>
            </a:r>
            <a:r>
              <a:rPr lang="ko-KR" altLang="en-US" sz="1000" baseline="0" dirty="0" smtClean="0">
                <a:solidFill>
                  <a:schemeClr val="accent6">
                    <a:lumMod val="75000"/>
                  </a:schemeClr>
                </a:solidFill>
              </a:rPr>
              <a:t>세대 이동통신기술인 </a:t>
            </a:r>
            <a:r>
              <a:rPr lang="en-US" altLang="ko-KR" sz="1000" baseline="0" dirty="0" smtClean="0">
                <a:solidFill>
                  <a:schemeClr val="accent6">
                    <a:lumMod val="75000"/>
                  </a:schemeClr>
                </a:solidFill>
              </a:rPr>
              <a:t>W-CDMA</a:t>
            </a:r>
            <a:r>
              <a:rPr lang="ko-KR" altLang="en-US" sz="1000" baseline="0" dirty="0" smtClean="0">
                <a:solidFill>
                  <a:schemeClr val="accent6">
                    <a:lumMod val="75000"/>
                  </a:schemeClr>
                </a:solidFill>
              </a:rPr>
              <a:t>나 </a:t>
            </a:r>
            <a:r>
              <a:rPr lang="en-US" altLang="ko-KR" sz="1000" baseline="0" dirty="0" smtClean="0">
                <a:solidFill>
                  <a:schemeClr val="accent6">
                    <a:lumMod val="75000"/>
                  </a:schemeClr>
                </a:solidFill>
              </a:rPr>
              <a:t>CDMA</a:t>
            </a:r>
            <a:r>
              <a:rPr lang="ko-KR" altLang="en-US" sz="1000" baseline="0" dirty="0" smtClean="0">
                <a:solidFill>
                  <a:schemeClr val="accent6">
                    <a:lumMod val="75000"/>
                  </a:schemeClr>
                </a:solidFill>
              </a:rPr>
              <a:t>보다 훨씬 빠른 속도로 데이터를 주고 받을 수 있는 </a:t>
            </a:r>
            <a:r>
              <a:rPr lang="en-US" altLang="ko-KR" sz="1000" baseline="0" dirty="0" smtClean="0">
                <a:solidFill>
                  <a:schemeClr val="accent6">
                    <a:lumMod val="75000"/>
                  </a:schemeClr>
                </a:solidFill>
              </a:rPr>
              <a:t>3.5</a:t>
            </a:r>
            <a:r>
              <a:rPr lang="ko-KR" altLang="en-US" sz="1000" baseline="0" dirty="0" smtClean="0">
                <a:solidFill>
                  <a:schemeClr val="accent6">
                    <a:lumMod val="75000"/>
                  </a:schemeClr>
                </a:solidFill>
              </a:rPr>
              <a:t>세대 이동통신방식임</a:t>
            </a:r>
            <a:endParaRPr lang="en-US" altLang="ko-KR" sz="1000" baseline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ko-KR" altLang="ko-KR" sz="10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0220E-F12E-4877-927F-E9C52C2A0AD0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z="1000" dirty="0" smtClean="0"/>
              <a:t>○ </a:t>
            </a:r>
            <a:r>
              <a:rPr lang="ko-KR" altLang="en-US" sz="1000" b="1" dirty="0" smtClean="0"/>
              <a:t>서울 데이터센터</a:t>
            </a:r>
            <a:r>
              <a:rPr lang="ko-KR" altLang="en-US" sz="1000" dirty="0" smtClean="0"/>
              <a:t>에 대해 소개 드리겠음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ko-KR" altLang="en-US" sz="1000" dirty="0" smtClean="0"/>
              <a:t>서울 데이터센터는 서울시의 각종 서비스 및 정보시스템의 서버와 각종 통신 및 보안 장비들을 통합 운영</a:t>
            </a:r>
            <a:r>
              <a:rPr lang="en-US" altLang="ko-KR" sz="1000" dirty="0" smtClean="0"/>
              <a:t>·</a:t>
            </a:r>
            <a:r>
              <a:rPr lang="ko-KR" altLang="en-US" sz="1000" dirty="0" smtClean="0"/>
              <a:t>관리하고 있는 기관임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ko-KR" altLang="en-US" sz="1000" dirty="0" smtClean="0"/>
              <a:t>따라서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데이터센터는</a:t>
            </a:r>
            <a:r>
              <a:rPr lang="en-US" altLang="ko-KR" sz="1000" dirty="0" smtClean="0"/>
              <a:t> </a:t>
            </a:r>
            <a:r>
              <a:rPr lang="ko-KR" altLang="en-US" sz="1000" b="1" dirty="0" smtClean="0"/>
              <a:t>서울시 각 부서 및 산하 사업소에 산재한 정보자원을 통합</a:t>
            </a:r>
            <a:r>
              <a:rPr lang="ko-KR" altLang="en-US" sz="1000" dirty="0" smtClean="0"/>
              <a:t>하여 </a:t>
            </a:r>
            <a:endParaRPr lang="en-US" altLang="ko-KR" sz="1000" dirty="0" smtClean="0"/>
          </a:p>
          <a:p>
            <a:r>
              <a:rPr lang="en-US" altLang="ko-KR" sz="1000" dirty="0" smtClean="0"/>
              <a:t>    </a:t>
            </a:r>
            <a:r>
              <a:rPr lang="ko-KR" altLang="en-US" sz="1000" dirty="0" smtClean="0"/>
              <a:t>시민들에게 </a:t>
            </a:r>
            <a:r>
              <a:rPr lang="en-US" altLang="ko-KR" sz="1000" b="1" dirty="0" smtClean="0"/>
              <a:t>24</a:t>
            </a:r>
            <a:r>
              <a:rPr lang="ko-KR" altLang="en-US" sz="1000" b="1" dirty="0" smtClean="0"/>
              <a:t>시간 </a:t>
            </a:r>
            <a:r>
              <a:rPr lang="en-US" altLang="ko-KR" sz="1000" b="1" dirty="0" smtClean="0"/>
              <a:t>365</a:t>
            </a:r>
            <a:r>
              <a:rPr lang="ko-KR" altLang="en-US" sz="1000" b="1" dirty="0" smtClean="0"/>
              <a:t>일 중단없는 정보서비스를 제공</a:t>
            </a:r>
            <a:r>
              <a:rPr lang="ko-KR" altLang="en-US" sz="1000" dirty="0" smtClean="0"/>
              <a:t>하고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있으며</a:t>
            </a:r>
            <a:r>
              <a:rPr lang="en-US" altLang="ko-KR" sz="1000" dirty="0" smtClean="0"/>
              <a:t>, </a:t>
            </a:r>
          </a:p>
          <a:p>
            <a:r>
              <a:rPr lang="en-US" altLang="ko-KR" sz="1000" dirty="0" smtClean="0"/>
              <a:t>    </a:t>
            </a:r>
            <a:r>
              <a:rPr lang="ko-KR" altLang="en-US" sz="1000" dirty="0" smtClean="0"/>
              <a:t>각종 재해 및 재난으로부터 정보시스템을 안전하게 보호하여 시민이 만족하는 </a:t>
            </a:r>
            <a:endParaRPr lang="en-US" altLang="ko-KR" sz="1000" dirty="0" smtClean="0"/>
          </a:p>
          <a:p>
            <a:r>
              <a:rPr lang="en-US" altLang="ko-KR" sz="1000" dirty="0" smtClean="0"/>
              <a:t>    </a:t>
            </a:r>
            <a:r>
              <a:rPr lang="ko-KR" altLang="en-US" sz="1000" dirty="0" smtClean="0"/>
              <a:t>최고의 전자정부 도시 서울을 실현하는 중추적인 역할을 수행하고 있음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</a:t>
            </a:r>
            <a:r>
              <a:rPr lang="ko-KR" altLang="en-US" dirty="0" smtClean="0"/>
              <a:t>우리 서울시는 정보화의 발전에 따른 정보화 역기능을 방지하고  서울 시민 모두가 </a:t>
            </a:r>
            <a:r>
              <a:rPr lang="en-US" altLang="ko-KR" dirty="0" smtClean="0"/>
              <a:t>IT</a:t>
            </a:r>
            <a:r>
              <a:rPr lang="ko-KR" altLang="en-US" dirty="0" smtClean="0"/>
              <a:t>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편익을 </a:t>
            </a:r>
            <a:endParaRPr lang="en-US" altLang="ko-KR" baseline="0" dirty="0" smtClean="0"/>
          </a:p>
          <a:p>
            <a:r>
              <a:rPr lang="ko-KR" altLang="en-US" baseline="0" dirty="0" smtClean="0"/>
              <a:t>골고루 누리도록 </a:t>
            </a:r>
            <a:r>
              <a:rPr lang="ko-KR" altLang="en-US" dirty="0" smtClean="0"/>
              <a:t>몇 가지 시책을 추진하고 있음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PC</a:t>
            </a:r>
            <a:r>
              <a:rPr lang="ko-KR" altLang="en-US" dirty="0" smtClean="0"/>
              <a:t>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없는 정보취약계층에게 </a:t>
            </a:r>
            <a:r>
              <a:rPr lang="en-US" altLang="ko-KR" baseline="0" dirty="0" smtClean="0"/>
              <a:t>PC</a:t>
            </a:r>
            <a:r>
              <a:rPr lang="ko-KR" altLang="en-US" baseline="0" dirty="0" smtClean="0"/>
              <a:t>를 보급하고 있으며</a:t>
            </a:r>
            <a:endParaRPr lang="en-US" altLang="ko-KR" baseline="0" dirty="0" smtClean="0"/>
          </a:p>
          <a:p>
            <a:pPr>
              <a:buFontTx/>
              <a:buChar char="-"/>
            </a:pPr>
            <a:r>
              <a:rPr lang="ko-KR" altLang="en-US" baseline="0" dirty="0" smtClean="0"/>
              <a:t>시각장애인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지체 장애인 들이 컴퓨터를 사용할 수 있도록  독서확대기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점자단말기 등 정보통신보조기기들을 보급하고 있으며</a:t>
            </a:r>
            <a:endParaRPr lang="en-US" altLang="ko-KR" baseline="0" dirty="0" smtClean="0"/>
          </a:p>
          <a:p>
            <a:pPr>
              <a:buFontTx/>
              <a:buChar char="-"/>
            </a:pPr>
            <a:r>
              <a:rPr lang="ko-KR" altLang="en-US" baseline="0" dirty="0" smtClean="0"/>
              <a:t>정보이용접근을 위해 노인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장애인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다문화가정 등을 대상으로 직접방문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온라인 교육 등 </a:t>
            </a:r>
            <a:r>
              <a:rPr lang="ko-KR" altLang="en-US" baseline="0" dirty="0" err="1" smtClean="0"/>
              <a:t>정보화교육을</a:t>
            </a:r>
            <a:r>
              <a:rPr lang="ko-KR" altLang="en-US" baseline="0" dirty="0" smtClean="0"/>
              <a:t> 실시하고 있음</a:t>
            </a:r>
            <a:endParaRPr lang="en-US" altLang="ko-KR" baseline="0" dirty="0" smtClean="0"/>
          </a:p>
          <a:p>
            <a:pPr>
              <a:buFontTx/>
              <a:buChar char="-"/>
            </a:pPr>
            <a:r>
              <a:rPr lang="ko-KR" altLang="en-US" baseline="0" dirty="0" smtClean="0"/>
              <a:t>학부모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학생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교사 대상으로 인터넷중독예방교육 및 상담을 진행하고 있으며</a:t>
            </a:r>
            <a:r>
              <a:rPr lang="en-US" altLang="ko-KR" baseline="0" dirty="0" smtClean="0"/>
              <a:t>, </a:t>
            </a:r>
          </a:p>
          <a:p>
            <a:pPr>
              <a:buFontTx/>
              <a:buChar char="-"/>
            </a:pPr>
            <a:r>
              <a:rPr lang="ko-KR" altLang="en-US" baseline="0" dirty="0" smtClean="0"/>
              <a:t>저소득층 청소년을 대상으로 창의교육 함양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학습의지 향상을 위하여 맞춤형 </a:t>
            </a:r>
            <a:r>
              <a:rPr lang="en-US" altLang="ko-KR" baseline="0" dirty="0" smtClean="0"/>
              <a:t>U-</a:t>
            </a:r>
            <a:r>
              <a:rPr lang="ko-KR" altLang="en-US" baseline="0" dirty="0" smtClean="0"/>
              <a:t>러닝을 서비스 중임</a:t>
            </a:r>
            <a:endParaRPr lang="en-US" altLang="ko-KR" baseline="0" dirty="0" smtClean="0"/>
          </a:p>
          <a:p>
            <a:pPr>
              <a:buFontTx/>
              <a:buChar char="-"/>
            </a:pPr>
            <a:r>
              <a:rPr lang="ko-KR" altLang="en-US" baseline="0" dirty="0" smtClean="0"/>
              <a:t>또한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PC </a:t>
            </a:r>
            <a:r>
              <a:rPr lang="ko-KR" altLang="en-US" baseline="0" dirty="0" smtClean="0"/>
              <a:t>정비 등 자원봉사활동들이 이루어지고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</a:t>
            </a:r>
            <a:r>
              <a:rPr lang="ko-KR" altLang="en-US" dirty="0" smtClean="0"/>
              <a:t>중고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모아 </a:t>
            </a:r>
            <a:r>
              <a:rPr lang="en-US" altLang="ko-KR" dirty="0" smtClean="0"/>
              <a:t>CPU </a:t>
            </a:r>
            <a:r>
              <a:rPr lang="ko-KR" altLang="en-US" dirty="0" smtClean="0"/>
              <a:t>등 사양을 업그레이드하여</a:t>
            </a:r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저소득층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장애인 등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보급을 요청하는 자들에게</a:t>
            </a:r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매년 </a:t>
            </a:r>
            <a:r>
              <a:rPr lang="en-US" altLang="ko-KR" dirty="0" smtClean="0"/>
              <a:t>3,000</a:t>
            </a:r>
            <a:r>
              <a:rPr lang="ko-KR" altLang="en-US" dirty="0" smtClean="0"/>
              <a:t>여대 이상을 보급하고 있으며</a:t>
            </a:r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최근에는 서울시내 사회복지시설인 </a:t>
            </a:r>
            <a:r>
              <a:rPr lang="en-US" altLang="ko-KR" dirty="0" smtClean="0"/>
              <a:t>00</a:t>
            </a:r>
            <a:r>
              <a:rPr lang="ko-KR" altLang="en-US" dirty="0" smtClean="0"/>
              <a:t>보육원에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대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보급하였고</a:t>
            </a:r>
            <a:endParaRPr lang="en-US" altLang="ko-KR" dirty="0" smtClean="0"/>
          </a:p>
          <a:p>
            <a:r>
              <a:rPr lang="ko-KR" altLang="en-US" dirty="0" smtClean="0"/>
              <a:t>기존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정비하는 봉사활동을 하였음</a:t>
            </a:r>
            <a:endParaRPr lang="en-US" altLang="ko-KR" dirty="0" smtClean="0"/>
          </a:p>
          <a:p>
            <a:r>
              <a:rPr lang="en-US" altLang="ko-KR" dirty="0" smtClean="0"/>
              <a:t>○ PC</a:t>
            </a:r>
            <a:r>
              <a:rPr lang="ko-KR" altLang="en-US" dirty="0" smtClean="0"/>
              <a:t>보급을 통해 정보이용접근을 향상시키는 효과가 있었음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</a:t>
            </a:r>
            <a:r>
              <a:rPr lang="ko-KR" altLang="en-US" dirty="0" smtClean="0"/>
              <a:t>정보화 </a:t>
            </a:r>
            <a:r>
              <a:rPr lang="ko-KR" altLang="en-US" dirty="0" err="1" smtClean="0"/>
              <a:t>이용접근성을</a:t>
            </a:r>
            <a:r>
              <a:rPr lang="ko-KR" altLang="en-US" dirty="0" smtClean="0"/>
              <a:t> 향상하기 위해 장애인 대상으로 정보통신보조기기를 보급하고 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장애인 및 국가유공자 중 상이등급을 판정 받은 사람들에게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스크린리더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특수마우스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영상전화기 등 </a:t>
            </a:r>
            <a:r>
              <a:rPr lang="en-US" altLang="ko-KR" dirty="0" smtClean="0"/>
              <a:t>50</a:t>
            </a:r>
            <a:r>
              <a:rPr lang="ko-KR" altLang="en-US" dirty="0" smtClean="0"/>
              <a:t>종을</a:t>
            </a:r>
            <a:endParaRPr lang="en-US" altLang="ko-KR" dirty="0" smtClean="0"/>
          </a:p>
          <a:p>
            <a:r>
              <a:rPr lang="ko-KR" altLang="en-US" dirty="0" smtClean="0"/>
              <a:t>    보조기기 가격의 </a:t>
            </a:r>
            <a:r>
              <a:rPr lang="en-US" altLang="ko-KR" dirty="0" smtClean="0"/>
              <a:t>80~90% </a:t>
            </a:r>
            <a:r>
              <a:rPr lang="ko-KR" altLang="en-US" dirty="0" smtClean="0"/>
              <a:t>공공지원하고 개인 부담은 </a:t>
            </a:r>
            <a:r>
              <a:rPr lang="en-US" altLang="ko-KR" dirty="0" smtClean="0"/>
              <a:t>20~10%</a:t>
            </a:r>
            <a:r>
              <a:rPr lang="ko-KR" altLang="en-US" dirty="0" smtClean="0"/>
              <a:t>임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○ </a:t>
            </a:r>
            <a:r>
              <a:rPr lang="ko-KR" altLang="en-US" dirty="0" smtClean="0"/>
              <a:t>장애인</a:t>
            </a:r>
            <a:r>
              <a:rPr lang="en-US" altLang="ko-KR" dirty="0" smtClean="0"/>
              <a:t>, 55</a:t>
            </a:r>
            <a:r>
              <a:rPr lang="ko-KR" altLang="en-US" dirty="0" err="1" smtClean="0"/>
              <a:t>세이상</a:t>
            </a:r>
            <a:r>
              <a:rPr lang="ko-KR" altLang="en-US" dirty="0" smtClean="0"/>
              <a:t> 고령층 대상들의 정보이용접근 능력을 향상하기 위해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스마트기기 체험 및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앱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활용교육을 실시하여 정보소외계층이 없는 ‘스마트 정보격차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Zero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서울’ 달성할 계획임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장애인 및 고령층 전문교육기관에 교육을 지원하여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년에는 총 </a:t>
            </a:r>
            <a:r>
              <a:rPr lang="en-US" altLang="ko-KR" dirty="0" smtClean="0"/>
              <a:t>12,631</a:t>
            </a:r>
            <a:r>
              <a:rPr lang="ko-KR" altLang="en-US" dirty="0" smtClean="0"/>
              <a:t>명을 교육하였으며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○ 2012</a:t>
            </a:r>
            <a:r>
              <a:rPr lang="ko-KR" altLang="en-US" dirty="0" smtClean="0"/>
              <a:t>년에도 </a:t>
            </a:r>
            <a:r>
              <a:rPr lang="en-US" altLang="ko-KR" dirty="0" smtClean="0"/>
              <a:t>200,000</a:t>
            </a:r>
            <a:r>
              <a:rPr lang="ko-KR" altLang="en-US" dirty="0" smtClean="0"/>
              <a:t>명 이상에게 </a:t>
            </a:r>
            <a:r>
              <a:rPr lang="ko-KR" altLang="en-US" dirty="0" err="1" smtClean="0"/>
              <a:t>정보화교육을</a:t>
            </a:r>
            <a:r>
              <a:rPr lang="ko-KR" altLang="en-US" dirty="0" smtClean="0"/>
              <a:t> 지원할 계획이며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○ 2015</a:t>
            </a:r>
            <a:r>
              <a:rPr lang="ko-KR" altLang="en-US" dirty="0" smtClean="0"/>
              <a:t>년까지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상대적 정보소외계층 총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만명에게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스마트 체험교육을 실시하여 사회계층간 정보활용 불균형 해소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i="1" dirty="0" smtClean="0"/>
              <a:t>○ </a:t>
            </a:r>
            <a:r>
              <a:rPr lang="ko-KR" altLang="en-US" i="1" dirty="0" smtClean="0"/>
              <a:t>정보화의 역기능을 방지하고자 인터넷중독예방 사업을 진행하고 있음</a:t>
            </a:r>
            <a:endParaRPr lang="en-US" altLang="ko-KR" i="1" dirty="0" smtClean="0"/>
          </a:p>
          <a:p>
            <a:endParaRPr lang="en-US" altLang="ko-KR" i="1" dirty="0" smtClean="0"/>
          </a:p>
          <a:p>
            <a:r>
              <a:rPr lang="en-US" altLang="ko-KR" i="1" dirty="0" smtClean="0"/>
              <a:t>○ </a:t>
            </a:r>
            <a:r>
              <a:rPr lang="ko-KR" altLang="en-US" i="1" dirty="0" smtClean="0"/>
              <a:t>인터넷중독예방 전문기관을 선정하여 인터넷 상담 및 예방 교육을 실시하고 있으며</a:t>
            </a:r>
            <a:endParaRPr lang="en-US" altLang="ko-KR" i="1" dirty="0" smtClean="0"/>
          </a:p>
          <a:p>
            <a:r>
              <a:rPr lang="en-US" altLang="ko-KR" i="1" dirty="0" smtClean="0"/>
              <a:t>   </a:t>
            </a:r>
            <a:r>
              <a:rPr lang="ko-KR" altLang="en-US" i="1" dirty="0" smtClean="0"/>
              <a:t>인터넷중독 </a:t>
            </a:r>
            <a:r>
              <a:rPr lang="ko-KR" altLang="en-US" i="1" dirty="0" err="1" smtClean="0"/>
              <a:t>고위험군이</a:t>
            </a:r>
            <a:r>
              <a:rPr lang="ko-KR" altLang="en-US" i="1" dirty="0" smtClean="0"/>
              <a:t> 많은 학교를 선정하여 인터넷 문화교실을 운영하고 있음</a:t>
            </a:r>
            <a:endParaRPr lang="en-US" altLang="ko-KR" i="1" dirty="0" smtClean="0"/>
          </a:p>
          <a:p>
            <a:endParaRPr lang="en-US" altLang="ko-KR" i="1" dirty="0" smtClean="0"/>
          </a:p>
          <a:p>
            <a:r>
              <a:rPr lang="en-US" altLang="ko-KR" i="1" dirty="0" smtClean="0"/>
              <a:t>○ 2012</a:t>
            </a:r>
            <a:r>
              <a:rPr lang="ko-KR" altLang="en-US" i="1" dirty="0" smtClean="0"/>
              <a:t>년도에는 </a:t>
            </a:r>
            <a:r>
              <a:rPr lang="en-US" altLang="ko-KR" i="1" dirty="0" smtClean="0"/>
              <a:t>10</a:t>
            </a:r>
            <a:r>
              <a:rPr lang="ko-KR" altLang="en-US" i="1" dirty="0" smtClean="0"/>
              <a:t>개 전문기관을 선정하여 </a:t>
            </a:r>
            <a:r>
              <a:rPr lang="en-US" altLang="ko-KR" i="1" dirty="0" smtClean="0"/>
              <a:t>43,330</a:t>
            </a:r>
            <a:r>
              <a:rPr lang="ko-KR" altLang="en-US" i="1" dirty="0" smtClean="0"/>
              <a:t>명에게 교육</a:t>
            </a:r>
            <a:r>
              <a:rPr lang="en-US" altLang="ko-KR" i="1" dirty="0" smtClean="0"/>
              <a:t>.</a:t>
            </a:r>
            <a:r>
              <a:rPr lang="ko-KR" altLang="en-US" i="1" dirty="0" smtClean="0"/>
              <a:t>상담할 계획임</a:t>
            </a:r>
            <a:endParaRPr lang="ko-KR" altLang="en-US" b="1" i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</a:t>
            </a:r>
            <a:r>
              <a:rPr lang="ko-KR" altLang="en-US" dirty="0" smtClean="0"/>
              <a:t>저소득층 청소년의 학습역량을 강화하고 창의력을 함양하는 프로그램을 통해 실질적 지원을 하고</a:t>
            </a:r>
            <a:endParaRPr lang="en-US" altLang="ko-KR" dirty="0" smtClean="0"/>
          </a:p>
          <a:p>
            <a:r>
              <a:rPr lang="ko-KR" altLang="en-US" dirty="0" smtClean="0"/>
              <a:t>   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교육격차가 소득격차로 확대 재생산되는 악순환을 차단하는 맞춤형 교육복지 시책임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서비스 대상은 저소득층 가구 자녀 중 초등학교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학년부터 중학교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학년까지 이며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3,000</a:t>
            </a:r>
            <a:r>
              <a:rPr lang="ko-KR" altLang="en-US" dirty="0" smtClean="0"/>
              <a:t>명이 서비스를 받고 있으며</a:t>
            </a:r>
            <a:endParaRPr lang="en-US" altLang="ko-KR" dirty="0" smtClean="0"/>
          </a:p>
          <a:p>
            <a:r>
              <a:rPr lang="en-US" altLang="ko-KR" baseline="0" dirty="0" smtClean="0"/>
              <a:t>    </a:t>
            </a:r>
            <a:r>
              <a:rPr lang="ko-KR" altLang="en-US" dirty="0" smtClean="0"/>
              <a:t>사랑의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보급사업과 연계하여 서비스대상을 확대해 나가고자 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○ </a:t>
            </a:r>
            <a:r>
              <a:rPr lang="ko-KR" altLang="en-US" dirty="0" smtClean="0"/>
              <a:t>주요내용은 </a:t>
            </a:r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개인별 학습수준 관심도 등을 진단하여 맞춤형 온라인 학습서비스를 제공</a:t>
            </a:r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온라인 학습매니저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지역아동복지센터 꿈나무서포터와 연계하여 관리</a:t>
            </a:r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학습 동기부여를 위한 인센티브 프로그램 및 문화체험 기회 제공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ㅇ</a:t>
            </a:r>
            <a:r>
              <a:rPr lang="ko-KR" altLang="en-US" dirty="0" smtClean="0"/>
              <a:t> 서울은 </a:t>
            </a:r>
            <a:r>
              <a:rPr lang="en-US" altLang="ko-KR" dirty="0" smtClean="0"/>
              <a:t>1990</a:t>
            </a:r>
            <a:r>
              <a:rPr lang="ko-KR" altLang="en-US" dirty="0" smtClean="0"/>
              <a:t>년대 후반 이후 초고속 인터넷을 활용하여 다양한 전자정부 서비스를 시행하고 큰 성공을 거두었음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ㅇ</a:t>
            </a:r>
            <a:r>
              <a:rPr lang="ko-KR" altLang="en-US" dirty="0" smtClean="0"/>
              <a:t> 그렇지만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세계는 디지털시대를 넘어 스마트시대로 급변하고 있으며</a:t>
            </a:r>
            <a:r>
              <a:rPr lang="en-US" altLang="ko-KR" dirty="0" smtClean="0"/>
              <a:t>,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</a:t>
            </a:r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스마트폰의</a:t>
            </a:r>
            <a:r>
              <a:rPr lang="ko-KR" altLang="en-US" dirty="0" smtClean="0"/>
              <a:t> 등장 이후 세계는 스마트 기술의 가치와 잠재력을 활용하여 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또 한번 새로운 모습으로 업그레이드 되고 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서울시 전자정부도 이러한 패러다임</a:t>
            </a:r>
            <a:r>
              <a:rPr lang="ko-KR" altLang="en-US" baseline="0" dirty="0" smtClean="0"/>
              <a:t> 변화에 선제적으로 대응하고 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</a:t>
            </a:r>
            <a:r>
              <a:rPr lang="ko-KR" altLang="en-US" baseline="0" dirty="0" smtClean="0"/>
              <a:t>앞선 기술력과 경험을 바탕으로 스마트 기술의 무한 잠재력을 도시발전에 활용하기 위해 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[Smart Seoul 2015]</a:t>
            </a:r>
            <a:r>
              <a:rPr lang="ko-KR" altLang="en-US" baseline="0" dirty="0" smtClean="0"/>
              <a:t>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마련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err="1" smtClean="0"/>
              <a:t>ㅇ</a:t>
            </a:r>
            <a:r>
              <a:rPr lang="ko-KR" altLang="en-US" baseline="0" dirty="0" smtClean="0"/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「스마트 서울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」는 그 동안 추진한 서울시 정보화 사업을 발판 삼아 </a:t>
            </a:r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첫 번째로 스마트 기반을 구축하고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(2011~2012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 번째로 스마트 서비스를 실행하며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(2013~2014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마지막으로 스마트 고도화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(2015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연차별로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시행할 계획이다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209A-BB22-4076-AEBA-D7D7F29D1EE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 서울의 모습은 ‘세계에서 스마트 기술을 가장 잘 쓰는 도시’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그리고 이를 통해 ‘시민이 행복한 서울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세계가 사랑하는 서울’이 될 것임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406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dirty="0" smtClean="0"/>
              <a:t>1394</a:t>
            </a:r>
            <a:r>
              <a:rPr lang="ko-KR" altLang="en-US" dirty="0" smtClean="0"/>
              <a:t>년 조선왕조가 한양에 도읍을 정한 후 우리나라의 정치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문화의 중심지가 됨</a:t>
            </a:r>
            <a:endParaRPr lang="en-US" altLang="ko-KR" dirty="0" smtClean="0"/>
          </a:p>
          <a:p>
            <a:pPr defTabSz="915406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dirty="0" smtClean="0"/>
              <a:t> </a:t>
            </a:r>
            <a:r>
              <a:rPr lang="ko-KR" altLang="en-US" dirty="0" smtClean="0"/>
              <a:t>서울지역 총생산 </a:t>
            </a:r>
            <a:r>
              <a:rPr lang="en-US" altLang="ko-KR" dirty="0" smtClean="0"/>
              <a:t>257,000,000,000$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59D8-70ED-4A4A-B3EF-317DA86AC25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err="1" smtClean="0"/>
              <a:t>ㅇ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 서울의 모습은 ‘세계에서 스마트 기술을 가장 잘 쓰는 도시’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그리고 이를 통해 ‘시민이 행복한 서울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세계가 사랑하는 서울’이 될 것임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인터넷 이용자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이상 인구 중 최근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개월 이내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이상 유선 또는 무선인터넷을 이용한 자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서울의 인터넷 이용자수는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7,910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명으로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81.1% -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출처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2011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인터넷이용실태조사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한국인터넷진흥원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2012.1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인터넷 이용자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이상 인구 중 최근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개월 이내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이상 유선 또는 무선인터넷을 이용한 자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서울의 인터넷 이용자수는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7,910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명으로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81.1% -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출처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2011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인터넷이용실태조사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한국인터넷진흥원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2012.1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26527-8C09-4E4A-9004-81060039B814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942D9-1A8A-4E06-99EC-0806B356D0F8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53897" y="9441261"/>
            <a:ext cx="2950113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0B50F05F-E121-4B79-8B00-212FF3EE6639}" type="slidenum">
              <a:rPr lang="en-US" altLang="ko-KR" sz="1200">
                <a:latin typeface="Arial Unicode MS" pitchFamily="50" charset="-127"/>
                <a:ea typeface="Arial Unicode MS" pitchFamily="50" charset="-127"/>
              </a:rPr>
              <a:pPr algn="r"/>
              <a:t>6</a:t>
            </a:fld>
            <a:endParaRPr lang="en-US" altLang="ko-KR" sz="1200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62525" cy="3721100"/>
          </a:xfrm>
          <a:ln w="12700" cap="flat"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1" y="4723803"/>
            <a:ext cx="4991637" cy="4468419"/>
          </a:xfrm>
          <a:noFill/>
          <a:ln/>
        </p:spPr>
        <p:txBody>
          <a:bodyPr lIns="91716" tIns="45858" rIns="91716" bIns="45858"/>
          <a:lstStyle/>
          <a:p>
            <a:pPr eaLnBrk="1" hangingPunct="1"/>
            <a:r>
              <a:rPr lang="en-US" altLang="ko-KR" sz="1000" dirty="0" smtClean="0"/>
              <a:t>○ </a:t>
            </a:r>
            <a:r>
              <a:rPr lang="ko-KR" altLang="en-US" sz="1000" dirty="0" smtClean="0"/>
              <a:t>다음은 </a:t>
            </a:r>
            <a:r>
              <a:rPr lang="ko-KR" altLang="en-US" sz="1000" b="1" dirty="0" smtClean="0"/>
              <a:t>서울시 전자정부 구조</a:t>
            </a:r>
            <a:r>
              <a:rPr lang="ko-KR" altLang="en-US" sz="1000" dirty="0" smtClean="0"/>
              <a:t>에 대하여 </a:t>
            </a:r>
            <a:r>
              <a:rPr lang="ko-KR" altLang="en-US" sz="1000" dirty="0" err="1" smtClean="0"/>
              <a:t>설명드리겠음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8BA13-7EE7-4977-A82E-6BB0757AA25F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z="1000" dirty="0" smtClean="0"/>
              <a:t>○ </a:t>
            </a:r>
            <a:r>
              <a:rPr lang="ko-KR" altLang="en-US" sz="1000" b="1" dirty="0" smtClean="0"/>
              <a:t>서울시의 정보화 관련 조직</a:t>
            </a:r>
            <a:r>
              <a:rPr lang="ko-KR" altLang="en-US" sz="1000" dirty="0" smtClean="0"/>
              <a:t>을 소개하겠음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ko-KR" altLang="en-US" sz="1000" dirty="0" smtClean="0"/>
              <a:t>서울시 </a:t>
            </a:r>
            <a:r>
              <a:rPr lang="ko-KR" altLang="en-US" sz="1000" dirty="0" err="1" smtClean="0"/>
              <a:t>정보화조직은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CIO</a:t>
            </a:r>
            <a:r>
              <a:rPr lang="ko-KR" altLang="en-US" sz="1000" dirty="0" smtClean="0"/>
              <a:t>인</a:t>
            </a:r>
            <a:r>
              <a:rPr lang="en-US" altLang="ko-KR" sz="1000" dirty="0" smtClean="0"/>
              <a:t> </a:t>
            </a:r>
            <a:r>
              <a:rPr lang="ko-KR" altLang="en-US" sz="1000" dirty="0" err="1" smtClean="0"/>
              <a:t>정보화기획단장을</a:t>
            </a:r>
            <a:r>
              <a:rPr lang="ko-KR" altLang="en-US" sz="1000" dirty="0" smtClean="0"/>
              <a:t> 중심으로 </a:t>
            </a:r>
            <a:r>
              <a:rPr lang="ko-KR" altLang="en-US" sz="1000" dirty="0" err="1" smtClean="0"/>
              <a:t>정보화기획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정보시스템</a:t>
            </a:r>
            <a:r>
              <a:rPr lang="en-US" altLang="ko-KR" sz="1000" dirty="0" smtClean="0"/>
              <a:t>, GIS, </a:t>
            </a:r>
            <a:r>
              <a:rPr lang="ko-KR" altLang="en-US" sz="1000" dirty="0" smtClean="0"/>
              <a:t>정보통신</a:t>
            </a:r>
            <a:r>
              <a:rPr lang="en-US" altLang="ko-KR" sz="1000" dirty="0" smtClean="0"/>
              <a:t>, U-</a:t>
            </a:r>
            <a:r>
              <a:rPr lang="ko-KR" altLang="en-US" sz="1000" dirty="0" smtClean="0"/>
              <a:t>시티 등 각 기능별로 </a:t>
            </a:r>
            <a:r>
              <a:rPr lang="en-US" altLang="ko-KR" sz="1000" dirty="0" smtClean="0"/>
              <a:t>5</a:t>
            </a:r>
            <a:r>
              <a:rPr lang="ko-KR" altLang="en-US" sz="1000" dirty="0" smtClean="0"/>
              <a:t>개 담당관이 있으며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데이터를 총괄 관리하는 데이터센터가 있음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○ </a:t>
            </a:r>
            <a:r>
              <a:rPr lang="ko-KR" altLang="en-US" sz="1000" dirty="0" smtClean="0"/>
              <a:t>또한 서울시 </a:t>
            </a:r>
            <a:r>
              <a:rPr lang="ko-KR" altLang="en-US" sz="1000" dirty="0" err="1" smtClean="0"/>
              <a:t>정보화기획단내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정보화인력은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219</a:t>
            </a:r>
            <a:r>
              <a:rPr lang="ko-KR" altLang="en-US" sz="1000" dirty="0" smtClean="0"/>
              <a:t>명이며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정보화기획단</a:t>
            </a:r>
            <a:r>
              <a:rPr lang="ko-KR" altLang="en-US" sz="1000" dirty="0" smtClean="0"/>
              <a:t> 이외의 다른 부서와 </a:t>
            </a:r>
            <a:r>
              <a:rPr lang="en-US" altLang="ko-KR" sz="1000" dirty="0" smtClean="0"/>
              <a:t>25</a:t>
            </a:r>
            <a:r>
              <a:rPr lang="ko-KR" altLang="en-US" sz="1000" dirty="0" smtClean="0"/>
              <a:t>개 자치구에서 정보화 업무를 담당하는 인력을 모두 포함한 서울시 전체 </a:t>
            </a:r>
            <a:r>
              <a:rPr lang="ko-KR" altLang="en-US" sz="1000" dirty="0" err="1" smtClean="0"/>
              <a:t>정보화업무</a:t>
            </a:r>
            <a:r>
              <a:rPr lang="ko-KR" altLang="en-US" sz="1000" dirty="0" smtClean="0"/>
              <a:t> 분야의 인력은 </a:t>
            </a:r>
            <a:r>
              <a:rPr lang="en-US" altLang="ko-KR" sz="1000" dirty="0" smtClean="0"/>
              <a:t>925</a:t>
            </a:r>
            <a:r>
              <a:rPr lang="ko-KR" altLang="en-US" sz="1000" dirty="0" smtClean="0"/>
              <a:t>명임</a:t>
            </a:r>
            <a:r>
              <a:rPr lang="en-US" altLang="ko-KR" sz="1000" dirty="0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</a:t>
            </a:r>
            <a:r>
              <a:rPr lang="ko-KR" altLang="en-US" dirty="0" smtClean="0"/>
              <a:t>서울시 </a:t>
            </a:r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ko-KR" altLang="en-US" dirty="0" err="1" smtClean="0"/>
              <a:t>정보화예산은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124,186</a:t>
            </a:r>
            <a:r>
              <a:rPr lang="ko-KR" altLang="en-US" dirty="0" err="1" smtClean="0"/>
              <a:t>백만원임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서울시 전체예산에서 약 </a:t>
            </a:r>
            <a:r>
              <a:rPr lang="en-US" altLang="ko-KR" dirty="0" smtClean="0"/>
              <a:t>0.57%</a:t>
            </a:r>
            <a:r>
              <a:rPr lang="ko-KR" altLang="en-US" dirty="0" smtClean="0"/>
              <a:t>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차지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dirty="0" smtClean="0"/>
              <a:t>○ </a:t>
            </a:r>
            <a:r>
              <a:rPr lang="ko-KR" altLang="en-US" baseline="0" dirty="0" smtClean="0"/>
              <a:t>국가예산  </a:t>
            </a:r>
            <a:r>
              <a:rPr lang="en-US" altLang="ko-KR" baseline="0" dirty="0" smtClean="0"/>
              <a:t>27,197</a:t>
            </a:r>
            <a:r>
              <a:rPr lang="ko-KR" altLang="en-US" baseline="0" dirty="0" err="1" smtClean="0"/>
              <a:t>억원</a:t>
            </a:r>
            <a:r>
              <a:rPr lang="en-US" altLang="ko-KR" baseline="0" dirty="0" smtClean="0"/>
              <a:t> / 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3,261,000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억원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약 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0.83%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dirty="0" smtClean="0"/>
              <a:t>○ </a:t>
            </a:r>
            <a:r>
              <a:rPr lang="en-US" altLang="ko-KR" baseline="0" dirty="0" smtClean="0"/>
              <a:t>2011</a:t>
            </a:r>
            <a:r>
              <a:rPr lang="ko-KR" altLang="en-US" baseline="0" dirty="0" smtClean="0"/>
              <a:t>년에는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서울시 </a:t>
            </a:r>
            <a:r>
              <a:rPr lang="en-US" altLang="ko-KR" baseline="0" dirty="0" smtClean="0"/>
              <a:t>u-Seoul</a:t>
            </a:r>
            <a:r>
              <a:rPr lang="ko-KR" altLang="en-US" baseline="0" dirty="0" smtClean="0"/>
              <a:t>망 고도화와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무선인터넷망</a:t>
            </a:r>
            <a:r>
              <a:rPr lang="en-US" altLang="ko-KR" baseline="0" dirty="0" smtClean="0"/>
              <a:t>(</a:t>
            </a:r>
            <a:r>
              <a:rPr lang="en-US" altLang="ko-KR" baseline="0" dirty="0" err="1" smtClean="0"/>
              <a:t>WiFi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구축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시설물 안전관리 등을 추진하였고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 </a:t>
            </a:r>
            <a:r>
              <a:rPr lang="en-US" altLang="ko-KR" dirty="0" smtClean="0"/>
              <a:t>○ 2012</a:t>
            </a:r>
            <a:r>
              <a:rPr lang="ko-KR" altLang="en-US" dirty="0" smtClean="0"/>
              <a:t>년에는 소통과 스마트 지식산업 육성을 중점적으로 추진할 계획임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○ </a:t>
            </a:r>
            <a:r>
              <a:rPr lang="ko-KR" altLang="en-US" dirty="0" smtClean="0"/>
              <a:t>서울시 </a:t>
            </a:r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ko-KR" altLang="en-US" dirty="0" err="1" smtClean="0"/>
              <a:t>정보화예산은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124,186</a:t>
            </a:r>
            <a:r>
              <a:rPr lang="ko-KR" altLang="en-US" dirty="0" err="1" smtClean="0"/>
              <a:t>백만원임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서울시 전체예산에서 약 </a:t>
            </a:r>
            <a:r>
              <a:rPr lang="en-US" altLang="ko-KR" dirty="0" smtClean="0"/>
              <a:t>0.57%</a:t>
            </a:r>
            <a:r>
              <a:rPr lang="ko-KR" altLang="en-US" dirty="0" smtClean="0"/>
              <a:t>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차지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dirty="0" smtClean="0"/>
              <a:t>○ </a:t>
            </a:r>
            <a:r>
              <a:rPr lang="ko-KR" altLang="en-US" baseline="0" dirty="0" smtClean="0"/>
              <a:t>국가예산  </a:t>
            </a:r>
            <a:r>
              <a:rPr lang="en-US" altLang="ko-KR" baseline="0" dirty="0" smtClean="0"/>
              <a:t>27,197</a:t>
            </a:r>
            <a:r>
              <a:rPr lang="ko-KR" altLang="en-US" baseline="0" dirty="0" err="1" smtClean="0"/>
              <a:t>억원</a:t>
            </a:r>
            <a:r>
              <a:rPr lang="en-US" altLang="ko-KR" baseline="0" dirty="0" smtClean="0"/>
              <a:t> / 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3,261,000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억원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약 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0.83%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dirty="0" smtClean="0"/>
              <a:t>○ </a:t>
            </a:r>
            <a:r>
              <a:rPr lang="en-US" altLang="ko-KR" baseline="0" dirty="0" smtClean="0"/>
              <a:t>2011</a:t>
            </a:r>
            <a:r>
              <a:rPr lang="ko-KR" altLang="en-US" baseline="0" dirty="0" smtClean="0"/>
              <a:t>년에는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서울시 </a:t>
            </a:r>
            <a:r>
              <a:rPr lang="en-US" altLang="ko-KR" baseline="0" dirty="0" smtClean="0"/>
              <a:t>u-Seoul</a:t>
            </a:r>
            <a:r>
              <a:rPr lang="ko-KR" altLang="en-US" baseline="0" dirty="0" smtClean="0"/>
              <a:t>망 고도화와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무선인터넷망</a:t>
            </a:r>
            <a:r>
              <a:rPr lang="en-US" altLang="ko-KR" baseline="0" dirty="0" smtClean="0"/>
              <a:t>(</a:t>
            </a:r>
            <a:r>
              <a:rPr lang="en-US" altLang="ko-KR" baseline="0" dirty="0" err="1" smtClean="0"/>
              <a:t>WiFi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구축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시설물 안전관리 등을 추진하였고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 </a:t>
            </a:r>
            <a:r>
              <a:rPr lang="en-US" altLang="ko-KR" dirty="0" smtClean="0"/>
              <a:t>○ 2012</a:t>
            </a:r>
            <a:r>
              <a:rPr lang="ko-KR" altLang="en-US" dirty="0" smtClean="0"/>
              <a:t>년에는 소통과 스마트 지식산업 육성을 중점적으로 추진할 계획임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98804-9F76-410C-95D3-33BA9D6DA4E8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아래글자없는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8592"/>
            <a:ext cx="1054061" cy="52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WeGO_엠블렘_최종_10032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01024" y="129204"/>
            <a:ext cx="1000132" cy="4500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740075"/>
            <a:ext cx="9144000" cy="45719"/>
          </a:xfrm>
          <a:prstGeom prst="rect">
            <a:avLst/>
          </a:prstGeom>
          <a:solidFill>
            <a:srgbClr val="D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-32" y="694356"/>
            <a:ext cx="9144000" cy="45719"/>
          </a:xfrm>
          <a:prstGeom prst="rect">
            <a:avLst/>
          </a:prstGeom>
          <a:solidFill>
            <a:srgbClr val="FF8F8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929686" y="629270"/>
            <a:ext cx="214314" cy="25050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C19D-F1FD-4851-A058-AEE825CBD3D0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953F-4646-4B00-8D8E-AA67B52431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DA6F-2F7F-4FB3-90F6-B0032D97D6EE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3C23-D0DC-42CC-AB15-60DA5488D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C26534-0E80-4E72-987C-9E634B78762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214E7-F6CF-48C5-9663-762DC90FD90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아래글자없는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8592"/>
            <a:ext cx="1054061" cy="52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WeGO_엠블렘_최종_10032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01024" y="129204"/>
            <a:ext cx="1000132" cy="450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740075"/>
            <a:ext cx="9144000" cy="4571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-32" y="694356"/>
            <a:ext cx="9144000" cy="45719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929686" y="629270"/>
            <a:ext cx="214314" cy="2505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아래글자없는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8592"/>
            <a:ext cx="1054061" cy="52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WeGO_엠블렘_최종_10032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01024" y="129204"/>
            <a:ext cx="1000132" cy="450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740075"/>
            <a:ext cx="9144000" cy="4571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-32" y="694356"/>
            <a:ext cx="9144000" cy="45719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929686" y="629270"/>
            <a:ext cx="214314" cy="250509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ain_최종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10" descr="C:\Documents and Settings\지현\바탕 화면\코엑\png\New Folder\빛.png"/>
          <p:cNvPicPr>
            <a:picLocks noChangeAspect="1" noChangeArrowheads="1"/>
          </p:cNvPicPr>
          <p:nvPr userDrawn="1"/>
        </p:nvPicPr>
        <p:blipFill>
          <a:blip r:embed="rId3" cstate="screen"/>
          <a:srcRect r="11227" b="18964"/>
          <a:stretch>
            <a:fillRect/>
          </a:stretch>
        </p:blipFill>
        <p:spPr bwMode="auto">
          <a:xfrm>
            <a:off x="0" y="0"/>
            <a:ext cx="3779912" cy="411401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DFC2-7392-464F-8810-DFDBB67BC880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E3BF-3834-414A-A42D-9EC860E3C7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075B-3F36-4C58-A28F-1B68BDADA9C1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5417-980B-42CD-BA81-46A4CB43D4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1B63-5851-4425-ACFC-F64B74A392D4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2E3F-A00A-4869-9D5D-90F87D2870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D4F3-6E80-448B-870C-D86D86AB5FD6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4931-1B91-483C-A4E8-1F1630C56A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6053-A310-4D9E-B877-92631C48B333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037D-2924-4C36-B82C-C0499531C8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475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D47FDA-B96D-495E-BB0B-19A2BD486CAE}" type="datetimeFigureOut">
              <a:rPr lang="ko-KR" altLang="en-US"/>
              <a:pPr>
                <a:defRPr/>
              </a:pPr>
              <a:t>2012-05-13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DB4C2C-B37D-4C9C-BF84-78951BB24B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59" r:id="rId3"/>
    <p:sldLayoutId id="2147483667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9" r:id="rId12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oul.go.k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rexpc.com/korea/products/q150moreimage_2.html" TargetMode="External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2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0.wmf"/><Relationship Id="rId15" Type="http://schemas.openxmlformats.org/officeDocument/2006/relationships/image" Target="../media/image57.wmf"/><Relationship Id="rId10" Type="http://schemas.openxmlformats.org/officeDocument/2006/relationships/image" Target="../media/image54.wmf"/><Relationship Id="rId4" Type="http://schemas.openxmlformats.org/officeDocument/2006/relationships/image" Target="../media/image49.wmf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0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77.wmf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17" Type="http://schemas.openxmlformats.org/officeDocument/2006/relationships/image" Target="../media/image74.jpeg"/><Relationship Id="rId25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3.wmf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78.jpeg"/><Relationship Id="rId5" Type="http://schemas.openxmlformats.org/officeDocument/2006/relationships/image" Target="../media/image62.jpeg"/><Relationship Id="rId15" Type="http://schemas.openxmlformats.org/officeDocument/2006/relationships/image" Target="../media/image72.png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82.jpe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4" Type="http://schemas.openxmlformats.org/officeDocument/2006/relationships/image" Target="../media/image61.wmf"/><Relationship Id="rId9" Type="http://schemas.openxmlformats.org/officeDocument/2006/relationships/image" Target="../media/image66.jpeg"/><Relationship Id="rId14" Type="http://schemas.openxmlformats.org/officeDocument/2006/relationships/image" Target="../media/image71.png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81.png"/><Relationship Id="rId30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jpe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3.png"/><Relationship Id="rId7" Type="http://schemas.openxmlformats.org/officeDocument/2006/relationships/image" Target="../media/image121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3.png"/><Relationship Id="rId7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2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15.png"/><Relationship Id="rId4" Type="http://schemas.openxmlformats.org/officeDocument/2006/relationships/image" Target="../media/image113.png"/><Relationship Id="rId9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2.Knowledge\Knowledge2012\&#54596;&#46300;&#53944;&#47549;\3&#50900;\&#49828;&#47560;&#53944;&#49436;&#50872;2015(&#50689;&#47928;_&#51200;).wmv" TargetMode="External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0.png"/><Relationship Id="rId3" Type="http://schemas.openxmlformats.org/officeDocument/2006/relationships/image" Target="../media/image6.png"/><Relationship Id="rId7" Type="http://schemas.openxmlformats.org/officeDocument/2006/relationships/image" Target="../media/image127.png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26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2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16" descr="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354269"/>
            <a:ext cx="438626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18" descr="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700" y="4016386"/>
            <a:ext cx="91979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21" descr="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2063" y="-33338"/>
            <a:ext cx="2012950" cy="413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27" descr="1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6545" y="3643314"/>
            <a:ext cx="1487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28" descr="무지개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8425" y="285750"/>
            <a:ext cx="26955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30" descr="반짝이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57150" y="134938"/>
            <a:ext cx="4416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51"/>
          <p:cNvGrpSpPr/>
          <p:nvPr/>
        </p:nvGrpSpPr>
        <p:grpSpPr>
          <a:xfrm>
            <a:off x="285720" y="3462444"/>
            <a:ext cx="632355" cy="966688"/>
            <a:chOff x="1274264" y="2067105"/>
            <a:chExt cx="1233741" cy="2375607"/>
          </a:xfrm>
        </p:grpSpPr>
        <p:grpSp>
          <p:nvGrpSpPr>
            <p:cNvPr id="25" name="그룹 45"/>
            <p:cNvGrpSpPr/>
            <p:nvPr/>
          </p:nvGrpSpPr>
          <p:grpSpPr>
            <a:xfrm rot="21125788">
              <a:off x="1274264" y="2067105"/>
              <a:ext cx="1233741" cy="2375607"/>
              <a:chOff x="4929190" y="0"/>
              <a:chExt cx="1233741" cy="237560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Picture 7" descr="C:\Documents and Settings\김우성\바탕 화면\폰이미지\T옴니아2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4929190" y="0"/>
                <a:ext cx="1233741" cy="23756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" descr="C:\Documents and Settings\김우성\바탕 화면\폰이미지\세로이미지.png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049764" y="312772"/>
                <a:ext cx="1008000" cy="165600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643042" y="3155151"/>
              <a:ext cx="732911" cy="1131105"/>
            </a:xfrm>
            <a:custGeom>
              <a:avLst/>
              <a:gdLst>
                <a:gd name="T0" fmla="*/ 0 w 366"/>
                <a:gd name="T1" fmla="*/ 186 h 186"/>
                <a:gd name="T2" fmla="*/ 84 w 366"/>
                <a:gd name="T3" fmla="*/ 60 h 186"/>
                <a:gd name="T4" fmla="*/ 294 w 366"/>
                <a:gd name="T5" fmla="*/ 18 h 186"/>
                <a:gd name="T6" fmla="*/ 246 w 366"/>
                <a:gd name="T7" fmla="*/ 0 h 186"/>
                <a:gd name="T8" fmla="*/ 366 w 366"/>
                <a:gd name="T9" fmla="*/ 12 h 186"/>
                <a:gd name="T10" fmla="*/ 282 w 366"/>
                <a:gd name="T11" fmla="*/ 102 h 186"/>
                <a:gd name="T12" fmla="*/ 294 w 366"/>
                <a:gd name="T13" fmla="*/ 48 h 186"/>
                <a:gd name="T14" fmla="*/ 144 w 366"/>
                <a:gd name="T15" fmla="*/ 114 h 186"/>
                <a:gd name="T16" fmla="*/ 108 w 366"/>
                <a:gd name="T17" fmla="*/ 186 h 186"/>
                <a:gd name="T18" fmla="*/ 0 w 366"/>
                <a:gd name="T19" fmla="*/ 186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186"/>
                <a:gd name="T32" fmla="*/ 366 w 36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186">
                  <a:moveTo>
                    <a:pt x="0" y="186"/>
                  </a:moveTo>
                  <a:lnTo>
                    <a:pt x="84" y="60"/>
                  </a:lnTo>
                  <a:lnTo>
                    <a:pt x="294" y="18"/>
                  </a:lnTo>
                  <a:lnTo>
                    <a:pt x="246" y="0"/>
                  </a:lnTo>
                  <a:lnTo>
                    <a:pt x="366" y="12"/>
                  </a:lnTo>
                  <a:lnTo>
                    <a:pt x="282" y="102"/>
                  </a:lnTo>
                  <a:lnTo>
                    <a:pt x="294" y="48"/>
                  </a:lnTo>
                  <a:lnTo>
                    <a:pt x="144" y="114"/>
                  </a:lnTo>
                  <a:lnTo>
                    <a:pt x="108" y="186"/>
                  </a:lnTo>
                  <a:lnTo>
                    <a:pt x="0" y="1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scene3d>
              <a:camera prst="isometricOffAxis1Top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ko-KR" altLang="en-US" sz="240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33" name="WordArt 26"/>
          <p:cNvSpPr>
            <a:spLocks noChangeArrowheads="1" noChangeShapeType="1" noTextEdit="1"/>
          </p:cNvSpPr>
          <p:nvPr/>
        </p:nvSpPr>
        <p:spPr bwMode="auto">
          <a:xfrm>
            <a:off x="2500298" y="1561352"/>
            <a:ext cx="4025900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000" b="1" kern="10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Seoul’s e-Government </a:t>
            </a:r>
          </a:p>
        </p:txBody>
      </p:sp>
      <p:sp>
        <p:nvSpPr>
          <p:cNvPr id="37" name="WordArt 26"/>
          <p:cNvSpPr>
            <a:spLocks noChangeArrowheads="1" noChangeShapeType="1" noTextEdit="1"/>
          </p:cNvSpPr>
          <p:nvPr/>
        </p:nvSpPr>
        <p:spPr bwMode="auto">
          <a:xfrm>
            <a:off x="2474926" y="5286388"/>
            <a:ext cx="4025900" cy="304800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altLang="ko-KR" sz="3200" b="1" kern="10" spc="-1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2627326" y="5438788"/>
            <a:ext cx="4025900" cy="304800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000" b="1" kern="10" spc="-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Information</a:t>
            </a:r>
            <a:r>
              <a:rPr lang="ko-KR" altLang="en-US" sz="2000" b="1" kern="10" spc="-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lang="en-US" altLang="ko-KR" sz="2000" b="1" kern="10" spc="-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System  Planning  Division</a:t>
            </a:r>
          </a:p>
          <a:p>
            <a:pPr algn="ctr"/>
            <a:r>
              <a:rPr lang="en-US" altLang="ko-KR" sz="2000" b="1" kern="10" spc="-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Seoul  Metropolitan  Government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276225" y="1672710"/>
            <a:ext cx="8591550" cy="3091287"/>
            <a:chOff x="107504" y="2420888"/>
            <a:chExt cx="6456886" cy="2914073"/>
          </a:xfrm>
        </p:grpSpPr>
        <p:sp>
          <p:nvSpPr>
            <p:cNvPr id="70" name="타원 69"/>
            <p:cNvSpPr/>
            <p:nvPr/>
          </p:nvSpPr>
          <p:spPr>
            <a:xfrm>
              <a:off x="107504" y="2420888"/>
              <a:ext cx="6456886" cy="2914073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15C2FF">
                    <a:alpha val="14000"/>
                  </a:srgbClr>
                </a:gs>
                <a:gs pos="100000">
                  <a:srgbClr val="0070C0">
                    <a:alpha val="52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>
              <a:off x="329866" y="2591175"/>
              <a:ext cx="6012162" cy="2538447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138" name="Picture 13" descr="C:\Documents and Settings\Administrator\바탕 화면\LGAC\이미지\2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9000"/>
          </a:blip>
          <a:stretch>
            <a:fillRect/>
          </a:stretch>
        </p:blipFill>
        <p:spPr bwMode="auto">
          <a:xfrm>
            <a:off x="948731" y="4732728"/>
            <a:ext cx="7614698" cy="924181"/>
          </a:xfrm>
          <a:prstGeom prst="rect">
            <a:avLst/>
          </a:prstGeom>
          <a:noFill/>
        </p:spPr>
      </p:pic>
      <p:sp>
        <p:nvSpPr>
          <p:cNvPr id="140" name="직사각형 139"/>
          <p:cNvSpPr/>
          <p:nvPr/>
        </p:nvSpPr>
        <p:spPr>
          <a:xfrm>
            <a:off x="1344194" y="5522056"/>
            <a:ext cx="6455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>
              <a:bevelT w="0" h="25400"/>
              <a:contourClr>
                <a:schemeClr val="bg1"/>
              </a:contourClr>
            </a:sp3d>
          </a:bodyPr>
          <a:lstStyle/>
          <a:p>
            <a:pPr lvl="0" algn="ctr">
              <a:spcBef>
                <a:spcPts val="800"/>
              </a:spcBef>
            </a:pPr>
            <a:r>
              <a:rPr lang="en-US" altLang="ko-KR" sz="2800" b="1" kern="0" dirty="0" smtClean="0">
                <a:solidFill>
                  <a:srgbClr val="57257D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Led the inauguration of  </a:t>
            </a:r>
            <a:r>
              <a:rPr lang="en-US" altLang="ko-KR" sz="2800" b="1" kern="0" dirty="0" err="1" smtClean="0">
                <a:solidFill>
                  <a:srgbClr val="024ABE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WeGO</a:t>
            </a:r>
            <a:r>
              <a:rPr lang="en-US" altLang="ko-KR" sz="2800" b="1" kern="0" dirty="0" smtClean="0">
                <a:solidFill>
                  <a:srgbClr val="024ABE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/>
            </a:r>
            <a:br>
              <a:rPr lang="en-US" altLang="ko-KR" sz="2800" b="1" kern="0" dirty="0" smtClean="0">
                <a:solidFill>
                  <a:srgbClr val="024ABE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</a:br>
            <a:r>
              <a:rPr lang="en-US" altLang="ko-KR" sz="2800" b="1" kern="0" dirty="0" smtClean="0">
                <a:solidFill>
                  <a:srgbClr val="57257D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for int’l cooperation in e-government</a:t>
            </a:r>
            <a:endParaRPr lang="ko-KR" altLang="ko-KR" sz="2800" b="1" kern="0" dirty="0" smtClean="0">
              <a:solidFill>
                <a:srgbClr val="57257D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grpSp>
        <p:nvGrpSpPr>
          <p:cNvPr id="3" name="그룹 244"/>
          <p:cNvGrpSpPr/>
          <p:nvPr/>
        </p:nvGrpSpPr>
        <p:grpSpPr>
          <a:xfrm>
            <a:off x="69882" y="1214422"/>
            <a:ext cx="2634379" cy="2956248"/>
            <a:chOff x="78113" y="1463601"/>
            <a:chExt cx="2634379" cy="2956248"/>
          </a:xfrm>
        </p:grpSpPr>
        <p:pic>
          <p:nvPicPr>
            <p:cNvPr id="216" name="그림 215" descr="상장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13" y="1463601"/>
              <a:ext cx="2634379" cy="2956248"/>
            </a:xfrm>
            <a:prstGeom prst="rect">
              <a:avLst/>
            </a:prstGeom>
          </p:spPr>
        </p:pic>
        <p:grpSp>
          <p:nvGrpSpPr>
            <p:cNvPr id="4" name="그룹 98"/>
            <p:cNvGrpSpPr/>
            <p:nvPr/>
          </p:nvGrpSpPr>
          <p:grpSpPr>
            <a:xfrm>
              <a:off x="492871" y="1583591"/>
              <a:ext cx="1707404" cy="2303256"/>
              <a:chOff x="522828" y="1165980"/>
              <a:chExt cx="1707404" cy="2293731"/>
            </a:xfrm>
          </p:grpSpPr>
          <p:grpSp>
            <p:nvGrpSpPr>
              <p:cNvPr id="5" name="그룹 10"/>
              <p:cNvGrpSpPr/>
              <p:nvPr/>
            </p:nvGrpSpPr>
            <p:grpSpPr>
              <a:xfrm>
                <a:off x="522828" y="1165980"/>
                <a:ext cx="1707404" cy="2293731"/>
                <a:chOff x="812232" y="1500174"/>
                <a:chExt cx="1488999" cy="2293731"/>
              </a:xfrm>
            </p:grpSpPr>
            <p:sp>
              <p:nvSpPr>
                <p:cNvPr id="168" name="모서리가 둥근 직사각형 167"/>
                <p:cNvSpPr/>
                <p:nvPr/>
              </p:nvSpPr>
              <p:spPr>
                <a:xfrm>
                  <a:off x="812232" y="1510113"/>
                  <a:ext cx="1488999" cy="22837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ko-KR" altLang="en-US" dirty="0" smtClean="0">
                    <a:ea typeface="나눔고딕" pitchFamily="50" charset="-127"/>
                  </a:endParaRPr>
                </a:p>
              </p:txBody>
            </p:sp>
            <p:sp>
              <p:nvSpPr>
                <p:cNvPr id="169" name="자유형 168"/>
                <p:cNvSpPr/>
                <p:nvPr/>
              </p:nvSpPr>
              <p:spPr bwMode="auto">
                <a:xfrm>
                  <a:off x="816039" y="1500174"/>
                  <a:ext cx="1460273" cy="13199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68000"/>
                      </a:schemeClr>
                    </a:gs>
                    <a:gs pos="50000">
                      <a:schemeClr val="bg1">
                        <a:alpha val="25000"/>
                      </a:schemeClr>
                    </a:gs>
                    <a:gs pos="100000">
                      <a:srgbClr val="581A18">
                        <a:alpha val="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ea typeface="나눔고딕" pitchFamily="50" charset="-127"/>
                  </a:endParaRPr>
                </a:p>
              </p:txBody>
            </p:sp>
          </p:grpSp>
          <p:sp>
            <p:nvSpPr>
              <p:cNvPr id="167" name="직사각형 166"/>
              <p:cNvSpPr/>
              <p:nvPr/>
            </p:nvSpPr>
            <p:spPr>
              <a:xfrm>
                <a:off x="569470" y="1410342"/>
                <a:ext cx="1656223" cy="18158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25400"/>
              </a:sp3d>
            </p:spPr>
            <p:txBody>
              <a:bodyPr wrap="none">
                <a:spAutoFit/>
              </a:bodyPr>
              <a:lstStyle/>
              <a:p>
                <a:pPr lvl="0">
                  <a:buSzPct val="80000"/>
                </a:pP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Ranked First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4 Consecutive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Times in the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UN-Supported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Rutgers </a:t>
                </a: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Global</a:t>
                </a:r>
                <a:b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e-Government</a:t>
                </a:r>
                <a:b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Survey</a:t>
                </a:r>
                <a:endParaRPr lang="ko-KR" altLang="ko-KR" sz="1600" b="1" kern="0" dirty="0" smtClean="0">
                  <a:solidFill>
                    <a:srgbClr val="D61C7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6" name="그룹 246"/>
          <p:cNvGrpSpPr/>
          <p:nvPr/>
        </p:nvGrpSpPr>
        <p:grpSpPr>
          <a:xfrm>
            <a:off x="2105972" y="2027693"/>
            <a:ext cx="2634379" cy="2956248"/>
            <a:chOff x="2123728" y="2348880"/>
            <a:chExt cx="2634379" cy="2956248"/>
          </a:xfrm>
        </p:grpSpPr>
        <p:pic>
          <p:nvPicPr>
            <p:cNvPr id="217" name="그림 216" descr="상장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3728" y="2348880"/>
              <a:ext cx="2634379" cy="2956248"/>
            </a:xfrm>
            <a:prstGeom prst="rect">
              <a:avLst/>
            </a:prstGeom>
          </p:spPr>
        </p:pic>
        <p:grpSp>
          <p:nvGrpSpPr>
            <p:cNvPr id="7" name="그룹 98"/>
            <p:cNvGrpSpPr/>
            <p:nvPr/>
          </p:nvGrpSpPr>
          <p:grpSpPr>
            <a:xfrm>
              <a:off x="2516886" y="2469762"/>
              <a:ext cx="1758815" cy="2321313"/>
              <a:chOff x="504998" y="1165981"/>
              <a:chExt cx="1758815" cy="2293730"/>
            </a:xfrm>
          </p:grpSpPr>
          <p:grpSp>
            <p:nvGrpSpPr>
              <p:cNvPr id="8" name="그룹 10"/>
              <p:cNvGrpSpPr/>
              <p:nvPr/>
            </p:nvGrpSpPr>
            <p:grpSpPr>
              <a:xfrm>
                <a:off x="522828" y="1165981"/>
                <a:ext cx="1691529" cy="2293730"/>
                <a:chOff x="812232" y="1500175"/>
                <a:chExt cx="1475155" cy="2293730"/>
              </a:xfrm>
            </p:grpSpPr>
            <p:sp>
              <p:nvSpPr>
                <p:cNvPr id="228" name="직사각형 227"/>
                <p:cNvSpPr/>
                <p:nvPr/>
              </p:nvSpPr>
              <p:spPr>
                <a:xfrm>
                  <a:off x="812232" y="1510113"/>
                  <a:ext cx="1475155" cy="22837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ko-KR" altLang="en-US" dirty="0" smtClean="0">
                    <a:ea typeface="나눔고딕" pitchFamily="50" charset="-127"/>
                  </a:endParaRPr>
                </a:p>
              </p:txBody>
            </p:sp>
            <p:sp>
              <p:nvSpPr>
                <p:cNvPr id="229" name="자유형 228"/>
                <p:cNvSpPr/>
                <p:nvPr/>
              </p:nvSpPr>
              <p:spPr bwMode="auto">
                <a:xfrm>
                  <a:off x="816039" y="1500175"/>
                  <a:ext cx="1460273" cy="1319951"/>
                </a:xfrm>
                <a:custGeom>
                  <a:avLst/>
                  <a:gdLst>
                    <a:gd name="connsiteX0" fmla="*/ 0 w 3571900"/>
                    <a:gd name="connsiteY0" fmla="*/ 85726 h 1428760"/>
                    <a:gd name="connsiteX1" fmla="*/ 25109 w 3571900"/>
                    <a:gd name="connsiteY1" fmla="*/ 25109 h 1428760"/>
                    <a:gd name="connsiteX2" fmla="*/ 85726 w 3571900"/>
                    <a:gd name="connsiteY2" fmla="*/ 1 h 1428760"/>
                    <a:gd name="connsiteX3" fmla="*/ 3486174 w 3571900"/>
                    <a:gd name="connsiteY3" fmla="*/ 0 h 1428760"/>
                    <a:gd name="connsiteX4" fmla="*/ 3546791 w 3571900"/>
                    <a:gd name="connsiteY4" fmla="*/ 25109 h 1428760"/>
                    <a:gd name="connsiteX5" fmla="*/ 3571899 w 3571900"/>
                    <a:gd name="connsiteY5" fmla="*/ 85726 h 1428760"/>
                    <a:gd name="connsiteX6" fmla="*/ 3571900 w 3571900"/>
                    <a:gd name="connsiteY6" fmla="*/ 1343034 h 1428760"/>
                    <a:gd name="connsiteX7" fmla="*/ 3546791 w 3571900"/>
                    <a:gd name="connsiteY7" fmla="*/ 1403651 h 1428760"/>
                    <a:gd name="connsiteX8" fmla="*/ 3486174 w 3571900"/>
                    <a:gd name="connsiteY8" fmla="*/ 1428760 h 1428760"/>
                    <a:gd name="connsiteX9" fmla="*/ 85726 w 3571900"/>
                    <a:gd name="connsiteY9" fmla="*/ 1428760 h 1428760"/>
                    <a:gd name="connsiteX10" fmla="*/ 25109 w 3571900"/>
                    <a:gd name="connsiteY10" fmla="*/ 1403651 h 1428760"/>
                    <a:gd name="connsiteX11" fmla="*/ 0 w 3571900"/>
                    <a:gd name="connsiteY11" fmla="*/ 1343034 h 1428760"/>
                    <a:gd name="connsiteX12" fmla="*/ 0 w 3571900"/>
                    <a:gd name="connsiteY12" fmla="*/ 85726 h 1428760"/>
                    <a:gd name="connsiteX0" fmla="*/ 0 w 4067203"/>
                    <a:gd name="connsiteY0" fmla="*/ 85726 h 1566873"/>
                    <a:gd name="connsiteX1" fmla="*/ 25109 w 4067203"/>
                    <a:gd name="connsiteY1" fmla="*/ 25109 h 1566873"/>
                    <a:gd name="connsiteX2" fmla="*/ 85726 w 4067203"/>
                    <a:gd name="connsiteY2" fmla="*/ 1 h 1566873"/>
                    <a:gd name="connsiteX3" fmla="*/ 3486174 w 4067203"/>
                    <a:gd name="connsiteY3" fmla="*/ 0 h 1566873"/>
                    <a:gd name="connsiteX4" fmla="*/ 3546791 w 4067203"/>
                    <a:gd name="connsiteY4" fmla="*/ 25109 h 1566873"/>
                    <a:gd name="connsiteX5" fmla="*/ 3571899 w 4067203"/>
                    <a:gd name="connsiteY5" fmla="*/ 85726 h 1566873"/>
                    <a:gd name="connsiteX6" fmla="*/ 3571900 w 4067203"/>
                    <a:gd name="connsiteY6" fmla="*/ 1343034 h 1566873"/>
                    <a:gd name="connsiteX7" fmla="*/ 3486174 w 4067203"/>
                    <a:gd name="connsiteY7" fmla="*/ 1428760 h 1566873"/>
                    <a:gd name="connsiteX8" fmla="*/ 85726 w 4067203"/>
                    <a:gd name="connsiteY8" fmla="*/ 1428760 h 1566873"/>
                    <a:gd name="connsiteX9" fmla="*/ 25109 w 4067203"/>
                    <a:gd name="connsiteY9" fmla="*/ 1403651 h 1566873"/>
                    <a:gd name="connsiteX10" fmla="*/ 0 w 4067203"/>
                    <a:gd name="connsiteY10" fmla="*/ 1343034 h 1566873"/>
                    <a:gd name="connsiteX11" fmla="*/ 0 w 4067203"/>
                    <a:gd name="connsiteY11" fmla="*/ 85726 h 1566873"/>
                    <a:gd name="connsiteX0" fmla="*/ 0 w 4067203"/>
                    <a:gd name="connsiteY0" fmla="*/ 85726 h 1428760"/>
                    <a:gd name="connsiteX1" fmla="*/ 25109 w 4067203"/>
                    <a:gd name="connsiteY1" fmla="*/ 25109 h 1428760"/>
                    <a:gd name="connsiteX2" fmla="*/ 85726 w 4067203"/>
                    <a:gd name="connsiteY2" fmla="*/ 1 h 1428760"/>
                    <a:gd name="connsiteX3" fmla="*/ 3486174 w 4067203"/>
                    <a:gd name="connsiteY3" fmla="*/ 0 h 1428760"/>
                    <a:gd name="connsiteX4" fmla="*/ 3546791 w 4067203"/>
                    <a:gd name="connsiteY4" fmla="*/ 25109 h 1428760"/>
                    <a:gd name="connsiteX5" fmla="*/ 3571899 w 4067203"/>
                    <a:gd name="connsiteY5" fmla="*/ 85726 h 1428760"/>
                    <a:gd name="connsiteX6" fmla="*/ 3486174 w 4067203"/>
                    <a:gd name="connsiteY6" fmla="*/ 1428760 h 1428760"/>
                    <a:gd name="connsiteX7" fmla="*/ 85726 w 4067203"/>
                    <a:gd name="connsiteY7" fmla="*/ 1428760 h 1428760"/>
                    <a:gd name="connsiteX8" fmla="*/ 25109 w 4067203"/>
                    <a:gd name="connsiteY8" fmla="*/ 1403651 h 1428760"/>
                    <a:gd name="connsiteX9" fmla="*/ 0 w 4067203"/>
                    <a:gd name="connsiteY9" fmla="*/ 1343034 h 1428760"/>
                    <a:gd name="connsiteX10" fmla="*/ 0 w 4067203"/>
                    <a:gd name="connsiteY10" fmla="*/ 85726 h 1428760"/>
                    <a:gd name="connsiteX0" fmla="*/ 505406 w 4077306"/>
                    <a:gd name="connsiteY0" fmla="*/ 85726 h 1648414"/>
                    <a:gd name="connsiteX1" fmla="*/ 530515 w 4077306"/>
                    <a:gd name="connsiteY1" fmla="*/ 25109 h 1648414"/>
                    <a:gd name="connsiteX2" fmla="*/ 591132 w 4077306"/>
                    <a:gd name="connsiteY2" fmla="*/ 1 h 1648414"/>
                    <a:gd name="connsiteX3" fmla="*/ 3991580 w 4077306"/>
                    <a:gd name="connsiteY3" fmla="*/ 0 h 1648414"/>
                    <a:gd name="connsiteX4" fmla="*/ 4052197 w 4077306"/>
                    <a:gd name="connsiteY4" fmla="*/ 25109 h 1648414"/>
                    <a:gd name="connsiteX5" fmla="*/ 4077305 w 4077306"/>
                    <a:gd name="connsiteY5" fmla="*/ 85726 h 1648414"/>
                    <a:gd name="connsiteX6" fmla="*/ 591132 w 4077306"/>
                    <a:gd name="connsiteY6" fmla="*/ 1428760 h 1648414"/>
                    <a:gd name="connsiteX7" fmla="*/ 530515 w 4077306"/>
                    <a:gd name="connsiteY7" fmla="*/ 1403651 h 1648414"/>
                    <a:gd name="connsiteX8" fmla="*/ 505406 w 4077306"/>
                    <a:gd name="connsiteY8" fmla="*/ 1343034 h 1648414"/>
                    <a:gd name="connsiteX9" fmla="*/ 505406 w 4077306"/>
                    <a:gd name="connsiteY9" fmla="*/ 85726 h 1648414"/>
                    <a:gd name="connsiteX0" fmla="*/ 501221 w 4614753"/>
                    <a:gd name="connsiteY0" fmla="*/ 298744 h 1871535"/>
                    <a:gd name="connsiteX1" fmla="*/ 526330 w 4614753"/>
                    <a:gd name="connsiteY1" fmla="*/ 238127 h 1871535"/>
                    <a:gd name="connsiteX2" fmla="*/ 586947 w 4614753"/>
                    <a:gd name="connsiteY2" fmla="*/ 213019 h 1871535"/>
                    <a:gd name="connsiteX3" fmla="*/ 3987395 w 4614753"/>
                    <a:gd name="connsiteY3" fmla="*/ 213018 h 1871535"/>
                    <a:gd name="connsiteX4" fmla="*/ 4048012 w 4614753"/>
                    <a:gd name="connsiteY4" fmla="*/ 238127 h 1871535"/>
                    <a:gd name="connsiteX5" fmla="*/ 586947 w 4614753"/>
                    <a:gd name="connsiteY5" fmla="*/ 1641778 h 1871535"/>
                    <a:gd name="connsiteX6" fmla="*/ 526330 w 4614753"/>
                    <a:gd name="connsiteY6" fmla="*/ 1616669 h 1871535"/>
                    <a:gd name="connsiteX7" fmla="*/ 501221 w 4614753"/>
                    <a:gd name="connsiteY7" fmla="*/ 1556052 h 1871535"/>
                    <a:gd name="connsiteX8" fmla="*/ 501221 w 4614753"/>
                    <a:gd name="connsiteY8" fmla="*/ 298744 h 1871535"/>
                    <a:gd name="connsiteX0" fmla="*/ 491118 w 3977292"/>
                    <a:gd name="connsiteY0" fmla="*/ 85726 h 1662702"/>
                    <a:gd name="connsiteX1" fmla="*/ 516227 w 3977292"/>
                    <a:gd name="connsiteY1" fmla="*/ 25109 h 1662702"/>
                    <a:gd name="connsiteX2" fmla="*/ 576844 w 3977292"/>
                    <a:gd name="connsiteY2" fmla="*/ 1 h 1662702"/>
                    <a:gd name="connsiteX3" fmla="*/ 3977292 w 3977292"/>
                    <a:gd name="connsiteY3" fmla="*/ 0 h 1662702"/>
                    <a:gd name="connsiteX4" fmla="*/ 576844 w 3977292"/>
                    <a:gd name="connsiteY4" fmla="*/ 1428760 h 1662702"/>
                    <a:gd name="connsiteX5" fmla="*/ 516227 w 3977292"/>
                    <a:gd name="connsiteY5" fmla="*/ 1403651 h 1662702"/>
                    <a:gd name="connsiteX6" fmla="*/ 491118 w 3977292"/>
                    <a:gd name="connsiteY6" fmla="*/ 1343034 h 1662702"/>
                    <a:gd name="connsiteX7" fmla="*/ 491118 w 3977292"/>
                    <a:gd name="connsiteY7" fmla="*/ 85726 h 1662702"/>
                    <a:gd name="connsiteX0" fmla="*/ 0 w 3486174"/>
                    <a:gd name="connsiteY0" fmla="*/ 85726 h 1403651"/>
                    <a:gd name="connsiteX1" fmla="*/ 25109 w 3486174"/>
                    <a:gd name="connsiteY1" fmla="*/ 25109 h 1403651"/>
                    <a:gd name="connsiteX2" fmla="*/ 85726 w 3486174"/>
                    <a:gd name="connsiteY2" fmla="*/ 1 h 1403651"/>
                    <a:gd name="connsiteX3" fmla="*/ 3486174 w 3486174"/>
                    <a:gd name="connsiteY3" fmla="*/ 0 h 1403651"/>
                    <a:gd name="connsiteX4" fmla="*/ 25109 w 3486174"/>
                    <a:gd name="connsiteY4" fmla="*/ 1403651 h 1403651"/>
                    <a:gd name="connsiteX5" fmla="*/ 0 w 3486174"/>
                    <a:gd name="connsiteY5" fmla="*/ 1343034 h 1403651"/>
                    <a:gd name="connsiteX6" fmla="*/ 0 w 3486174"/>
                    <a:gd name="connsiteY6" fmla="*/ 85726 h 1403651"/>
                    <a:gd name="connsiteX0" fmla="*/ 0 w 3486174"/>
                    <a:gd name="connsiteY0" fmla="*/ 85726 h 1343034"/>
                    <a:gd name="connsiteX1" fmla="*/ 25109 w 3486174"/>
                    <a:gd name="connsiteY1" fmla="*/ 25109 h 1343034"/>
                    <a:gd name="connsiteX2" fmla="*/ 85726 w 3486174"/>
                    <a:gd name="connsiteY2" fmla="*/ 1 h 1343034"/>
                    <a:gd name="connsiteX3" fmla="*/ 3486174 w 3486174"/>
                    <a:gd name="connsiteY3" fmla="*/ 0 h 1343034"/>
                    <a:gd name="connsiteX4" fmla="*/ 0 w 3486174"/>
                    <a:gd name="connsiteY4" fmla="*/ 1343034 h 1343034"/>
                    <a:gd name="connsiteX5" fmla="*/ 0 w 3486174"/>
                    <a:gd name="connsiteY5" fmla="*/ 85726 h 1343034"/>
                    <a:gd name="connsiteX0" fmla="*/ 0 w 3486174"/>
                    <a:gd name="connsiteY0" fmla="*/ 85726 h 1343034"/>
                    <a:gd name="connsiteX1" fmla="*/ 25109 w 3486174"/>
                    <a:gd name="connsiteY1" fmla="*/ 25109 h 1343034"/>
                    <a:gd name="connsiteX2" fmla="*/ 85726 w 3486174"/>
                    <a:gd name="connsiteY2" fmla="*/ 1 h 1343034"/>
                    <a:gd name="connsiteX3" fmla="*/ 3486174 w 3486174"/>
                    <a:gd name="connsiteY3" fmla="*/ 0 h 1343034"/>
                    <a:gd name="connsiteX4" fmla="*/ 0 w 3486174"/>
                    <a:gd name="connsiteY4" fmla="*/ 1343034 h 1343034"/>
                    <a:gd name="connsiteX5" fmla="*/ 0 w 3486174"/>
                    <a:gd name="connsiteY5" fmla="*/ 85726 h 1343034"/>
                    <a:gd name="connsiteX0" fmla="*/ 0 w 3486174"/>
                    <a:gd name="connsiteY0" fmla="*/ 85726 h 1343034"/>
                    <a:gd name="connsiteX1" fmla="*/ 25109 w 3486174"/>
                    <a:gd name="connsiteY1" fmla="*/ 25109 h 1343034"/>
                    <a:gd name="connsiteX2" fmla="*/ 85726 w 3486174"/>
                    <a:gd name="connsiteY2" fmla="*/ 1 h 1343034"/>
                    <a:gd name="connsiteX3" fmla="*/ 3486174 w 3486174"/>
                    <a:gd name="connsiteY3" fmla="*/ 0 h 1343034"/>
                    <a:gd name="connsiteX4" fmla="*/ 0 w 3486174"/>
                    <a:gd name="connsiteY4" fmla="*/ 1343034 h 1343034"/>
                    <a:gd name="connsiteX5" fmla="*/ 0 w 3486174"/>
                    <a:gd name="connsiteY5" fmla="*/ 85726 h 13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6174" h="1343034">
                      <a:moveTo>
                        <a:pt x="0" y="85726"/>
                      </a:moveTo>
                      <a:cubicBezTo>
                        <a:pt x="0" y="62990"/>
                        <a:pt x="9032" y="41185"/>
                        <a:pt x="25109" y="25109"/>
                      </a:cubicBezTo>
                      <a:cubicBezTo>
                        <a:pt x="41186" y="9032"/>
                        <a:pt x="62991" y="0"/>
                        <a:pt x="85726" y="1"/>
                      </a:cubicBezTo>
                      <a:lnTo>
                        <a:pt x="3486174" y="0"/>
                      </a:lnTo>
                      <a:cubicBezTo>
                        <a:pt x="2224116" y="485785"/>
                        <a:pt x="1066829" y="887421"/>
                        <a:pt x="0" y="1343034"/>
                      </a:cubicBezTo>
                      <a:lnTo>
                        <a:pt x="0" y="8572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68000"/>
                      </a:schemeClr>
                    </a:gs>
                    <a:gs pos="50000">
                      <a:schemeClr val="bg1">
                        <a:alpha val="25000"/>
                      </a:schemeClr>
                    </a:gs>
                    <a:gs pos="100000">
                      <a:srgbClr val="581A18">
                        <a:alpha val="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ea typeface="나눔고딕" pitchFamily="50" charset="-127"/>
                  </a:endParaRPr>
                </a:p>
              </p:txBody>
            </p:sp>
          </p:grpSp>
          <p:sp>
            <p:nvSpPr>
              <p:cNvPr id="227" name="직사각형 226"/>
              <p:cNvSpPr/>
              <p:nvPr/>
            </p:nvSpPr>
            <p:spPr>
              <a:xfrm>
                <a:off x="504998" y="1427557"/>
                <a:ext cx="1758815" cy="18158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25400"/>
              </a:sp3d>
            </p:spPr>
            <p:txBody>
              <a:bodyPr wrap="none">
                <a:spAutoFit/>
              </a:bodyPr>
              <a:lstStyle/>
              <a:p>
                <a:pPr>
                  <a:buSzPct val="80000"/>
                </a:pP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Won the </a:t>
                </a:r>
                <a:r>
                  <a:rPr lang="en-US" altLang="ko-KR" sz="1600" b="1" kern="0" dirty="0" err="1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Excell</a:t>
                </a: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-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err="1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ence</a:t>
                </a: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 Award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at the </a:t>
                </a: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UN Public</a:t>
                </a:r>
                <a:b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Service Awards</a:t>
                </a:r>
                <a:b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with Online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Policy </a:t>
                </a:r>
                <a:r>
                  <a:rPr lang="en-US" altLang="ko-KR" sz="1600" b="1" kern="0" dirty="0" err="1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Discu</a:t>
                </a: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-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err="1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ssion</a:t>
                </a: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 Room</a:t>
                </a:r>
                <a:endParaRPr lang="ko-KR" altLang="ko-KR" sz="1600" b="1" kern="0" dirty="0" smtClean="0">
                  <a:gradFill>
                    <a:gsLst>
                      <a:gs pos="50000">
                        <a:srgbClr val="025FD0"/>
                      </a:gs>
                      <a:gs pos="50000">
                        <a:srgbClr val="025FD0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9" name="그룹 245"/>
          <p:cNvGrpSpPr/>
          <p:nvPr/>
        </p:nvGrpSpPr>
        <p:grpSpPr>
          <a:xfrm>
            <a:off x="6488343" y="1214422"/>
            <a:ext cx="2634379" cy="2956248"/>
            <a:chOff x="6469293" y="1463601"/>
            <a:chExt cx="2634379" cy="2956248"/>
          </a:xfrm>
        </p:grpSpPr>
        <p:pic>
          <p:nvPicPr>
            <p:cNvPr id="219" name="그림 218" descr="상장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9293" y="1463601"/>
              <a:ext cx="2634379" cy="2956248"/>
            </a:xfrm>
            <a:prstGeom prst="rect">
              <a:avLst/>
            </a:prstGeom>
          </p:spPr>
        </p:pic>
        <p:grpSp>
          <p:nvGrpSpPr>
            <p:cNvPr id="10" name="그룹 98"/>
            <p:cNvGrpSpPr/>
            <p:nvPr/>
          </p:nvGrpSpPr>
          <p:grpSpPr>
            <a:xfrm>
              <a:off x="6872576" y="1582944"/>
              <a:ext cx="1758815" cy="2303256"/>
              <a:chOff x="500890" y="1165980"/>
              <a:chExt cx="1758815" cy="2293731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522828" y="1165980"/>
                <a:ext cx="1691529" cy="2293731"/>
                <a:chOff x="812232" y="1500174"/>
                <a:chExt cx="1475155" cy="2293731"/>
              </a:xfrm>
            </p:grpSpPr>
            <p:sp>
              <p:nvSpPr>
                <p:cNvPr id="243" name="모서리가 둥근 직사각형 242"/>
                <p:cNvSpPr/>
                <p:nvPr/>
              </p:nvSpPr>
              <p:spPr>
                <a:xfrm>
                  <a:off x="812232" y="1510113"/>
                  <a:ext cx="1475155" cy="22837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ko-KR" altLang="en-US" dirty="0" smtClean="0">
                    <a:ea typeface="나눔고딕" pitchFamily="50" charset="-127"/>
                  </a:endParaRPr>
                </a:p>
              </p:txBody>
            </p:sp>
            <p:sp>
              <p:nvSpPr>
                <p:cNvPr id="244" name="자유형 243"/>
                <p:cNvSpPr/>
                <p:nvPr/>
              </p:nvSpPr>
              <p:spPr bwMode="auto">
                <a:xfrm>
                  <a:off x="816039" y="1500174"/>
                  <a:ext cx="1460273" cy="13199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68000"/>
                      </a:schemeClr>
                    </a:gs>
                    <a:gs pos="50000">
                      <a:schemeClr val="bg1">
                        <a:alpha val="25000"/>
                      </a:schemeClr>
                    </a:gs>
                    <a:gs pos="100000">
                      <a:srgbClr val="581A18">
                        <a:alpha val="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ea typeface="나눔고딕" pitchFamily="50" charset="-127"/>
                  </a:endParaRPr>
                </a:p>
              </p:txBody>
            </p:sp>
          </p:grpSp>
          <p:sp>
            <p:nvSpPr>
              <p:cNvPr id="242" name="직사각형 241"/>
              <p:cNvSpPr/>
              <p:nvPr/>
            </p:nvSpPr>
            <p:spPr>
              <a:xfrm>
                <a:off x="500890" y="1410342"/>
                <a:ext cx="1758815" cy="132343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25400"/>
              </a:sp3d>
            </p:spPr>
            <p:txBody>
              <a:bodyPr wrap="none">
                <a:spAutoFit/>
              </a:bodyPr>
              <a:lstStyle/>
              <a:p>
                <a:pPr>
                  <a:buSzPct val="80000"/>
                </a:pP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Won the 2010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Asia and Pacific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Region </a:t>
                </a:r>
                <a:r>
                  <a:rPr lang="en-US" altLang="ko-KR" sz="1600" b="1" kern="0" dirty="0" err="1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Geospa</a:t>
                </a: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-</a:t>
                </a:r>
                <a:b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err="1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tial</a:t>
                </a: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 Technology</a:t>
                </a:r>
                <a:b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Award </a:t>
                </a:r>
                <a:endParaRPr lang="ko-KR" altLang="ko-KR" sz="1600" b="1" kern="0" dirty="0" smtClean="0">
                  <a:solidFill>
                    <a:srgbClr val="D61C7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247"/>
          <p:cNvGrpSpPr/>
          <p:nvPr/>
        </p:nvGrpSpPr>
        <p:grpSpPr>
          <a:xfrm>
            <a:off x="4484535" y="2027693"/>
            <a:ext cx="2634379" cy="2956248"/>
            <a:chOff x="4449192" y="2348880"/>
            <a:chExt cx="2634379" cy="2956248"/>
          </a:xfrm>
        </p:grpSpPr>
        <p:pic>
          <p:nvPicPr>
            <p:cNvPr id="218" name="그림 217" descr="상장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9192" y="2348880"/>
              <a:ext cx="2634379" cy="2956248"/>
            </a:xfrm>
            <a:prstGeom prst="rect">
              <a:avLst/>
            </a:prstGeom>
          </p:spPr>
        </p:pic>
        <p:grpSp>
          <p:nvGrpSpPr>
            <p:cNvPr id="13" name="그룹 98"/>
            <p:cNvGrpSpPr/>
            <p:nvPr/>
          </p:nvGrpSpPr>
          <p:grpSpPr>
            <a:xfrm>
              <a:off x="4867574" y="2469761"/>
              <a:ext cx="1695334" cy="2321314"/>
              <a:chOff x="522828" y="1165980"/>
              <a:chExt cx="1695334" cy="2293731"/>
            </a:xfrm>
          </p:grpSpPr>
          <p:grpSp>
            <p:nvGrpSpPr>
              <p:cNvPr id="14" name="그룹 10"/>
              <p:cNvGrpSpPr/>
              <p:nvPr/>
            </p:nvGrpSpPr>
            <p:grpSpPr>
              <a:xfrm>
                <a:off x="522828" y="1165980"/>
                <a:ext cx="1691529" cy="2293731"/>
                <a:chOff x="812232" y="1500174"/>
                <a:chExt cx="1475155" cy="2293731"/>
              </a:xfrm>
            </p:grpSpPr>
            <p:sp>
              <p:nvSpPr>
                <p:cNvPr id="233" name="모서리가 둥근 직사각형 232"/>
                <p:cNvSpPr/>
                <p:nvPr/>
              </p:nvSpPr>
              <p:spPr>
                <a:xfrm>
                  <a:off x="812232" y="1510113"/>
                  <a:ext cx="1475155" cy="22837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en-US" altLang="ko-KR" dirty="0" smtClean="0">
                    <a:ea typeface="나눔고딕" pitchFamily="50" charset="-127"/>
                  </a:endParaRPr>
                </a:p>
                <a:p>
                  <a:pPr algn="ctr">
                    <a:defRPr/>
                  </a:pPr>
                  <a:endParaRPr lang="ko-KR" altLang="en-US" dirty="0" smtClean="0">
                    <a:ea typeface="나눔고딕" pitchFamily="50" charset="-127"/>
                  </a:endParaRPr>
                </a:p>
              </p:txBody>
            </p:sp>
            <p:sp>
              <p:nvSpPr>
                <p:cNvPr id="234" name="자유형 233"/>
                <p:cNvSpPr/>
                <p:nvPr/>
              </p:nvSpPr>
              <p:spPr bwMode="auto">
                <a:xfrm>
                  <a:off x="816039" y="1500174"/>
                  <a:ext cx="1460273" cy="131995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68000"/>
                      </a:schemeClr>
                    </a:gs>
                    <a:gs pos="50000">
                      <a:schemeClr val="bg1">
                        <a:alpha val="25000"/>
                      </a:schemeClr>
                    </a:gs>
                    <a:gs pos="100000">
                      <a:srgbClr val="581A18">
                        <a:alpha val="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ea typeface="나눔고딕" pitchFamily="50" charset="-127"/>
                  </a:endParaRPr>
                </a:p>
              </p:txBody>
            </p:sp>
          </p:grpSp>
          <p:sp>
            <p:nvSpPr>
              <p:cNvPr id="232" name="직사각형 231"/>
              <p:cNvSpPr/>
              <p:nvPr/>
            </p:nvSpPr>
            <p:spPr>
              <a:xfrm>
                <a:off x="550718" y="1427557"/>
                <a:ext cx="1667444" cy="107721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25400"/>
              </a:sp3d>
            </p:spPr>
            <p:txBody>
              <a:bodyPr wrap="none">
                <a:spAutoFit/>
              </a:bodyPr>
              <a:lstStyle/>
              <a:p>
                <a:pPr>
                  <a:buSzPct val="80000"/>
                </a:pP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Won the Public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Sector </a:t>
                </a:r>
                <a:r>
                  <a:rPr lang="en-US" altLang="ko-KR" sz="1600" b="1" kern="0" dirty="0" err="1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Excell</a:t>
                </a: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-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err="1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ence</a:t>
                </a: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 Award</a:t>
                </a:r>
                <a:b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</a:br>
                <a:r>
                  <a:rPr lang="en-US" altLang="ko-KR" sz="1600" b="1" kern="0" dirty="0" smtClean="0">
                    <a:gradFill>
                      <a:gsLst>
                        <a:gs pos="50000">
                          <a:srgbClr val="025FD0"/>
                        </a:gs>
                        <a:gs pos="50000">
                          <a:srgbClr val="025FD0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at </a:t>
                </a:r>
                <a:r>
                  <a:rPr lang="en-US" altLang="ko-KR" sz="1600" b="1" kern="0" dirty="0" smtClean="0">
                    <a:solidFill>
                      <a:srgbClr val="D61C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WCIT 2010</a:t>
                </a:r>
                <a:endParaRPr lang="ko-KR" altLang="ko-KR" sz="1600" b="1" kern="0" dirty="0" smtClean="0">
                  <a:solidFill>
                    <a:srgbClr val="D61C7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</p:grpSp>
      <p:sp>
        <p:nvSpPr>
          <p:cNvPr id="40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International Recognition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International Recognition</a:t>
            </a:r>
          </a:p>
        </p:txBody>
      </p:sp>
      <p:pic>
        <p:nvPicPr>
          <p:cNvPr id="78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7524328" cy="52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796086" y="6207147"/>
            <a:ext cx="2133600" cy="365125"/>
          </a:xfrm>
          <a:noFill/>
        </p:spPr>
        <p:txBody>
          <a:bodyPr>
            <a:normAutofit/>
          </a:bodyPr>
          <a:lstStyle/>
          <a:p>
            <a:fld id="{266171C7-8561-4384-A8D5-5B8986D1692F}" type="slidenum">
              <a:rPr lang="en-US" altLang="ko-KR" smtClean="0">
                <a:solidFill>
                  <a:schemeClr val="bg1"/>
                </a:solidFill>
              </a:rPr>
              <a:pPr/>
              <a:t>12</a:t>
            </a:fld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Architecture</a:t>
            </a:r>
          </a:p>
        </p:txBody>
      </p:sp>
      <p:sp>
        <p:nvSpPr>
          <p:cNvPr id="16" name="타원 15"/>
          <p:cNvSpPr/>
          <p:nvPr/>
        </p:nvSpPr>
        <p:spPr>
          <a:xfrm>
            <a:off x="1883335" y="2010786"/>
            <a:ext cx="4985505" cy="3497616"/>
          </a:xfrm>
          <a:prstGeom prst="ellipse">
            <a:avLst/>
          </a:prstGeom>
          <a:solidFill>
            <a:schemeClr val="bg1">
              <a:alpha val="70000"/>
            </a:schemeClr>
          </a:solidFill>
          <a:ln w="53975" cmpd="dbl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 descr="투명원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9257" y="2384271"/>
            <a:ext cx="4090537" cy="2869745"/>
          </a:xfrm>
          <a:prstGeom prst="rect">
            <a:avLst/>
          </a:prstGeom>
        </p:spPr>
      </p:pic>
      <p:grpSp>
        <p:nvGrpSpPr>
          <p:cNvPr id="22" name="그룹 47"/>
          <p:cNvGrpSpPr/>
          <p:nvPr/>
        </p:nvGrpSpPr>
        <p:grpSpPr>
          <a:xfrm>
            <a:off x="5256194" y="3136921"/>
            <a:ext cx="3316366" cy="1781675"/>
            <a:chOff x="2798486" y="2592462"/>
            <a:chExt cx="1255070" cy="1255587"/>
          </a:xfrm>
        </p:grpSpPr>
        <p:sp>
          <p:nvSpPr>
            <p:cNvPr id="23" name="타원 22"/>
            <p:cNvSpPr/>
            <p:nvPr/>
          </p:nvSpPr>
          <p:spPr>
            <a:xfrm flipV="1">
              <a:off x="2844222" y="2679095"/>
              <a:ext cx="1134160" cy="1095202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78000">
                    <a:srgbClr val="D2D2D2">
                      <a:alpha val="0"/>
                    </a:srgbClr>
                  </a:gs>
                  <a:gs pos="100000">
                    <a:srgbClr val="FFFFFF">
                      <a:alpha val="52000"/>
                    </a:srgbClr>
                  </a:gs>
                </a:gsLst>
                <a:lin ang="162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/>
            </a:p>
          </p:txBody>
        </p:sp>
        <p:pic>
          <p:nvPicPr>
            <p:cNvPr id="24" name="그림 23" descr="74.png"/>
            <p:cNvPicPr>
              <a:picLocks/>
            </p:cNvPicPr>
            <p:nvPr/>
          </p:nvPicPr>
          <p:blipFill>
            <a:blip r:embed="rId4" cstate="screen">
              <a:lum bright="13000"/>
            </a:blip>
            <a:stretch>
              <a:fillRect/>
            </a:stretch>
          </p:blipFill>
          <p:spPr bwMode="auto">
            <a:xfrm>
              <a:off x="2798486" y="2592462"/>
              <a:ext cx="1255070" cy="1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6000792" y="3632712"/>
            <a:ext cx="1879041" cy="461665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contourW="31750">
              <a:bevelT w="0" h="25400"/>
              <a:contourClr>
                <a:schemeClr val="bg1"/>
              </a:contourClr>
            </a:sp3d>
          </a:bodyPr>
          <a:lstStyle/>
          <a:p>
            <a:pPr algn="ctr" latinLnBrk="0">
              <a:spcBef>
                <a:spcPts val="200"/>
              </a:spcBef>
              <a:spcAft>
                <a:spcPts val="200"/>
              </a:spcAft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Back Office</a:t>
            </a:r>
            <a:endParaRPr lang="ko-KR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29" name="그룹 47"/>
          <p:cNvGrpSpPr/>
          <p:nvPr/>
        </p:nvGrpSpPr>
        <p:grpSpPr>
          <a:xfrm>
            <a:off x="500034" y="3927014"/>
            <a:ext cx="3316361" cy="1781675"/>
            <a:chOff x="2798486" y="2592462"/>
            <a:chExt cx="1255070" cy="1255587"/>
          </a:xfrm>
        </p:grpSpPr>
        <p:sp>
          <p:nvSpPr>
            <p:cNvPr id="30" name="타원 29"/>
            <p:cNvSpPr/>
            <p:nvPr/>
          </p:nvSpPr>
          <p:spPr>
            <a:xfrm flipV="1">
              <a:off x="2844222" y="2679095"/>
              <a:ext cx="1134160" cy="1095202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78000">
                    <a:srgbClr val="D2D2D2">
                      <a:alpha val="0"/>
                    </a:srgbClr>
                  </a:gs>
                  <a:gs pos="100000">
                    <a:srgbClr val="FFFFFF">
                      <a:alpha val="52000"/>
                    </a:srgbClr>
                  </a:gs>
                </a:gsLst>
                <a:lin ang="162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/>
            </a:p>
          </p:txBody>
        </p:sp>
        <p:pic>
          <p:nvPicPr>
            <p:cNvPr id="31" name="그림 30" descr="74.png"/>
            <p:cNvPicPr>
              <a:picLocks/>
            </p:cNvPicPr>
            <p:nvPr/>
          </p:nvPicPr>
          <p:blipFill>
            <a:blip r:embed="rId4" cstate="screen">
              <a:lum bright="13000"/>
            </a:blip>
            <a:stretch>
              <a:fillRect/>
            </a:stretch>
          </p:blipFill>
          <p:spPr bwMode="auto">
            <a:xfrm>
              <a:off x="2798486" y="2592462"/>
              <a:ext cx="1255070" cy="1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585120" y="4389768"/>
            <a:ext cx="3065021" cy="46166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31750">
              <a:bevelT w="0" h="25400"/>
              <a:contourClr>
                <a:schemeClr val="bg1"/>
              </a:contourClr>
            </a:sp3d>
          </a:bodyPr>
          <a:lstStyle/>
          <a:p>
            <a:pPr algn="ctr" latinLnBrk="0">
              <a:spcBef>
                <a:spcPts val="200"/>
              </a:spcBef>
              <a:spcAft>
                <a:spcPts val="200"/>
              </a:spcAft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Infrastructure</a:t>
            </a:r>
            <a:endParaRPr lang="ko-KR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36" name="그룹 47"/>
          <p:cNvGrpSpPr/>
          <p:nvPr/>
        </p:nvGrpSpPr>
        <p:grpSpPr>
          <a:xfrm>
            <a:off x="2189272" y="1136658"/>
            <a:ext cx="3316363" cy="1781675"/>
            <a:chOff x="2798486" y="2592462"/>
            <a:chExt cx="1255070" cy="1255587"/>
          </a:xfrm>
        </p:grpSpPr>
        <p:sp>
          <p:nvSpPr>
            <p:cNvPr id="37" name="타원 36"/>
            <p:cNvSpPr/>
            <p:nvPr/>
          </p:nvSpPr>
          <p:spPr>
            <a:xfrm flipV="1">
              <a:off x="2844222" y="2679095"/>
              <a:ext cx="1134160" cy="1095202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78000">
                    <a:srgbClr val="D2D2D2">
                      <a:alpha val="0"/>
                    </a:srgbClr>
                  </a:gs>
                  <a:gs pos="100000">
                    <a:srgbClr val="FFFFFF">
                      <a:alpha val="52000"/>
                    </a:srgbClr>
                  </a:gs>
                </a:gsLst>
                <a:lin ang="162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/>
            </a:p>
          </p:txBody>
        </p:sp>
        <p:pic>
          <p:nvPicPr>
            <p:cNvPr id="38" name="그림 37" descr="74.png"/>
            <p:cNvPicPr>
              <a:picLocks/>
            </p:cNvPicPr>
            <p:nvPr/>
          </p:nvPicPr>
          <p:blipFill>
            <a:blip r:embed="rId4" cstate="screen">
              <a:lum bright="13000"/>
            </a:blip>
            <a:stretch>
              <a:fillRect/>
            </a:stretch>
          </p:blipFill>
          <p:spPr bwMode="auto">
            <a:xfrm>
              <a:off x="2798486" y="2592462"/>
              <a:ext cx="1255070" cy="1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2857488" y="1636724"/>
            <a:ext cx="1927131" cy="461665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contourW="31750">
              <a:bevelT w="0" h="25400"/>
              <a:contourClr>
                <a:schemeClr val="bg1"/>
              </a:contourClr>
            </a:sp3d>
          </a:bodyPr>
          <a:lstStyle/>
          <a:p>
            <a:pPr algn="ctr" latinLnBrk="0">
              <a:spcBef>
                <a:spcPts val="200"/>
              </a:spcBef>
              <a:spcAft>
                <a:spcPts val="200"/>
              </a:spcAft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Front Office</a:t>
            </a:r>
            <a:endParaRPr lang="ko-KR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2000232" y="2136790"/>
            <a:ext cx="3571900" cy="1785949"/>
            <a:chOff x="3286116" y="2143116"/>
            <a:chExt cx="2571768" cy="2071703"/>
          </a:xfrm>
        </p:grpSpPr>
        <p:pic>
          <p:nvPicPr>
            <p:cNvPr id="41" name="그림 40" descr="그라데바 copy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7000" contrast="1000"/>
            </a:blip>
            <a:srcRect l="48500"/>
            <a:stretch>
              <a:fillRect/>
            </a:stretch>
          </p:blipFill>
          <p:spPr>
            <a:xfrm flipH="1">
              <a:off x="3286116" y="2143116"/>
              <a:ext cx="1287064" cy="2071702"/>
            </a:xfrm>
            <a:prstGeom prst="rect">
              <a:avLst/>
            </a:prstGeom>
          </p:spPr>
        </p:pic>
        <p:pic>
          <p:nvPicPr>
            <p:cNvPr id="43" name="그림 42" descr="그라데바 copy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7000" contrast="1000"/>
            </a:blip>
            <a:srcRect l="48500"/>
            <a:stretch>
              <a:fillRect/>
            </a:stretch>
          </p:blipFill>
          <p:spPr>
            <a:xfrm>
              <a:off x="4570820" y="2143117"/>
              <a:ext cx="1287064" cy="2071702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571472" y="4851432"/>
            <a:ext cx="3143272" cy="1643075"/>
            <a:chOff x="3286116" y="2143116"/>
            <a:chExt cx="2571768" cy="2071703"/>
          </a:xfrm>
        </p:grpSpPr>
        <p:pic>
          <p:nvPicPr>
            <p:cNvPr id="47" name="그림 46" descr="그라데바 copy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7000" contrast="1000"/>
            </a:blip>
            <a:srcRect l="48500"/>
            <a:stretch>
              <a:fillRect/>
            </a:stretch>
          </p:blipFill>
          <p:spPr>
            <a:xfrm flipH="1">
              <a:off x="3286116" y="2143116"/>
              <a:ext cx="1287064" cy="2071702"/>
            </a:xfrm>
            <a:prstGeom prst="rect">
              <a:avLst/>
            </a:prstGeom>
          </p:spPr>
        </p:pic>
        <p:pic>
          <p:nvPicPr>
            <p:cNvPr id="48" name="그림 47" descr="그라데바 copy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7000" contrast="1000"/>
            </a:blip>
            <a:srcRect l="48500"/>
            <a:stretch>
              <a:fillRect/>
            </a:stretch>
          </p:blipFill>
          <p:spPr>
            <a:xfrm>
              <a:off x="4570820" y="2143117"/>
              <a:ext cx="1287064" cy="2071702"/>
            </a:xfrm>
            <a:prstGeom prst="rect">
              <a:avLst/>
            </a:prstGeom>
          </p:spPr>
        </p:pic>
      </p:grpSp>
      <p:grpSp>
        <p:nvGrpSpPr>
          <p:cNvPr id="49" name="그룹 48"/>
          <p:cNvGrpSpPr/>
          <p:nvPr/>
        </p:nvGrpSpPr>
        <p:grpSpPr>
          <a:xfrm>
            <a:off x="5286412" y="4074987"/>
            <a:ext cx="3286148" cy="2071703"/>
            <a:chOff x="3286116" y="2143116"/>
            <a:chExt cx="2571768" cy="2071703"/>
          </a:xfrm>
        </p:grpSpPr>
        <p:pic>
          <p:nvPicPr>
            <p:cNvPr id="50" name="그림 49" descr="그라데바 copy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7000" contrast="1000"/>
            </a:blip>
            <a:srcRect l="48500"/>
            <a:stretch>
              <a:fillRect/>
            </a:stretch>
          </p:blipFill>
          <p:spPr>
            <a:xfrm flipH="1">
              <a:off x="3286116" y="2143116"/>
              <a:ext cx="1287064" cy="2071702"/>
            </a:xfrm>
            <a:prstGeom prst="rect">
              <a:avLst/>
            </a:prstGeom>
          </p:spPr>
        </p:pic>
        <p:pic>
          <p:nvPicPr>
            <p:cNvPr id="51" name="그림 50" descr="그라데바 copy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7000" contrast="1000"/>
            </a:blip>
            <a:srcRect l="48500"/>
            <a:stretch>
              <a:fillRect/>
            </a:stretch>
          </p:blipFill>
          <p:spPr>
            <a:xfrm>
              <a:off x="4570820" y="2143117"/>
              <a:ext cx="1287064" cy="2071702"/>
            </a:xfrm>
            <a:prstGeom prst="rect">
              <a:avLst/>
            </a:prstGeom>
          </p:spPr>
        </p:pic>
      </p:grpSp>
      <p:sp>
        <p:nvSpPr>
          <p:cNvPr id="13" name="직사각형 12"/>
          <p:cNvSpPr/>
          <p:nvPr/>
        </p:nvSpPr>
        <p:spPr>
          <a:xfrm>
            <a:off x="1040016" y="5137185"/>
            <a:ext cx="2460414" cy="1115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itchFamily="34" charset="0"/>
              <a:buChar char="•"/>
            </a:pPr>
            <a:r>
              <a:rPr lang="ko-KR" alt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e-Seoul </a:t>
            </a:r>
            <a:r>
              <a:rPr lang="ko-KR" alt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Net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U-Seoul  Net</a:t>
            </a:r>
            <a:r>
              <a:rPr lang="ko-KR" alt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Seoul Date Center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32951" y="4489968"/>
            <a:ext cx="3168205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itchFamily="34" charset="0"/>
              <a:buChar char="•"/>
            </a:pPr>
            <a:r>
              <a:rPr lang="ko-KR" alt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Administrative Portal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5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Personnel Administrative System</a:t>
            </a:r>
            <a:r>
              <a:rPr lang="ko-KR" altLang="en-US" sz="15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5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5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Financial Information System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Spatial Data Warehouse</a:t>
            </a:r>
            <a:endParaRPr lang="ko-KR" altLang="en-US" sz="105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71736" y="2493980"/>
            <a:ext cx="2942606" cy="1034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itchFamily="34" charset="0"/>
              <a:buChar char="•"/>
            </a:pPr>
            <a:r>
              <a:rPr lang="ko-KR" alt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7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Official Seoul Website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GIS</a:t>
            </a:r>
            <a:r>
              <a:rPr lang="ko-KR" alt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Portal</a:t>
            </a:r>
          </a:p>
          <a:p>
            <a:pPr algn="l">
              <a:buFont typeface="Arial" pitchFamily="34" charset="0"/>
              <a:buChar char="•"/>
            </a:pPr>
            <a:r>
              <a:rPr lang="ko-KR" alt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5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One-click e-Civil Applications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E-tax </a:t>
            </a:r>
            <a:endParaRPr lang="ko-KR" altLang="en-US" sz="1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142844" y="1311270"/>
          <a:ext cx="8818743" cy="554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Front Office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4151438" y="795338"/>
            <a:ext cx="97887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6735974" y="1543274"/>
            <a:ext cx="26230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365946" y="1271814"/>
            <a:ext cx="2379785" cy="566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r>
              <a:rPr lang="en-US" altLang="ko-KR" sz="1600" b="1" dirty="0">
                <a:solidFill>
                  <a:schemeClr val="tx1"/>
                </a:solidFill>
                <a:ea typeface="Arial Unicode MS" pitchFamily="50" charset="-127"/>
              </a:rPr>
              <a:t>Central Government</a:t>
            </a:r>
          </a:p>
          <a:p>
            <a:r>
              <a:rPr lang="en-US" altLang="ko-KR" sz="1600" b="1" dirty="0">
                <a:solidFill>
                  <a:schemeClr val="tx1"/>
                </a:solidFill>
                <a:ea typeface="Arial Unicode MS" pitchFamily="50" charset="-127"/>
              </a:rPr>
              <a:t>Website</a:t>
            </a:r>
          </a:p>
        </p:txBody>
      </p:sp>
      <p:sp>
        <p:nvSpPr>
          <p:cNvPr id="386058" name="Rectangle 10"/>
          <p:cNvSpPr>
            <a:spLocks noChangeArrowheads="1"/>
          </p:cNvSpPr>
          <p:nvPr/>
        </p:nvSpPr>
        <p:spPr bwMode="auto">
          <a:xfrm>
            <a:off x="357158" y="2775173"/>
            <a:ext cx="2388577" cy="2762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374739" y="2124305"/>
            <a:ext cx="2344615" cy="56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r>
              <a:rPr lang="en-US" altLang="ko-KR" sz="1400" b="1" dirty="0">
                <a:solidFill>
                  <a:schemeClr val="tx1"/>
                </a:solidFill>
                <a:ea typeface="Arial Unicode MS" pitchFamily="50" charset="-127"/>
              </a:rPr>
              <a:t>Seoul Metropolitan </a:t>
            </a:r>
          </a:p>
          <a:p>
            <a:r>
              <a:rPr lang="en-US" altLang="ko-KR" sz="1400" b="1" dirty="0">
                <a:solidFill>
                  <a:schemeClr val="tx1"/>
                </a:solidFill>
                <a:ea typeface="Arial Unicode MS" pitchFamily="50" charset="-127"/>
              </a:rPr>
              <a:t>Government Website</a:t>
            </a:r>
          </a:p>
        </p:txBody>
      </p:sp>
      <p:sp>
        <p:nvSpPr>
          <p:cNvPr id="20489" name="AutoShape 14"/>
          <p:cNvSpPr>
            <a:spLocks noChangeArrowheads="1"/>
          </p:cNvSpPr>
          <p:nvPr/>
        </p:nvSpPr>
        <p:spPr bwMode="auto">
          <a:xfrm>
            <a:off x="612131" y="2954568"/>
            <a:ext cx="1877158" cy="395287"/>
          </a:xfrm>
          <a:prstGeom prst="roundRect">
            <a:avLst>
              <a:gd name="adj" fmla="val 16657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altLang="ko-KR" sz="1300" b="1" dirty="0">
                <a:solidFill>
                  <a:schemeClr val="tx1"/>
                </a:solidFill>
                <a:ea typeface="Arial Unicode MS" pitchFamily="50" charset="-127"/>
              </a:rPr>
              <a:t>Information Service</a:t>
            </a:r>
          </a:p>
        </p:txBody>
      </p:sp>
      <p:sp>
        <p:nvSpPr>
          <p:cNvPr id="20490" name="AutoShape 15"/>
          <p:cNvSpPr>
            <a:spLocks noChangeArrowheads="1"/>
          </p:cNvSpPr>
          <p:nvPr/>
        </p:nvSpPr>
        <p:spPr bwMode="auto">
          <a:xfrm>
            <a:off x="612131" y="3476855"/>
            <a:ext cx="1877158" cy="411163"/>
          </a:xfrm>
          <a:prstGeom prst="roundRect">
            <a:avLst>
              <a:gd name="adj" fmla="val 16657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altLang="ko-KR" sz="1300" b="1" dirty="0">
                <a:solidFill>
                  <a:schemeClr val="tx1"/>
                </a:solidFill>
                <a:ea typeface="Arial Unicode MS" pitchFamily="50" charset="-127"/>
              </a:rPr>
              <a:t>One Click Civil Service</a:t>
            </a:r>
          </a:p>
        </p:txBody>
      </p:sp>
      <p:sp>
        <p:nvSpPr>
          <p:cNvPr id="20491" name="AutoShape 16"/>
          <p:cNvSpPr>
            <a:spLocks noChangeArrowheads="1"/>
          </p:cNvSpPr>
          <p:nvPr/>
        </p:nvSpPr>
        <p:spPr bwMode="auto">
          <a:xfrm>
            <a:off x="612131" y="4016605"/>
            <a:ext cx="1877158" cy="377825"/>
          </a:xfrm>
          <a:prstGeom prst="roundRect">
            <a:avLst>
              <a:gd name="adj" fmla="val 16657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altLang="ko-KR" sz="1300" b="1" dirty="0">
                <a:solidFill>
                  <a:schemeClr val="tx1"/>
                </a:solidFill>
                <a:ea typeface="Arial Unicode MS" pitchFamily="50" charset="-127"/>
              </a:rPr>
              <a:t>Seoul Internet TV</a:t>
            </a:r>
          </a:p>
        </p:txBody>
      </p:sp>
      <p:sp>
        <p:nvSpPr>
          <p:cNvPr id="20492" name="AutoShape 17"/>
          <p:cNvSpPr>
            <a:spLocks noChangeArrowheads="1"/>
          </p:cNvSpPr>
          <p:nvPr/>
        </p:nvSpPr>
        <p:spPr bwMode="auto">
          <a:xfrm>
            <a:off x="612131" y="4521423"/>
            <a:ext cx="1877158" cy="376238"/>
          </a:xfrm>
          <a:prstGeom prst="roundRect">
            <a:avLst>
              <a:gd name="adj" fmla="val 16657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altLang="ko-KR" sz="1300" b="1" dirty="0">
                <a:solidFill>
                  <a:schemeClr val="tx1"/>
                </a:solidFill>
                <a:ea typeface="Arial Unicode MS" pitchFamily="50" charset="-127"/>
              </a:rPr>
              <a:t>Electronic transaction</a:t>
            </a:r>
          </a:p>
        </p:txBody>
      </p:sp>
      <p:sp>
        <p:nvSpPr>
          <p:cNvPr id="20493" name="AutoShape 18"/>
          <p:cNvSpPr>
            <a:spLocks noChangeArrowheads="1"/>
          </p:cNvSpPr>
          <p:nvPr/>
        </p:nvSpPr>
        <p:spPr bwMode="auto">
          <a:xfrm>
            <a:off x="612131" y="5026248"/>
            <a:ext cx="1877158" cy="376238"/>
          </a:xfrm>
          <a:prstGeom prst="roundRect">
            <a:avLst>
              <a:gd name="adj" fmla="val 16657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r>
              <a:rPr lang="en-US" altLang="ko-KR" sz="1300" b="1" dirty="0">
                <a:solidFill>
                  <a:schemeClr val="tx1"/>
                </a:solidFill>
                <a:ea typeface="Arial Unicode MS" pitchFamily="50" charset="-127"/>
              </a:rPr>
              <a:t>Citizen’s Participation</a:t>
            </a:r>
          </a:p>
        </p:txBody>
      </p:sp>
      <p:sp>
        <p:nvSpPr>
          <p:cNvPr id="386067" name="Freeform 19"/>
          <p:cNvSpPr>
            <a:spLocks/>
          </p:cNvSpPr>
          <p:nvPr/>
        </p:nvSpPr>
        <p:spPr bwMode="auto">
          <a:xfrm>
            <a:off x="1239316" y="1840143"/>
            <a:ext cx="342900" cy="287337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51" y="82"/>
              </a:cxn>
              <a:cxn ang="0">
                <a:pos x="51" y="151"/>
              </a:cxn>
              <a:cxn ang="0">
                <a:pos x="182" y="151"/>
              </a:cxn>
              <a:cxn ang="0">
                <a:pos x="182" y="82"/>
              </a:cxn>
              <a:cxn ang="0">
                <a:pos x="233" y="82"/>
              </a:cxn>
              <a:cxn ang="0">
                <a:pos x="116" y="0"/>
              </a:cxn>
              <a:cxn ang="0">
                <a:pos x="0" y="82"/>
              </a:cxn>
            </a:cxnLst>
            <a:rect l="0" t="0" r="r" b="b"/>
            <a:pathLst>
              <a:path w="234" h="152">
                <a:moveTo>
                  <a:pt x="0" y="82"/>
                </a:moveTo>
                <a:lnTo>
                  <a:pt x="51" y="82"/>
                </a:lnTo>
                <a:lnTo>
                  <a:pt x="51" y="151"/>
                </a:lnTo>
                <a:lnTo>
                  <a:pt x="182" y="151"/>
                </a:lnTo>
                <a:lnTo>
                  <a:pt x="182" y="82"/>
                </a:lnTo>
                <a:lnTo>
                  <a:pt x="233" y="82"/>
                </a:lnTo>
                <a:lnTo>
                  <a:pt x="116" y="0"/>
                </a:lnTo>
                <a:lnTo>
                  <a:pt x="0" y="8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6068" name="Freeform 20"/>
          <p:cNvSpPr>
            <a:spLocks/>
          </p:cNvSpPr>
          <p:nvPr/>
        </p:nvSpPr>
        <p:spPr bwMode="auto">
          <a:xfrm>
            <a:off x="1580751" y="1840143"/>
            <a:ext cx="342900" cy="287337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51" y="69"/>
              </a:cxn>
              <a:cxn ang="0">
                <a:pos x="51" y="0"/>
              </a:cxn>
              <a:cxn ang="0">
                <a:pos x="182" y="0"/>
              </a:cxn>
              <a:cxn ang="0">
                <a:pos x="182" y="69"/>
              </a:cxn>
              <a:cxn ang="0">
                <a:pos x="233" y="69"/>
              </a:cxn>
              <a:cxn ang="0">
                <a:pos x="116" y="151"/>
              </a:cxn>
              <a:cxn ang="0">
                <a:pos x="0" y="69"/>
              </a:cxn>
            </a:cxnLst>
            <a:rect l="0" t="0" r="r" b="b"/>
            <a:pathLst>
              <a:path w="234" h="152">
                <a:moveTo>
                  <a:pt x="0" y="69"/>
                </a:moveTo>
                <a:lnTo>
                  <a:pt x="51" y="69"/>
                </a:lnTo>
                <a:lnTo>
                  <a:pt x="51" y="0"/>
                </a:lnTo>
                <a:lnTo>
                  <a:pt x="182" y="0"/>
                </a:lnTo>
                <a:lnTo>
                  <a:pt x="182" y="69"/>
                </a:lnTo>
                <a:lnTo>
                  <a:pt x="233" y="69"/>
                </a:lnTo>
                <a:lnTo>
                  <a:pt x="116" y="151"/>
                </a:lnTo>
                <a:lnTo>
                  <a:pt x="0" y="6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20496" name="Rectangle 22"/>
          <p:cNvSpPr>
            <a:spLocks noChangeArrowheads="1"/>
          </p:cNvSpPr>
          <p:nvPr/>
        </p:nvSpPr>
        <p:spPr bwMode="auto">
          <a:xfrm>
            <a:off x="408443" y="5835873"/>
            <a:ext cx="2327031" cy="48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r>
              <a:rPr lang="en-US" altLang="ko-KR" sz="1600" b="1" dirty="0">
                <a:solidFill>
                  <a:schemeClr val="tx1"/>
                </a:solidFill>
                <a:ea typeface="Arial Unicode MS" pitchFamily="50" charset="-127"/>
              </a:rPr>
              <a:t>Related Websites</a:t>
            </a:r>
          </a:p>
        </p:txBody>
      </p:sp>
      <p:sp>
        <p:nvSpPr>
          <p:cNvPr id="386071" name="Freeform 23"/>
          <p:cNvSpPr>
            <a:spLocks/>
          </p:cNvSpPr>
          <p:nvPr/>
        </p:nvSpPr>
        <p:spPr bwMode="auto">
          <a:xfrm>
            <a:off x="1274487" y="5524723"/>
            <a:ext cx="315058" cy="298450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51" y="82"/>
              </a:cxn>
              <a:cxn ang="0">
                <a:pos x="51" y="151"/>
              </a:cxn>
              <a:cxn ang="0">
                <a:pos x="182" y="151"/>
              </a:cxn>
              <a:cxn ang="0">
                <a:pos x="182" y="82"/>
              </a:cxn>
              <a:cxn ang="0">
                <a:pos x="233" y="82"/>
              </a:cxn>
              <a:cxn ang="0">
                <a:pos x="116" y="0"/>
              </a:cxn>
              <a:cxn ang="0">
                <a:pos x="0" y="82"/>
              </a:cxn>
            </a:cxnLst>
            <a:rect l="0" t="0" r="r" b="b"/>
            <a:pathLst>
              <a:path w="234" h="152">
                <a:moveTo>
                  <a:pt x="0" y="82"/>
                </a:moveTo>
                <a:lnTo>
                  <a:pt x="51" y="82"/>
                </a:lnTo>
                <a:lnTo>
                  <a:pt x="51" y="151"/>
                </a:lnTo>
                <a:lnTo>
                  <a:pt x="182" y="151"/>
                </a:lnTo>
                <a:lnTo>
                  <a:pt x="182" y="82"/>
                </a:lnTo>
                <a:lnTo>
                  <a:pt x="233" y="82"/>
                </a:lnTo>
                <a:lnTo>
                  <a:pt x="116" y="0"/>
                </a:lnTo>
                <a:lnTo>
                  <a:pt x="0" y="8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6072" name="Freeform 24"/>
          <p:cNvSpPr>
            <a:spLocks/>
          </p:cNvSpPr>
          <p:nvPr/>
        </p:nvSpPr>
        <p:spPr bwMode="auto">
          <a:xfrm>
            <a:off x="1621784" y="5537423"/>
            <a:ext cx="315057" cy="298450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51" y="69"/>
              </a:cxn>
              <a:cxn ang="0">
                <a:pos x="51" y="0"/>
              </a:cxn>
              <a:cxn ang="0">
                <a:pos x="182" y="0"/>
              </a:cxn>
              <a:cxn ang="0">
                <a:pos x="182" y="69"/>
              </a:cxn>
              <a:cxn ang="0">
                <a:pos x="233" y="69"/>
              </a:cxn>
              <a:cxn ang="0">
                <a:pos x="116" y="151"/>
              </a:cxn>
              <a:cxn ang="0">
                <a:pos x="0" y="69"/>
              </a:cxn>
            </a:cxnLst>
            <a:rect l="0" t="0" r="r" b="b"/>
            <a:pathLst>
              <a:path w="234" h="152">
                <a:moveTo>
                  <a:pt x="0" y="69"/>
                </a:moveTo>
                <a:lnTo>
                  <a:pt x="51" y="69"/>
                </a:lnTo>
                <a:lnTo>
                  <a:pt x="51" y="0"/>
                </a:lnTo>
                <a:lnTo>
                  <a:pt x="182" y="0"/>
                </a:lnTo>
                <a:lnTo>
                  <a:pt x="182" y="69"/>
                </a:lnTo>
                <a:lnTo>
                  <a:pt x="233" y="69"/>
                </a:lnTo>
                <a:lnTo>
                  <a:pt x="116" y="151"/>
                </a:lnTo>
                <a:lnTo>
                  <a:pt x="0" y="6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21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3075032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Official Website</a:t>
            </a:r>
          </a:p>
        </p:txBody>
      </p:sp>
      <p:sp>
        <p:nvSpPr>
          <p:cNvPr id="20" name="WordArt 26"/>
          <p:cNvSpPr>
            <a:spLocks noChangeArrowheads="1" noChangeShapeType="1" noTextEdit="1"/>
          </p:cNvSpPr>
          <p:nvPr/>
        </p:nvSpPr>
        <p:spPr bwMode="auto">
          <a:xfrm>
            <a:off x="4214810" y="71414"/>
            <a:ext cx="292895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28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(</a:t>
            </a:r>
            <a:r>
              <a:rPr lang="en-US" altLang="ko-KR" sz="2800" b="1" kern="10" spc="-15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  <a:hlinkClick r:id="rId3"/>
              </a:rPr>
              <a:t>www.seoul.go.kr</a:t>
            </a:r>
            <a:r>
              <a:rPr lang="en-US" altLang="ko-KR" sz="2800" b="1" kern="10" spc="-15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</a:p>
        </p:txBody>
      </p:sp>
      <p:pic>
        <p:nvPicPr>
          <p:cNvPr id="67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184" y="1224048"/>
            <a:ext cx="5688632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</p:nvPr>
        </p:nvGraphicFramePr>
        <p:xfrm>
          <a:off x="-500066" y="785794"/>
          <a:ext cx="9929850" cy="648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Back Office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02316162-9500-4A38-A84B-F118D6AE6D14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4" name="슬라이드 번호 개체 틀 3"/>
          <p:cNvSpPr txBox="1">
            <a:spLocks/>
          </p:cNvSpPr>
          <p:nvPr/>
        </p:nvSpPr>
        <p:spPr>
          <a:xfrm>
            <a:off x="8638953" y="6514568"/>
            <a:ext cx="464288" cy="274320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7C127-D98D-4251-913C-F705D3C85E47}" type="slidenum">
              <a:rPr kumimoji="0" lang="en-US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견고딕" pitchFamily="18" charset="-127"/>
              <a:cs typeface="+mn-cs"/>
            </a:endParaRPr>
          </a:p>
        </p:txBody>
      </p:sp>
      <p:graphicFrame>
        <p:nvGraphicFramePr>
          <p:cNvPr id="567" name="다이어그램 566"/>
          <p:cNvGraphicFramePr/>
          <p:nvPr/>
        </p:nvGraphicFramePr>
        <p:xfrm>
          <a:off x="271438" y="1000108"/>
          <a:ext cx="8515404" cy="5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Infrastructure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28926" y="3595547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197km of optical fiber cable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4004" y="3089304"/>
            <a:ext cx="1247043" cy="1290637"/>
            <a:chOff x="2514" y="1861"/>
            <a:chExt cx="902" cy="924"/>
          </a:xfrm>
        </p:grpSpPr>
        <p:sp>
          <p:nvSpPr>
            <p:cNvPr id="390149" name="Rectangle 5"/>
            <p:cNvSpPr>
              <a:spLocks noChangeArrowheads="1"/>
            </p:cNvSpPr>
            <p:nvPr/>
          </p:nvSpPr>
          <p:spPr bwMode="auto">
            <a:xfrm>
              <a:off x="2514" y="1861"/>
              <a:ext cx="902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7757" name="Rectangle 6"/>
            <p:cNvSpPr>
              <a:spLocks noChangeArrowheads="1"/>
            </p:cNvSpPr>
            <p:nvPr/>
          </p:nvSpPr>
          <p:spPr bwMode="auto">
            <a:xfrm>
              <a:off x="2514" y="1861"/>
              <a:ext cx="90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r>
                <a:rPr lang="en-US" altLang="ko-KR" sz="1200" b="1">
                  <a:solidFill>
                    <a:schemeClr val="tx1"/>
                  </a:solidFill>
                  <a:latin typeface="MS PGothic" pitchFamily="34" charset="-128"/>
                  <a:ea typeface="MS PGothic" pitchFamily="34" charset="-128"/>
                </a:rPr>
                <a:t>                                                   </a:t>
              </a:r>
            </a:p>
          </p:txBody>
        </p:sp>
      </p:grp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232124" y="2671784"/>
            <a:ext cx="452804" cy="319088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390153" name="Freeform 9"/>
          <p:cNvSpPr>
            <a:spLocks/>
          </p:cNvSpPr>
          <p:nvPr/>
        </p:nvSpPr>
        <p:spPr bwMode="auto">
          <a:xfrm>
            <a:off x="768562" y="1695472"/>
            <a:ext cx="7521820" cy="4360862"/>
          </a:xfrm>
          <a:custGeom>
            <a:avLst/>
            <a:gdLst/>
            <a:ahLst/>
            <a:cxnLst>
              <a:cxn ang="0">
                <a:pos x="1397" y="1378"/>
              </a:cxn>
              <a:cxn ang="0">
                <a:pos x="1647" y="1297"/>
              </a:cxn>
              <a:cxn ang="0">
                <a:pos x="1746" y="1135"/>
              </a:cxn>
              <a:cxn ang="0">
                <a:pos x="1796" y="810"/>
              </a:cxn>
              <a:cxn ang="0">
                <a:pos x="1846" y="648"/>
              </a:cxn>
              <a:cxn ang="0">
                <a:pos x="2196" y="608"/>
              </a:cxn>
              <a:cxn ang="0">
                <a:pos x="2545" y="648"/>
              </a:cxn>
              <a:cxn ang="0">
                <a:pos x="2794" y="770"/>
              </a:cxn>
              <a:cxn ang="0">
                <a:pos x="2844" y="648"/>
              </a:cxn>
              <a:cxn ang="0">
                <a:pos x="2894" y="446"/>
              </a:cxn>
              <a:cxn ang="0">
                <a:pos x="3044" y="203"/>
              </a:cxn>
              <a:cxn ang="0">
                <a:pos x="3243" y="0"/>
              </a:cxn>
              <a:cxn ang="0">
                <a:pos x="3493" y="122"/>
              </a:cxn>
              <a:cxn ang="0">
                <a:pos x="3693" y="122"/>
              </a:cxn>
              <a:cxn ang="0">
                <a:pos x="3992" y="81"/>
              </a:cxn>
              <a:cxn ang="0">
                <a:pos x="4291" y="203"/>
              </a:cxn>
              <a:cxn ang="0">
                <a:pos x="4291" y="446"/>
              </a:cxn>
              <a:cxn ang="0">
                <a:pos x="4291" y="648"/>
              </a:cxn>
              <a:cxn ang="0">
                <a:pos x="4491" y="770"/>
              </a:cxn>
              <a:cxn ang="0">
                <a:pos x="4541" y="1054"/>
              </a:cxn>
              <a:cxn ang="0">
                <a:pos x="4491" y="1256"/>
              </a:cxn>
              <a:cxn ang="0">
                <a:pos x="4391" y="1378"/>
              </a:cxn>
              <a:cxn ang="0">
                <a:pos x="4391" y="1459"/>
              </a:cxn>
              <a:cxn ang="0">
                <a:pos x="4341" y="1621"/>
              </a:cxn>
              <a:cxn ang="0">
                <a:pos x="4541" y="1661"/>
              </a:cxn>
              <a:cxn ang="0">
                <a:pos x="4990" y="1540"/>
              </a:cxn>
              <a:cxn ang="0">
                <a:pos x="5289" y="1418"/>
              </a:cxn>
              <a:cxn ang="0">
                <a:pos x="5389" y="1580"/>
              </a:cxn>
              <a:cxn ang="0">
                <a:pos x="5389" y="1783"/>
              </a:cxn>
              <a:cxn ang="0">
                <a:pos x="5040" y="1904"/>
              </a:cxn>
              <a:cxn ang="0">
                <a:pos x="4940" y="2066"/>
              </a:cxn>
              <a:cxn ang="0">
                <a:pos x="4890" y="2188"/>
              </a:cxn>
              <a:cxn ang="0">
                <a:pos x="5040" y="2229"/>
              </a:cxn>
              <a:cxn ang="0">
                <a:pos x="4990" y="2472"/>
              </a:cxn>
              <a:cxn ang="0">
                <a:pos x="4740" y="2634"/>
              </a:cxn>
              <a:cxn ang="0">
                <a:pos x="4691" y="2674"/>
              </a:cxn>
              <a:cxn ang="0">
                <a:pos x="4391" y="2715"/>
              </a:cxn>
              <a:cxn ang="0">
                <a:pos x="4192" y="2917"/>
              </a:cxn>
              <a:cxn ang="0">
                <a:pos x="3992" y="3039"/>
              </a:cxn>
              <a:cxn ang="0">
                <a:pos x="3643" y="3079"/>
              </a:cxn>
              <a:cxn ang="0">
                <a:pos x="3493" y="2877"/>
              </a:cxn>
              <a:cxn ang="0">
                <a:pos x="3493" y="2715"/>
              </a:cxn>
              <a:cxn ang="0">
                <a:pos x="3144" y="2796"/>
              </a:cxn>
              <a:cxn ang="0">
                <a:pos x="2994" y="2715"/>
              </a:cxn>
              <a:cxn ang="0">
                <a:pos x="2695" y="2917"/>
              </a:cxn>
              <a:cxn ang="0">
                <a:pos x="2245" y="3079"/>
              </a:cxn>
              <a:cxn ang="0">
                <a:pos x="1946" y="2958"/>
              </a:cxn>
              <a:cxn ang="0">
                <a:pos x="1647" y="2917"/>
              </a:cxn>
              <a:cxn ang="0">
                <a:pos x="1397" y="2553"/>
              </a:cxn>
              <a:cxn ang="0">
                <a:pos x="1397" y="2391"/>
              </a:cxn>
              <a:cxn ang="0">
                <a:pos x="1148" y="2472"/>
              </a:cxn>
              <a:cxn ang="0">
                <a:pos x="898" y="2593"/>
              </a:cxn>
              <a:cxn ang="0">
                <a:pos x="649" y="2593"/>
              </a:cxn>
              <a:cxn ang="0">
                <a:pos x="649" y="2472"/>
              </a:cxn>
              <a:cxn ang="0">
                <a:pos x="699" y="2269"/>
              </a:cxn>
              <a:cxn ang="0">
                <a:pos x="748" y="1985"/>
              </a:cxn>
              <a:cxn ang="0">
                <a:pos x="549" y="1823"/>
              </a:cxn>
              <a:cxn ang="0">
                <a:pos x="349" y="1864"/>
              </a:cxn>
              <a:cxn ang="0">
                <a:pos x="100" y="1742"/>
              </a:cxn>
              <a:cxn ang="0">
                <a:pos x="50" y="1661"/>
              </a:cxn>
              <a:cxn ang="0">
                <a:pos x="200" y="1459"/>
              </a:cxn>
              <a:cxn ang="0">
                <a:pos x="399" y="1256"/>
              </a:cxn>
              <a:cxn ang="0">
                <a:pos x="449" y="1094"/>
              </a:cxn>
            </a:cxnLst>
            <a:rect l="0" t="0" r="r" b="b"/>
            <a:pathLst>
              <a:path w="5440" h="3121">
                <a:moveTo>
                  <a:pt x="449" y="1094"/>
                </a:moveTo>
                <a:lnTo>
                  <a:pt x="1098" y="1459"/>
                </a:lnTo>
                <a:lnTo>
                  <a:pt x="1148" y="1459"/>
                </a:lnTo>
                <a:lnTo>
                  <a:pt x="1397" y="1378"/>
                </a:lnTo>
                <a:lnTo>
                  <a:pt x="1497" y="1256"/>
                </a:lnTo>
                <a:lnTo>
                  <a:pt x="1547" y="1256"/>
                </a:lnTo>
                <a:lnTo>
                  <a:pt x="1547" y="1297"/>
                </a:lnTo>
                <a:lnTo>
                  <a:pt x="1647" y="1297"/>
                </a:lnTo>
                <a:lnTo>
                  <a:pt x="1697" y="1297"/>
                </a:lnTo>
                <a:lnTo>
                  <a:pt x="1697" y="1256"/>
                </a:lnTo>
                <a:lnTo>
                  <a:pt x="1746" y="1216"/>
                </a:lnTo>
                <a:lnTo>
                  <a:pt x="1746" y="1135"/>
                </a:lnTo>
                <a:lnTo>
                  <a:pt x="1746" y="1013"/>
                </a:lnTo>
                <a:lnTo>
                  <a:pt x="1796" y="891"/>
                </a:lnTo>
                <a:lnTo>
                  <a:pt x="1846" y="851"/>
                </a:lnTo>
                <a:lnTo>
                  <a:pt x="1796" y="810"/>
                </a:lnTo>
                <a:lnTo>
                  <a:pt x="1846" y="770"/>
                </a:lnTo>
                <a:lnTo>
                  <a:pt x="1846" y="648"/>
                </a:lnTo>
                <a:lnTo>
                  <a:pt x="1796" y="608"/>
                </a:lnTo>
                <a:lnTo>
                  <a:pt x="1846" y="648"/>
                </a:lnTo>
                <a:lnTo>
                  <a:pt x="1896" y="648"/>
                </a:lnTo>
                <a:lnTo>
                  <a:pt x="2046" y="648"/>
                </a:lnTo>
                <a:lnTo>
                  <a:pt x="2096" y="608"/>
                </a:lnTo>
                <a:lnTo>
                  <a:pt x="2196" y="608"/>
                </a:lnTo>
                <a:lnTo>
                  <a:pt x="2295" y="527"/>
                </a:lnTo>
                <a:lnTo>
                  <a:pt x="2395" y="527"/>
                </a:lnTo>
                <a:lnTo>
                  <a:pt x="2445" y="567"/>
                </a:lnTo>
                <a:lnTo>
                  <a:pt x="2545" y="648"/>
                </a:lnTo>
                <a:lnTo>
                  <a:pt x="2645" y="729"/>
                </a:lnTo>
                <a:lnTo>
                  <a:pt x="2645" y="810"/>
                </a:lnTo>
                <a:lnTo>
                  <a:pt x="2695" y="810"/>
                </a:lnTo>
                <a:lnTo>
                  <a:pt x="2794" y="770"/>
                </a:lnTo>
                <a:lnTo>
                  <a:pt x="2844" y="770"/>
                </a:lnTo>
                <a:lnTo>
                  <a:pt x="2844" y="729"/>
                </a:lnTo>
                <a:lnTo>
                  <a:pt x="2794" y="689"/>
                </a:lnTo>
                <a:lnTo>
                  <a:pt x="2844" y="648"/>
                </a:lnTo>
                <a:lnTo>
                  <a:pt x="2744" y="527"/>
                </a:lnTo>
                <a:lnTo>
                  <a:pt x="2794" y="486"/>
                </a:lnTo>
                <a:lnTo>
                  <a:pt x="2844" y="446"/>
                </a:lnTo>
                <a:lnTo>
                  <a:pt x="2894" y="446"/>
                </a:lnTo>
                <a:lnTo>
                  <a:pt x="2944" y="405"/>
                </a:lnTo>
                <a:lnTo>
                  <a:pt x="2944" y="284"/>
                </a:lnTo>
                <a:lnTo>
                  <a:pt x="2994" y="203"/>
                </a:lnTo>
                <a:lnTo>
                  <a:pt x="3044" y="203"/>
                </a:lnTo>
                <a:lnTo>
                  <a:pt x="3144" y="203"/>
                </a:lnTo>
                <a:lnTo>
                  <a:pt x="3144" y="122"/>
                </a:lnTo>
                <a:lnTo>
                  <a:pt x="3194" y="41"/>
                </a:lnTo>
                <a:lnTo>
                  <a:pt x="3243" y="0"/>
                </a:lnTo>
                <a:lnTo>
                  <a:pt x="3293" y="41"/>
                </a:lnTo>
                <a:lnTo>
                  <a:pt x="3343" y="41"/>
                </a:lnTo>
                <a:lnTo>
                  <a:pt x="3393" y="41"/>
                </a:lnTo>
                <a:lnTo>
                  <a:pt x="3493" y="122"/>
                </a:lnTo>
                <a:lnTo>
                  <a:pt x="3593" y="81"/>
                </a:lnTo>
                <a:lnTo>
                  <a:pt x="3643" y="122"/>
                </a:lnTo>
                <a:lnTo>
                  <a:pt x="3643" y="81"/>
                </a:lnTo>
                <a:lnTo>
                  <a:pt x="3693" y="122"/>
                </a:lnTo>
                <a:lnTo>
                  <a:pt x="3693" y="162"/>
                </a:lnTo>
                <a:lnTo>
                  <a:pt x="3792" y="162"/>
                </a:lnTo>
                <a:lnTo>
                  <a:pt x="3842" y="81"/>
                </a:lnTo>
                <a:lnTo>
                  <a:pt x="3992" y="81"/>
                </a:lnTo>
                <a:lnTo>
                  <a:pt x="4092" y="41"/>
                </a:lnTo>
                <a:lnTo>
                  <a:pt x="4142" y="122"/>
                </a:lnTo>
                <a:lnTo>
                  <a:pt x="4291" y="162"/>
                </a:lnTo>
                <a:lnTo>
                  <a:pt x="4291" y="203"/>
                </a:lnTo>
                <a:lnTo>
                  <a:pt x="4241" y="284"/>
                </a:lnTo>
                <a:lnTo>
                  <a:pt x="4291" y="365"/>
                </a:lnTo>
                <a:lnTo>
                  <a:pt x="4241" y="446"/>
                </a:lnTo>
                <a:lnTo>
                  <a:pt x="4291" y="446"/>
                </a:lnTo>
                <a:lnTo>
                  <a:pt x="4192" y="527"/>
                </a:lnTo>
                <a:lnTo>
                  <a:pt x="4241" y="567"/>
                </a:lnTo>
                <a:lnTo>
                  <a:pt x="4241" y="608"/>
                </a:lnTo>
                <a:lnTo>
                  <a:pt x="4291" y="648"/>
                </a:lnTo>
                <a:lnTo>
                  <a:pt x="4341" y="648"/>
                </a:lnTo>
                <a:lnTo>
                  <a:pt x="4491" y="689"/>
                </a:lnTo>
                <a:lnTo>
                  <a:pt x="4441" y="729"/>
                </a:lnTo>
                <a:lnTo>
                  <a:pt x="4491" y="770"/>
                </a:lnTo>
                <a:lnTo>
                  <a:pt x="4441" y="851"/>
                </a:lnTo>
                <a:lnTo>
                  <a:pt x="4391" y="932"/>
                </a:lnTo>
                <a:lnTo>
                  <a:pt x="4541" y="972"/>
                </a:lnTo>
                <a:lnTo>
                  <a:pt x="4541" y="1054"/>
                </a:lnTo>
                <a:lnTo>
                  <a:pt x="4591" y="1094"/>
                </a:lnTo>
                <a:lnTo>
                  <a:pt x="4541" y="1175"/>
                </a:lnTo>
                <a:lnTo>
                  <a:pt x="4591" y="1216"/>
                </a:lnTo>
                <a:lnTo>
                  <a:pt x="4491" y="1256"/>
                </a:lnTo>
                <a:lnTo>
                  <a:pt x="4441" y="1297"/>
                </a:lnTo>
                <a:lnTo>
                  <a:pt x="4441" y="1337"/>
                </a:lnTo>
                <a:lnTo>
                  <a:pt x="4491" y="1337"/>
                </a:lnTo>
                <a:lnTo>
                  <a:pt x="4391" y="1378"/>
                </a:lnTo>
                <a:lnTo>
                  <a:pt x="4341" y="1418"/>
                </a:lnTo>
                <a:lnTo>
                  <a:pt x="4341" y="1459"/>
                </a:lnTo>
                <a:lnTo>
                  <a:pt x="4341" y="1499"/>
                </a:lnTo>
                <a:lnTo>
                  <a:pt x="4391" y="1459"/>
                </a:lnTo>
                <a:lnTo>
                  <a:pt x="4391" y="1499"/>
                </a:lnTo>
                <a:lnTo>
                  <a:pt x="4391" y="1540"/>
                </a:lnTo>
                <a:lnTo>
                  <a:pt x="4341" y="1580"/>
                </a:lnTo>
                <a:lnTo>
                  <a:pt x="4341" y="1621"/>
                </a:lnTo>
                <a:lnTo>
                  <a:pt x="4391" y="1661"/>
                </a:lnTo>
                <a:lnTo>
                  <a:pt x="4441" y="1621"/>
                </a:lnTo>
                <a:lnTo>
                  <a:pt x="4491" y="1621"/>
                </a:lnTo>
                <a:lnTo>
                  <a:pt x="4541" y="1661"/>
                </a:lnTo>
                <a:lnTo>
                  <a:pt x="4691" y="1540"/>
                </a:lnTo>
                <a:lnTo>
                  <a:pt x="4790" y="1540"/>
                </a:lnTo>
                <a:lnTo>
                  <a:pt x="4940" y="1499"/>
                </a:lnTo>
                <a:lnTo>
                  <a:pt x="4990" y="1540"/>
                </a:lnTo>
                <a:lnTo>
                  <a:pt x="5140" y="1459"/>
                </a:lnTo>
                <a:lnTo>
                  <a:pt x="5190" y="1418"/>
                </a:lnTo>
                <a:lnTo>
                  <a:pt x="5239" y="1418"/>
                </a:lnTo>
                <a:lnTo>
                  <a:pt x="5289" y="1418"/>
                </a:lnTo>
                <a:lnTo>
                  <a:pt x="5339" y="1459"/>
                </a:lnTo>
                <a:lnTo>
                  <a:pt x="5389" y="1499"/>
                </a:lnTo>
                <a:lnTo>
                  <a:pt x="5389" y="1540"/>
                </a:lnTo>
                <a:lnTo>
                  <a:pt x="5389" y="1580"/>
                </a:lnTo>
                <a:lnTo>
                  <a:pt x="5439" y="1702"/>
                </a:lnTo>
                <a:lnTo>
                  <a:pt x="5439" y="1742"/>
                </a:lnTo>
                <a:lnTo>
                  <a:pt x="5389" y="1742"/>
                </a:lnTo>
                <a:lnTo>
                  <a:pt x="5389" y="1783"/>
                </a:lnTo>
                <a:lnTo>
                  <a:pt x="5289" y="1783"/>
                </a:lnTo>
                <a:lnTo>
                  <a:pt x="5190" y="1783"/>
                </a:lnTo>
                <a:lnTo>
                  <a:pt x="5140" y="1783"/>
                </a:lnTo>
                <a:lnTo>
                  <a:pt x="5040" y="1904"/>
                </a:lnTo>
                <a:lnTo>
                  <a:pt x="5040" y="1945"/>
                </a:lnTo>
                <a:lnTo>
                  <a:pt x="4990" y="2026"/>
                </a:lnTo>
                <a:lnTo>
                  <a:pt x="4990" y="2066"/>
                </a:lnTo>
                <a:lnTo>
                  <a:pt x="4940" y="2066"/>
                </a:lnTo>
                <a:lnTo>
                  <a:pt x="4940" y="2107"/>
                </a:lnTo>
                <a:lnTo>
                  <a:pt x="4890" y="2107"/>
                </a:lnTo>
                <a:lnTo>
                  <a:pt x="4890" y="2148"/>
                </a:lnTo>
                <a:lnTo>
                  <a:pt x="4890" y="2188"/>
                </a:lnTo>
                <a:lnTo>
                  <a:pt x="4890" y="2229"/>
                </a:lnTo>
                <a:lnTo>
                  <a:pt x="4940" y="2229"/>
                </a:lnTo>
                <a:lnTo>
                  <a:pt x="4990" y="2229"/>
                </a:lnTo>
                <a:lnTo>
                  <a:pt x="5040" y="2229"/>
                </a:lnTo>
                <a:lnTo>
                  <a:pt x="5090" y="2269"/>
                </a:lnTo>
                <a:lnTo>
                  <a:pt x="5140" y="2310"/>
                </a:lnTo>
                <a:lnTo>
                  <a:pt x="5090" y="2391"/>
                </a:lnTo>
                <a:lnTo>
                  <a:pt x="4990" y="2472"/>
                </a:lnTo>
                <a:lnTo>
                  <a:pt x="4940" y="2553"/>
                </a:lnTo>
                <a:lnTo>
                  <a:pt x="4840" y="2593"/>
                </a:lnTo>
                <a:lnTo>
                  <a:pt x="4740" y="2593"/>
                </a:lnTo>
                <a:lnTo>
                  <a:pt x="4740" y="2634"/>
                </a:lnTo>
                <a:lnTo>
                  <a:pt x="4790" y="2674"/>
                </a:lnTo>
                <a:lnTo>
                  <a:pt x="4740" y="2674"/>
                </a:lnTo>
                <a:lnTo>
                  <a:pt x="4691" y="2634"/>
                </a:lnTo>
                <a:lnTo>
                  <a:pt x="4691" y="2674"/>
                </a:lnTo>
                <a:lnTo>
                  <a:pt x="4641" y="2674"/>
                </a:lnTo>
                <a:lnTo>
                  <a:pt x="4591" y="2674"/>
                </a:lnTo>
                <a:lnTo>
                  <a:pt x="4591" y="2755"/>
                </a:lnTo>
                <a:lnTo>
                  <a:pt x="4391" y="2715"/>
                </a:lnTo>
                <a:lnTo>
                  <a:pt x="4341" y="2755"/>
                </a:lnTo>
                <a:lnTo>
                  <a:pt x="4291" y="2755"/>
                </a:lnTo>
                <a:lnTo>
                  <a:pt x="4192" y="2877"/>
                </a:lnTo>
                <a:lnTo>
                  <a:pt x="4192" y="2917"/>
                </a:lnTo>
                <a:lnTo>
                  <a:pt x="4092" y="2958"/>
                </a:lnTo>
                <a:lnTo>
                  <a:pt x="3992" y="2958"/>
                </a:lnTo>
                <a:lnTo>
                  <a:pt x="3992" y="2998"/>
                </a:lnTo>
                <a:lnTo>
                  <a:pt x="3992" y="3039"/>
                </a:lnTo>
                <a:lnTo>
                  <a:pt x="3942" y="3079"/>
                </a:lnTo>
                <a:lnTo>
                  <a:pt x="3842" y="3079"/>
                </a:lnTo>
                <a:lnTo>
                  <a:pt x="3742" y="3120"/>
                </a:lnTo>
                <a:lnTo>
                  <a:pt x="3643" y="3079"/>
                </a:lnTo>
                <a:lnTo>
                  <a:pt x="3593" y="3039"/>
                </a:lnTo>
                <a:lnTo>
                  <a:pt x="3493" y="2958"/>
                </a:lnTo>
                <a:lnTo>
                  <a:pt x="3543" y="2917"/>
                </a:lnTo>
                <a:lnTo>
                  <a:pt x="3493" y="2877"/>
                </a:lnTo>
                <a:lnTo>
                  <a:pt x="3493" y="2836"/>
                </a:lnTo>
                <a:lnTo>
                  <a:pt x="3493" y="2796"/>
                </a:lnTo>
                <a:lnTo>
                  <a:pt x="3493" y="2755"/>
                </a:lnTo>
                <a:lnTo>
                  <a:pt x="3493" y="2715"/>
                </a:lnTo>
                <a:lnTo>
                  <a:pt x="3443" y="2715"/>
                </a:lnTo>
                <a:lnTo>
                  <a:pt x="3393" y="2755"/>
                </a:lnTo>
                <a:lnTo>
                  <a:pt x="3293" y="2796"/>
                </a:lnTo>
                <a:lnTo>
                  <a:pt x="3144" y="2796"/>
                </a:lnTo>
                <a:lnTo>
                  <a:pt x="3094" y="2755"/>
                </a:lnTo>
                <a:lnTo>
                  <a:pt x="3044" y="2674"/>
                </a:lnTo>
                <a:lnTo>
                  <a:pt x="2944" y="2674"/>
                </a:lnTo>
                <a:lnTo>
                  <a:pt x="2994" y="2715"/>
                </a:lnTo>
                <a:lnTo>
                  <a:pt x="2944" y="2755"/>
                </a:lnTo>
                <a:lnTo>
                  <a:pt x="2844" y="2755"/>
                </a:lnTo>
                <a:lnTo>
                  <a:pt x="2794" y="2796"/>
                </a:lnTo>
                <a:lnTo>
                  <a:pt x="2695" y="2917"/>
                </a:lnTo>
                <a:lnTo>
                  <a:pt x="2545" y="2917"/>
                </a:lnTo>
                <a:lnTo>
                  <a:pt x="2545" y="2958"/>
                </a:lnTo>
                <a:lnTo>
                  <a:pt x="2295" y="3039"/>
                </a:lnTo>
                <a:lnTo>
                  <a:pt x="2245" y="3079"/>
                </a:lnTo>
                <a:lnTo>
                  <a:pt x="2196" y="2958"/>
                </a:lnTo>
                <a:lnTo>
                  <a:pt x="2146" y="2917"/>
                </a:lnTo>
                <a:lnTo>
                  <a:pt x="2096" y="2877"/>
                </a:lnTo>
                <a:lnTo>
                  <a:pt x="1946" y="2958"/>
                </a:lnTo>
                <a:lnTo>
                  <a:pt x="1896" y="2998"/>
                </a:lnTo>
                <a:lnTo>
                  <a:pt x="1846" y="3039"/>
                </a:lnTo>
                <a:lnTo>
                  <a:pt x="1796" y="3039"/>
                </a:lnTo>
                <a:lnTo>
                  <a:pt x="1647" y="2917"/>
                </a:lnTo>
                <a:lnTo>
                  <a:pt x="1647" y="2877"/>
                </a:lnTo>
                <a:lnTo>
                  <a:pt x="1547" y="2715"/>
                </a:lnTo>
                <a:lnTo>
                  <a:pt x="1497" y="2715"/>
                </a:lnTo>
                <a:lnTo>
                  <a:pt x="1397" y="2553"/>
                </a:lnTo>
                <a:lnTo>
                  <a:pt x="1347" y="2472"/>
                </a:lnTo>
                <a:lnTo>
                  <a:pt x="1397" y="2431"/>
                </a:lnTo>
                <a:lnTo>
                  <a:pt x="1347" y="2431"/>
                </a:lnTo>
                <a:lnTo>
                  <a:pt x="1397" y="2391"/>
                </a:lnTo>
                <a:lnTo>
                  <a:pt x="1347" y="2391"/>
                </a:lnTo>
                <a:lnTo>
                  <a:pt x="1297" y="2391"/>
                </a:lnTo>
                <a:lnTo>
                  <a:pt x="1247" y="2391"/>
                </a:lnTo>
                <a:lnTo>
                  <a:pt x="1148" y="2472"/>
                </a:lnTo>
                <a:lnTo>
                  <a:pt x="1098" y="2512"/>
                </a:lnTo>
                <a:lnTo>
                  <a:pt x="998" y="2512"/>
                </a:lnTo>
                <a:lnTo>
                  <a:pt x="998" y="2593"/>
                </a:lnTo>
                <a:lnTo>
                  <a:pt x="898" y="2593"/>
                </a:lnTo>
                <a:lnTo>
                  <a:pt x="848" y="2553"/>
                </a:lnTo>
                <a:lnTo>
                  <a:pt x="798" y="2593"/>
                </a:lnTo>
                <a:lnTo>
                  <a:pt x="699" y="2553"/>
                </a:lnTo>
                <a:lnTo>
                  <a:pt x="649" y="2593"/>
                </a:lnTo>
                <a:lnTo>
                  <a:pt x="599" y="2553"/>
                </a:lnTo>
                <a:lnTo>
                  <a:pt x="649" y="2553"/>
                </a:lnTo>
                <a:lnTo>
                  <a:pt x="699" y="2512"/>
                </a:lnTo>
                <a:lnTo>
                  <a:pt x="649" y="2472"/>
                </a:lnTo>
                <a:lnTo>
                  <a:pt x="699" y="2431"/>
                </a:lnTo>
                <a:lnTo>
                  <a:pt x="599" y="2391"/>
                </a:lnTo>
                <a:lnTo>
                  <a:pt x="599" y="2310"/>
                </a:lnTo>
                <a:lnTo>
                  <a:pt x="699" y="2269"/>
                </a:lnTo>
                <a:lnTo>
                  <a:pt x="699" y="2188"/>
                </a:lnTo>
                <a:lnTo>
                  <a:pt x="748" y="2066"/>
                </a:lnTo>
                <a:lnTo>
                  <a:pt x="748" y="2026"/>
                </a:lnTo>
                <a:lnTo>
                  <a:pt x="748" y="1985"/>
                </a:lnTo>
                <a:lnTo>
                  <a:pt x="748" y="1945"/>
                </a:lnTo>
                <a:lnTo>
                  <a:pt x="699" y="1904"/>
                </a:lnTo>
                <a:lnTo>
                  <a:pt x="699" y="1823"/>
                </a:lnTo>
                <a:lnTo>
                  <a:pt x="549" y="1823"/>
                </a:lnTo>
                <a:lnTo>
                  <a:pt x="499" y="1823"/>
                </a:lnTo>
                <a:lnTo>
                  <a:pt x="449" y="1823"/>
                </a:lnTo>
                <a:lnTo>
                  <a:pt x="349" y="1904"/>
                </a:lnTo>
                <a:lnTo>
                  <a:pt x="349" y="1864"/>
                </a:lnTo>
                <a:lnTo>
                  <a:pt x="299" y="1823"/>
                </a:lnTo>
                <a:lnTo>
                  <a:pt x="249" y="1783"/>
                </a:lnTo>
                <a:lnTo>
                  <a:pt x="150" y="1783"/>
                </a:lnTo>
                <a:lnTo>
                  <a:pt x="100" y="1742"/>
                </a:lnTo>
                <a:lnTo>
                  <a:pt x="0" y="1742"/>
                </a:lnTo>
                <a:lnTo>
                  <a:pt x="0" y="1702"/>
                </a:lnTo>
                <a:lnTo>
                  <a:pt x="0" y="1661"/>
                </a:lnTo>
                <a:lnTo>
                  <a:pt x="50" y="1661"/>
                </a:lnTo>
                <a:lnTo>
                  <a:pt x="100" y="1621"/>
                </a:lnTo>
                <a:lnTo>
                  <a:pt x="100" y="1540"/>
                </a:lnTo>
                <a:lnTo>
                  <a:pt x="150" y="1540"/>
                </a:lnTo>
                <a:lnTo>
                  <a:pt x="200" y="1459"/>
                </a:lnTo>
                <a:lnTo>
                  <a:pt x="299" y="1418"/>
                </a:lnTo>
                <a:lnTo>
                  <a:pt x="299" y="1378"/>
                </a:lnTo>
                <a:lnTo>
                  <a:pt x="399" y="1297"/>
                </a:lnTo>
                <a:lnTo>
                  <a:pt x="399" y="1256"/>
                </a:lnTo>
                <a:lnTo>
                  <a:pt x="349" y="1175"/>
                </a:lnTo>
                <a:lnTo>
                  <a:pt x="399" y="1175"/>
                </a:lnTo>
                <a:lnTo>
                  <a:pt x="399" y="1135"/>
                </a:lnTo>
                <a:lnTo>
                  <a:pt x="449" y="1094"/>
                </a:lnTo>
              </a:path>
            </a:pathLst>
          </a:custGeom>
          <a:solidFill>
            <a:srgbClr val="3366FF">
              <a:alpha val="50000"/>
            </a:srgbClr>
          </a:solidFill>
          <a:ln w="12700" cap="rnd" cmpd="sng">
            <a:solidFill>
              <a:srgbClr val="00CC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233339" y="2995634"/>
            <a:ext cx="2773974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767601" y="2911497"/>
            <a:ext cx="1544515" cy="1230312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56" name="Line 12"/>
          <p:cNvSpPr>
            <a:spLocks noChangeShapeType="1"/>
          </p:cNvSpPr>
          <p:nvPr/>
        </p:nvSpPr>
        <p:spPr bwMode="auto">
          <a:xfrm>
            <a:off x="6461585" y="4545034"/>
            <a:ext cx="1465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6745869" y="4492654"/>
            <a:ext cx="874834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>
            <a:off x="6253497" y="3940197"/>
            <a:ext cx="728296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H="1">
            <a:off x="5764058" y="2381272"/>
            <a:ext cx="1288073" cy="3111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>
            <a:off x="4418835" y="5189559"/>
            <a:ext cx="1094642" cy="1588"/>
          </a:xfrm>
          <a:prstGeom prst="line">
            <a:avLst/>
          </a:prstGeom>
          <a:noFill/>
          <a:ln w="25400">
            <a:solidFill>
              <a:srgbClr val="3366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507977" y="3930679"/>
            <a:ext cx="1465" cy="447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 flipH="1">
            <a:off x="1855877" y="3865591"/>
            <a:ext cx="628650" cy="5127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H="1">
            <a:off x="1268262" y="3857647"/>
            <a:ext cx="1138603" cy="449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5356682" y="5099072"/>
            <a:ext cx="580292" cy="252412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PBX(L)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020608" y="1390676"/>
            <a:ext cx="1386254" cy="511175"/>
            <a:chOff x="786" y="858"/>
            <a:chExt cx="1003" cy="366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803" y="873"/>
              <a:ext cx="986" cy="351"/>
              <a:chOff x="803" y="873"/>
              <a:chExt cx="986" cy="351"/>
            </a:xfrm>
          </p:grpSpPr>
          <p:sp>
            <p:nvSpPr>
              <p:cNvPr id="390167" name="Oval 23"/>
              <p:cNvSpPr>
                <a:spLocks noChangeArrowheads="1"/>
              </p:cNvSpPr>
              <p:nvPr/>
            </p:nvSpPr>
            <p:spPr bwMode="auto">
              <a:xfrm>
                <a:off x="1143" y="873"/>
                <a:ext cx="424" cy="142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68" name="Oval 24"/>
              <p:cNvSpPr>
                <a:spLocks noChangeArrowheads="1"/>
              </p:cNvSpPr>
              <p:nvPr/>
            </p:nvSpPr>
            <p:spPr bwMode="auto">
              <a:xfrm>
                <a:off x="905" y="910"/>
                <a:ext cx="322" cy="142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69" name="Oval 25"/>
              <p:cNvSpPr>
                <a:spLocks noChangeArrowheads="1"/>
              </p:cNvSpPr>
              <p:nvPr/>
            </p:nvSpPr>
            <p:spPr bwMode="auto">
              <a:xfrm>
                <a:off x="803" y="1001"/>
                <a:ext cx="215" cy="113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0" name="Oval 26"/>
              <p:cNvSpPr>
                <a:spLocks noChangeArrowheads="1"/>
              </p:cNvSpPr>
              <p:nvPr/>
            </p:nvSpPr>
            <p:spPr bwMode="auto">
              <a:xfrm>
                <a:off x="869" y="1054"/>
                <a:ext cx="331" cy="125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1" name="Oval 27"/>
              <p:cNvSpPr>
                <a:spLocks noChangeArrowheads="1"/>
              </p:cNvSpPr>
              <p:nvPr/>
            </p:nvSpPr>
            <p:spPr bwMode="auto">
              <a:xfrm>
                <a:off x="1107" y="1075"/>
                <a:ext cx="496" cy="149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2" name="Oval 28"/>
              <p:cNvSpPr>
                <a:spLocks noChangeArrowheads="1"/>
              </p:cNvSpPr>
              <p:nvPr/>
            </p:nvSpPr>
            <p:spPr bwMode="auto">
              <a:xfrm>
                <a:off x="1430" y="915"/>
                <a:ext cx="315" cy="11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3" name="Oval 29"/>
              <p:cNvSpPr>
                <a:spLocks noChangeArrowheads="1"/>
              </p:cNvSpPr>
              <p:nvPr/>
            </p:nvSpPr>
            <p:spPr bwMode="auto">
              <a:xfrm>
                <a:off x="1478" y="990"/>
                <a:ext cx="311" cy="110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4" name="Oval 30"/>
              <p:cNvSpPr>
                <a:spLocks noChangeArrowheads="1"/>
              </p:cNvSpPr>
              <p:nvPr/>
            </p:nvSpPr>
            <p:spPr bwMode="auto">
              <a:xfrm>
                <a:off x="1447" y="1015"/>
                <a:ext cx="316" cy="185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5" name="Oval 31"/>
              <p:cNvSpPr>
                <a:spLocks noChangeArrowheads="1"/>
              </p:cNvSpPr>
              <p:nvPr/>
            </p:nvSpPr>
            <p:spPr bwMode="auto">
              <a:xfrm>
                <a:off x="982" y="958"/>
                <a:ext cx="639" cy="185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786" y="858"/>
              <a:ext cx="986" cy="351"/>
              <a:chOff x="786" y="858"/>
              <a:chExt cx="986" cy="351"/>
            </a:xfrm>
          </p:grpSpPr>
          <p:sp>
            <p:nvSpPr>
              <p:cNvPr id="390177" name="Oval 33"/>
              <p:cNvSpPr>
                <a:spLocks noChangeArrowheads="1"/>
              </p:cNvSpPr>
              <p:nvPr/>
            </p:nvSpPr>
            <p:spPr bwMode="auto">
              <a:xfrm>
                <a:off x="1126" y="858"/>
                <a:ext cx="424" cy="14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8" name="Oval 34"/>
              <p:cNvSpPr>
                <a:spLocks noChangeArrowheads="1"/>
              </p:cNvSpPr>
              <p:nvPr/>
            </p:nvSpPr>
            <p:spPr bwMode="auto">
              <a:xfrm>
                <a:off x="888" y="897"/>
                <a:ext cx="322" cy="14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79" name="Oval 35"/>
              <p:cNvSpPr>
                <a:spLocks noChangeArrowheads="1"/>
              </p:cNvSpPr>
              <p:nvPr/>
            </p:nvSpPr>
            <p:spPr bwMode="auto">
              <a:xfrm>
                <a:off x="786" y="986"/>
                <a:ext cx="215" cy="113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80" name="Oval 36"/>
              <p:cNvSpPr>
                <a:spLocks noChangeArrowheads="1"/>
              </p:cNvSpPr>
              <p:nvPr/>
            </p:nvSpPr>
            <p:spPr bwMode="auto">
              <a:xfrm>
                <a:off x="852" y="1039"/>
                <a:ext cx="331" cy="125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81" name="Oval 37"/>
              <p:cNvSpPr>
                <a:spLocks noChangeArrowheads="1"/>
              </p:cNvSpPr>
              <p:nvPr/>
            </p:nvSpPr>
            <p:spPr bwMode="auto">
              <a:xfrm>
                <a:off x="1090" y="1060"/>
                <a:ext cx="496" cy="149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82" name="Oval 38"/>
              <p:cNvSpPr>
                <a:spLocks noChangeArrowheads="1"/>
              </p:cNvSpPr>
              <p:nvPr/>
            </p:nvSpPr>
            <p:spPr bwMode="auto">
              <a:xfrm>
                <a:off x="1413" y="900"/>
                <a:ext cx="315" cy="111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83" name="Oval 39"/>
              <p:cNvSpPr>
                <a:spLocks noChangeArrowheads="1"/>
              </p:cNvSpPr>
              <p:nvPr/>
            </p:nvSpPr>
            <p:spPr bwMode="auto">
              <a:xfrm>
                <a:off x="1461" y="975"/>
                <a:ext cx="311" cy="110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84" name="Oval 40"/>
              <p:cNvSpPr>
                <a:spLocks noChangeArrowheads="1"/>
              </p:cNvSpPr>
              <p:nvPr/>
            </p:nvSpPr>
            <p:spPr bwMode="auto">
              <a:xfrm>
                <a:off x="1430" y="1000"/>
                <a:ext cx="316" cy="185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185" name="Oval 41"/>
              <p:cNvSpPr>
                <a:spLocks noChangeArrowheads="1"/>
              </p:cNvSpPr>
              <p:nvPr/>
            </p:nvSpPr>
            <p:spPr bwMode="auto">
              <a:xfrm>
                <a:off x="965" y="943"/>
                <a:ext cx="639" cy="185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</p:grpSp>
      </p:grpSp>
      <p:sp>
        <p:nvSpPr>
          <p:cNvPr id="7190" name="Rectangle 42"/>
          <p:cNvSpPr>
            <a:spLocks noChangeArrowheads="1"/>
          </p:cNvSpPr>
          <p:nvPr/>
        </p:nvSpPr>
        <p:spPr bwMode="auto">
          <a:xfrm>
            <a:off x="1060174" y="1430361"/>
            <a:ext cx="1386254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  </a:t>
            </a:r>
            <a:r>
              <a:rPr lang="ko-KR" altLang="en-US" sz="100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지방행정정보망</a:t>
            </a:r>
          </a:p>
        </p:txBody>
      </p:sp>
      <p:sp>
        <p:nvSpPr>
          <p:cNvPr id="7191" name="Rectangle 43"/>
          <p:cNvSpPr>
            <a:spLocks noChangeArrowheads="1"/>
          </p:cNvSpPr>
          <p:nvPr/>
        </p:nvSpPr>
        <p:spPr bwMode="auto">
          <a:xfrm>
            <a:off x="1299032" y="1593877"/>
            <a:ext cx="8763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(</a:t>
            </a:r>
            <a:r>
              <a:rPr lang="ko-KR" altLang="en-US" sz="100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대전센터</a:t>
            </a:r>
            <a:r>
              <a:rPr lang="en-US" altLang="ko-KR" sz="100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)</a:t>
            </a:r>
          </a:p>
        </p:txBody>
      </p:sp>
      <p:sp>
        <p:nvSpPr>
          <p:cNvPr id="7192" name="Rectangle 44"/>
          <p:cNvSpPr>
            <a:spLocks noChangeArrowheads="1"/>
          </p:cNvSpPr>
          <p:nvPr/>
        </p:nvSpPr>
        <p:spPr bwMode="auto">
          <a:xfrm>
            <a:off x="2383419" y="3221059"/>
            <a:ext cx="197240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   Metro Ethernet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1476347" y="4445029"/>
            <a:ext cx="1239715" cy="7937"/>
          </a:xfrm>
          <a:prstGeom prst="line">
            <a:avLst/>
          </a:prstGeom>
          <a:noFill/>
          <a:ln w="25400">
            <a:solidFill>
              <a:srgbClr val="3366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194" name="Rectangle 46"/>
          <p:cNvSpPr>
            <a:spLocks noChangeArrowheads="1"/>
          </p:cNvSpPr>
          <p:nvPr/>
        </p:nvSpPr>
        <p:spPr bwMode="auto">
          <a:xfrm>
            <a:off x="3618735" y="5261003"/>
            <a:ext cx="252632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District Office      Project Office      Affiliated Office</a:t>
            </a:r>
          </a:p>
        </p:txBody>
      </p:sp>
      <p:sp>
        <p:nvSpPr>
          <p:cNvPr id="7195" name="Rectangle 47"/>
          <p:cNvSpPr>
            <a:spLocks noChangeArrowheads="1"/>
          </p:cNvSpPr>
          <p:nvPr/>
        </p:nvSpPr>
        <p:spPr bwMode="auto">
          <a:xfrm>
            <a:off x="3233339" y="2995634"/>
            <a:ext cx="2773974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390192" name="Oval 48"/>
          <p:cNvSpPr>
            <a:spLocks noChangeArrowheads="1"/>
          </p:cNvSpPr>
          <p:nvPr/>
        </p:nvSpPr>
        <p:spPr bwMode="auto">
          <a:xfrm>
            <a:off x="2337989" y="2901979"/>
            <a:ext cx="1545980" cy="1227137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93" name="Oval 49"/>
          <p:cNvSpPr>
            <a:spLocks noChangeArrowheads="1"/>
          </p:cNvSpPr>
          <p:nvPr/>
        </p:nvSpPr>
        <p:spPr bwMode="auto">
          <a:xfrm>
            <a:off x="4767601" y="2911497"/>
            <a:ext cx="1544515" cy="1230312"/>
          </a:xfrm>
          <a:prstGeom prst="ellips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94" name="Line 50"/>
          <p:cNvSpPr>
            <a:spLocks noChangeShapeType="1"/>
          </p:cNvSpPr>
          <p:nvPr/>
        </p:nvSpPr>
        <p:spPr bwMode="auto">
          <a:xfrm>
            <a:off x="6461585" y="4545034"/>
            <a:ext cx="1465" cy="704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95" name="Line 51"/>
          <p:cNvSpPr>
            <a:spLocks noChangeShapeType="1"/>
          </p:cNvSpPr>
          <p:nvPr/>
        </p:nvSpPr>
        <p:spPr bwMode="auto">
          <a:xfrm>
            <a:off x="6745869" y="4492654"/>
            <a:ext cx="874834" cy="320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96" name="Line 52"/>
          <p:cNvSpPr>
            <a:spLocks noChangeShapeType="1"/>
          </p:cNvSpPr>
          <p:nvPr/>
        </p:nvSpPr>
        <p:spPr bwMode="auto">
          <a:xfrm>
            <a:off x="6253497" y="3940197"/>
            <a:ext cx="728296" cy="10906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97" name="Line 53"/>
          <p:cNvSpPr>
            <a:spLocks noChangeShapeType="1"/>
          </p:cNvSpPr>
          <p:nvPr/>
        </p:nvSpPr>
        <p:spPr bwMode="auto">
          <a:xfrm flipH="1">
            <a:off x="3944051" y="4548209"/>
            <a:ext cx="1096108" cy="704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98" name="Line 54"/>
          <p:cNvSpPr>
            <a:spLocks noChangeShapeType="1"/>
          </p:cNvSpPr>
          <p:nvPr/>
        </p:nvSpPr>
        <p:spPr bwMode="auto">
          <a:xfrm>
            <a:off x="4974216" y="4164041"/>
            <a:ext cx="1466" cy="1089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199" name="Line 55"/>
          <p:cNvSpPr>
            <a:spLocks noChangeShapeType="1"/>
          </p:cNvSpPr>
          <p:nvPr/>
        </p:nvSpPr>
        <p:spPr bwMode="auto">
          <a:xfrm>
            <a:off x="5177905" y="4600604"/>
            <a:ext cx="555380" cy="5794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200" name="Line 56"/>
          <p:cNvSpPr>
            <a:spLocks noChangeShapeType="1"/>
          </p:cNvSpPr>
          <p:nvPr/>
        </p:nvSpPr>
        <p:spPr bwMode="auto">
          <a:xfrm>
            <a:off x="4418835" y="5189559"/>
            <a:ext cx="1094642" cy="1588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201" name="Line 57"/>
          <p:cNvSpPr>
            <a:spLocks noChangeShapeType="1"/>
          </p:cNvSpPr>
          <p:nvPr/>
        </p:nvSpPr>
        <p:spPr bwMode="auto">
          <a:xfrm flipH="1">
            <a:off x="2965175" y="1622447"/>
            <a:ext cx="1531326" cy="11541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202" name="Line 58"/>
          <p:cNvSpPr>
            <a:spLocks noChangeShapeType="1"/>
          </p:cNvSpPr>
          <p:nvPr/>
        </p:nvSpPr>
        <p:spPr bwMode="auto">
          <a:xfrm>
            <a:off x="2225154" y="1970109"/>
            <a:ext cx="1652954" cy="1028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203" name="Line 59"/>
          <p:cNvSpPr>
            <a:spLocks noChangeShapeType="1"/>
          </p:cNvSpPr>
          <p:nvPr/>
        </p:nvSpPr>
        <p:spPr bwMode="auto">
          <a:xfrm flipH="1">
            <a:off x="3844405" y="1720872"/>
            <a:ext cx="731226" cy="13446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204" name="Line 60"/>
          <p:cNvSpPr>
            <a:spLocks noChangeShapeType="1"/>
          </p:cNvSpPr>
          <p:nvPr/>
        </p:nvSpPr>
        <p:spPr bwMode="auto">
          <a:xfrm>
            <a:off x="7206000" y="1524022"/>
            <a:ext cx="1465" cy="742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209" name="Rectangle 61"/>
          <p:cNvSpPr>
            <a:spLocks noChangeArrowheads="1"/>
          </p:cNvSpPr>
          <p:nvPr/>
        </p:nvSpPr>
        <p:spPr bwMode="auto">
          <a:xfrm>
            <a:off x="6338489" y="4265634"/>
            <a:ext cx="508488" cy="254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LAN</a:t>
            </a:r>
          </a:p>
        </p:txBody>
      </p:sp>
      <p:sp>
        <p:nvSpPr>
          <p:cNvPr id="7210" name="AutoShape 62"/>
          <p:cNvSpPr>
            <a:spLocks noChangeArrowheads="1"/>
          </p:cNvSpPr>
          <p:nvPr/>
        </p:nvSpPr>
        <p:spPr bwMode="auto">
          <a:xfrm>
            <a:off x="2559262" y="2671784"/>
            <a:ext cx="435220" cy="319088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ME</a:t>
            </a:r>
          </a:p>
        </p:txBody>
      </p:sp>
      <p:sp>
        <p:nvSpPr>
          <p:cNvPr id="7211" name="AutoShape 63"/>
          <p:cNvSpPr>
            <a:spLocks noChangeArrowheads="1"/>
          </p:cNvSpPr>
          <p:nvPr/>
        </p:nvSpPr>
        <p:spPr bwMode="auto">
          <a:xfrm>
            <a:off x="2203177" y="3695722"/>
            <a:ext cx="435219" cy="319087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ME</a:t>
            </a:r>
          </a:p>
        </p:txBody>
      </p:sp>
      <p:sp>
        <p:nvSpPr>
          <p:cNvPr id="7212" name="AutoShape 64"/>
          <p:cNvSpPr>
            <a:spLocks noChangeArrowheads="1"/>
          </p:cNvSpPr>
          <p:nvPr/>
        </p:nvSpPr>
        <p:spPr bwMode="auto">
          <a:xfrm>
            <a:off x="4685536" y="4437091"/>
            <a:ext cx="580292" cy="252413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PBX(T)</a:t>
            </a:r>
          </a:p>
        </p:txBody>
      </p:sp>
      <p:sp>
        <p:nvSpPr>
          <p:cNvPr id="7213" name="AutoShape 65"/>
          <p:cNvSpPr>
            <a:spLocks noChangeArrowheads="1"/>
          </p:cNvSpPr>
          <p:nvPr/>
        </p:nvSpPr>
        <p:spPr bwMode="auto">
          <a:xfrm>
            <a:off x="6931970" y="2230459"/>
            <a:ext cx="580292" cy="254000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PBX(T)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729000" y="1277959"/>
            <a:ext cx="1677865" cy="738188"/>
            <a:chOff x="681" y="858"/>
            <a:chExt cx="1108" cy="366"/>
          </a:xfrm>
        </p:grpSpPr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700" y="873"/>
              <a:ext cx="1089" cy="351"/>
              <a:chOff x="700" y="873"/>
              <a:chExt cx="1089" cy="351"/>
            </a:xfrm>
          </p:grpSpPr>
          <p:sp>
            <p:nvSpPr>
              <p:cNvPr id="390212" name="Oval 68"/>
              <p:cNvSpPr>
                <a:spLocks noChangeArrowheads="1"/>
              </p:cNvSpPr>
              <p:nvPr/>
            </p:nvSpPr>
            <p:spPr bwMode="auto">
              <a:xfrm>
                <a:off x="1076" y="873"/>
                <a:ext cx="468" cy="142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13" name="Oval 69"/>
              <p:cNvSpPr>
                <a:spLocks noChangeArrowheads="1"/>
              </p:cNvSpPr>
              <p:nvPr/>
            </p:nvSpPr>
            <p:spPr bwMode="auto">
              <a:xfrm>
                <a:off x="816" y="912"/>
                <a:ext cx="345" cy="142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14" name="Oval 70"/>
              <p:cNvSpPr>
                <a:spLocks noChangeArrowheads="1"/>
              </p:cNvSpPr>
              <p:nvPr/>
            </p:nvSpPr>
            <p:spPr bwMode="auto">
              <a:xfrm>
                <a:off x="700" y="1001"/>
                <a:ext cx="237" cy="113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15" name="Oval 71"/>
              <p:cNvSpPr>
                <a:spLocks noChangeArrowheads="1"/>
              </p:cNvSpPr>
              <p:nvPr/>
            </p:nvSpPr>
            <p:spPr bwMode="auto">
              <a:xfrm>
                <a:off x="773" y="1054"/>
                <a:ext cx="362" cy="124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16" name="Oval 72"/>
              <p:cNvSpPr>
                <a:spLocks noChangeArrowheads="1"/>
              </p:cNvSpPr>
              <p:nvPr/>
            </p:nvSpPr>
            <p:spPr bwMode="auto">
              <a:xfrm>
                <a:off x="1036" y="1075"/>
                <a:ext cx="548" cy="149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17" name="Oval 73"/>
              <p:cNvSpPr>
                <a:spLocks noChangeArrowheads="1"/>
              </p:cNvSpPr>
              <p:nvPr/>
            </p:nvSpPr>
            <p:spPr bwMode="auto">
              <a:xfrm>
                <a:off x="1392" y="915"/>
                <a:ext cx="344" cy="11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18" name="Oval 74"/>
              <p:cNvSpPr>
                <a:spLocks noChangeArrowheads="1"/>
              </p:cNvSpPr>
              <p:nvPr/>
            </p:nvSpPr>
            <p:spPr bwMode="auto">
              <a:xfrm>
                <a:off x="1445" y="990"/>
                <a:ext cx="344" cy="109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19" name="Oval 75"/>
              <p:cNvSpPr>
                <a:spLocks noChangeArrowheads="1"/>
              </p:cNvSpPr>
              <p:nvPr/>
            </p:nvSpPr>
            <p:spPr bwMode="auto">
              <a:xfrm>
                <a:off x="1415" y="1015"/>
                <a:ext cx="344" cy="187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0" name="Oval 76"/>
              <p:cNvSpPr>
                <a:spLocks noChangeArrowheads="1"/>
              </p:cNvSpPr>
              <p:nvPr/>
            </p:nvSpPr>
            <p:spPr bwMode="auto">
              <a:xfrm>
                <a:off x="906" y="958"/>
                <a:ext cx="704" cy="185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681" y="858"/>
              <a:ext cx="1089" cy="351"/>
              <a:chOff x="681" y="858"/>
              <a:chExt cx="1089" cy="351"/>
            </a:xfrm>
          </p:grpSpPr>
          <p:sp>
            <p:nvSpPr>
              <p:cNvPr id="390222" name="Oval 78"/>
              <p:cNvSpPr>
                <a:spLocks noChangeArrowheads="1"/>
              </p:cNvSpPr>
              <p:nvPr/>
            </p:nvSpPr>
            <p:spPr bwMode="auto">
              <a:xfrm>
                <a:off x="1055" y="858"/>
                <a:ext cx="468" cy="14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3" name="Oval 79"/>
              <p:cNvSpPr>
                <a:spLocks noChangeArrowheads="1"/>
              </p:cNvSpPr>
              <p:nvPr/>
            </p:nvSpPr>
            <p:spPr bwMode="auto">
              <a:xfrm>
                <a:off x="794" y="897"/>
                <a:ext cx="345" cy="14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4" name="Oval 80"/>
              <p:cNvSpPr>
                <a:spLocks noChangeArrowheads="1"/>
              </p:cNvSpPr>
              <p:nvPr/>
            </p:nvSpPr>
            <p:spPr bwMode="auto">
              <a:xfrm>
                <a:off x="681" y="986"/>
                <a:ext cx="237" cy="113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5" name="Oval 81"/>
              <p:cNvSpPr>
                <a:spLocks noChangeArrowheads="1"/>
              </p:cNvSpPr>
              <p:nvPr/>
            </p:nvSpPr>
            <p:spPr bwMode="auto">
              <a:xfrm>
                <a:off x="754" y="1039"/>
                <a:ext cx="362" cy="124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6" name="Oval 82"/>
              <p:cNvSpPr>
                <a:spLocks noChangeArrowheads="1"/>
              </p:cNvSpPr>
              <p:nvPr/>
            </p:nvSpPr>
            <p:spPr bwMode="auto">
              <a:xfrm>
                <a:off x="1017" y="1060"/>
                <a:ext cx="548" cy="149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7" name="Oval 83"/>
              <p:cNvSpPr>
                <a:spLocks noChangeArrowheads="1"/>
              </p:cNvSpPr>
              <p:nvPr/>
            </p:nvSpPr>
            <p:spPr bwMode="auto">
              <a:xfrm>
                <a:off x="1373" y="900"/>
                <a:ext cx="344" cy="111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8" name="Oval 84"/>
              <p:cNvSpPr>
                <a:spLocks noChangeArrowheads="1"/>
              </p:cNvSpPr>
              <p:nvPr/>
            </p:nvSpPr>
            <p:spPr bwMode="auto">
              <a:xfrm>
                <a:off x="1426" y="975"/>
                <a:ext cx="344" cy="109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29" name="Oval 85"/>
              <p:cNvSpPr>
                <a:spLocks noChangeArrowheads="1"/>
              </p:cNvSpPr>
              <p:nvPr/>
            </p:nvSpPr>
            <p:spPr bwMode="auto">
              <a:xfrm>
                <a:off x="1393" y="1000"/>
                <a:ext cx="344" cy="187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230" name="Oval 86"/>
              <p:cNvSpPr>
                <a:spLocks noChangeArrowheads="1"/>
              </p:cNvSpPr>
              <p:nvPr/>
            </p:nvSpPr>
            <p:spPr bwMode="auto">
              <a:xfrm>
                <a:off x="879" y="943"/>
                <a:ext cx="704" cy="185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</p:grpSp>
      </p:grpSp>
      <p:sp>
        <p:nvSpPr>
          <p:cNvPr id="7215" name="Rectangle 87"/>
          <p:cNvSpPr>
            <a:spLocks noChangeArrowheads="1"/>
          </p:cNvSpPr>
          <p:nvPr/>
        </p:nvSpPr>
        <p:spPr bwMode="auto">
          <a:xfrm>
            <a:off x="951735" y="1282722"/>
            <a:ext cx="1387719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rPr>
              <a:t>e-Government Convergence   Network</a:t>
            </a:r>
          </a:p>
        </p:txBody>
      </p: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6718023" y="1339874"/>
            <a:ext cx="1789235" cy="623887"/>
            <a:chOff x="4658" y="828"/>
            <a:chExt cx="933" cy="351"/>
          </a:xfrm>
        </p:grpSpPr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4980" y="828"/>
              <a:ext cx="401" cy="14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34" name="Oval 90"/>
            <p:cNvSpPr>
              <a:spLocks noChangeArrowheads="1"/>
            </p:cNvSpPr>
            <p:nvPr/>
          </p:nvSpPr>
          <p:spPr bwMode="auto">
            <a:xfrm>
              <a:off x="4754" y="867"/>
              <a:ext cx="305" cy="14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4658" y="956"/>
              <a:ext cx="203" cy="113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36" name="Oval 92"/>
            <p:cNvSpPr>
              <a:spLocks noChangeArrowheads="1"/>
            </p:cNvSpPr>
            <p:nvPr/>
          </p:nvSpPr>
          <p:spPr bwMode="auto">
            <a:xfrm>
              <a:off x="4721" y="1009"/>
              <a:ext cx="310" cy="121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6" y="1030"/>
              <a:ext cx="469" cy="149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38" name="Oval 94"/>
            <p:cNvSpPr>
              <a:spLocks noChangeArrowheads="1"/>
            </p:cNvSpPr>
            <p:nvPr/>
          </p:nvSpPr>
          <p:spPr bwMode="auto">
            <a:xfrm>
              <a:off x="5251" y="870"/>
              <a:ext cx="294" cy="111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5297" y="945"/>
              <a:ext cx="294" cy="110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5268" y="970"/>
              <a:ext cx="294" cy="185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4827" y="913"/>
              <a:ext cx="605" cy="185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</p:grp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6693116" y="1314472"/>
            <a:ext cx="1790700" cy="625475"/>
            <a:chOff x="4641" y="812"/>
            <a:chExt cx="934" cy="352"/>
          </a:xfrm>
        </p:grpSpPr>
        <p:sp>
          <p:nvSpPr>
            <p:cNvPr id="390243" name="Oval 99"/>
            <p:cNvSpPr>
              <a:spLocks noChangeArrowheads="1"/>
            </p:cNvSpPr>
            <p:nvPr/>
          </p:nvSpPr>
          <p:spPr bwMode="auto">
            <a:xfrm>
              <a:off x="4963" y="812"/>
              <a:ext cx="402" cy="14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4" name="Oval 100"/>
            <p:cNvSpPr>
              <a:spLocks noChangeArrowheads="1"/>
            </p:cNvSpPr>
            <p:nvPr/>
          </p:nvSpPr>
          <p:spPr bwMode="auto">
            <a:xfrm>
              <a:off x="4738" y="851"/>
              <a:ext cx="305" cy="14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5" name="Oval 101"/>
            <p:cNvSpPr>
              <a:spLocks noChangeArrowheads="1"/>
            </p:cNvSpPr>
            <p:nvPr/>
          </p:nvSpPr>
          <p:spPr bwMode="auto">
            <a:xfrm>
              <a:off x="4641" y="940"/>
              <a:ext cx="203" cy="11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6" name="Oval 102"/>
            <p:cNvSpPr>
              <a:spLocks noChangeArrowheads="1"/>
            </p:cNvSpPr>
            <p:nvPr/>
          </p:nvSpPr>
          <p:spPr bwMode="auto">
            <a:xfrm>
              <a:off x="4704" y="993"/>
              <a:ext cx="310" cy="125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7" name="Oval 103"/>
            <p:cNvSpPr>
              <a:spLocks noChangeArrowheads="1"/>
            </p:cNvSpPr>
            <p:nvPr/>
          </p:nvSpPr>
          <p:spPr bwMode="auto">
            <a:xfrm>
              <a:off x="4929" y="1015"/>
              <a:ext cx="470" cy="14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8" name="Oval 104"/>
            <p:cNvSpPr>
              <a:spLocks noChangeArrowheads="1"/>
            </p:cNvSpPr>
            <p:nvPr/>
          </p:nvSpPr>
          <p:spPr bwMode="auto">
            <a:xfrm>
              <a:off x="5235" y="854"/>
              <a:ext cx="294" cy="111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49" name="Oval 105"/>
            <p:cNvSpPr>
              <a:spLocks noChangeArrowheads="1"/>
            </p:cNvSpPr>
            <p:nvPr/>
          </p:nvSpPr>
          <p:spPr bwMode="auto">
            <a:xfrm>
              <a:off x="5280" y="929"/>
              <a:ext cx="295" cy="111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50" name="Oval 106"/>
            <p:cNvSpPr>
              <a:spLocks noChangeArrowheads="1"/>
            </p:cNvSpPr>
            <p:nvPr/>
          </p:nvSpPr>
          <p:spPr bwMode="auto">
            <a:xfrm>
              <a:off x="5251" y="954"/>
              <a:ext cx="295" cy="186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51" name="Oval 107"/>
            <p:cNvSpPr>
              <a:spLocks noChangeArrowheads="1"/>
            </p:cNvSpPr>
            <p:nvPr/>
          </p:nvSpPr>
          <p:spPr bwMode="auto">
            <a:xfrm>
              <a:off x="4811" y="898"/>
              <a:ext cx="605" cy="18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</p:grpSp>
      <p:sp>
        <p:nvSpPr>
          <p:cNvPr id="7218" name="Rectangle 108"/>
          <p:cNvSpPr>
            <a:spLocks noChangeArrowheads="1"/>
          </p:cNvSpPr>
          <p:nvPr/>
        </p:nvSpPr>
        <p:spPr bwMode="auto">
          <a:xfrm>
            <a:off x="1347389" y="2687665"/>
            <a:ext cx="12411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City Hall Annex</a:t>
            </a:r>
          </a:p>
        </p:txBody>
      </p:sp>
      <p:sp>
        <p:nvSpPr>
          <p:cNvPr id="7219" name="Rectangle 109"/>
          <p:cNvSpPr>
            <a:spLocks noChangeArrowheads="1"/>
          </p:cNvSpPr>
          <p:nvPr/>
        </p:nvSpPr>
        <p:spPr bwMode="auto">
          <a:xfrm>
            <a:off x="6146523" y="2743229"/>
            <a:ext cx="124264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Data Center</a:t>
            </a:r>
          </a:p>
        </p:txBody>
      </p:sp>
      <p:sp>
        <p:nvSpPr>
          <p:cNvPr id="7220" name="Rectangle 110"/>
          <p:cNvSpPr>
            <a:spLocks noChangeArrowheads="1"/>
          </p:cNvSpPr>
          <p:nvPr/>
        </p:nvSpPr>
        <p:spPr bwMode="auto">
          <a:xfrm>
            <a:off x="693828" y="4551390"/>
            <a:ext cx="226255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District Office    Project Office    Affiliated Office</a:t>
            </a:r>
          </a:p>
        </p:txBody>
      </p:sp>
      <p:sp>
        <p:nvSpPr>
          <p:cNvPr id="7221" name="Rectangle 111"/>
          <p:cNvSpPr>
            <a:spLocks noChangeArrowheads="1"/>
          </p:cNvSpPr>
          <p:nvPr/>
        </p:nvSpPr>
        <p:spPr bwMode="auto">
          <a:xfrm>
            <a:off x="6885080" y="5187978"/>
            <a:ext cx="102137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Elderly Welfare Facility</a:t>
            </a:r>
          </a:p>
        </p:txBody>
      </p:sp>
      <p:sp>
        <p:nvSpPr>
          <p:cNvPr id="7222" name="Rectangle 112"/>
          <p:cNvSpPr>
            <a:spLocks noChangeArrowheads="1"/>
          </p:cNvSpPr>
          <p:nvPr/>
        </p:nvSpPr>
        <p:spPr bwMode="auto">
          <a:xfrm>
            <a:off x="5999989" y="5440390"/>
            <a:ext cx="1241181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Internet Cafe</a:t>
            </a:r>
          </a:p>
        </p:txBody>
      </p:sp>
      <p:sp>
        <p:nvSpPr>
          <p:cNvPr id="390257" name="Line 113"/>
          <p:cNvSpPr>
            <a:spLocks noChangeShapeType="1"/>
          </p:cNvSpPr>
          <p:nvPr/>
        </p:nvSpPr>
        <p:spPr bwMode="auto">
          <a:xfrm flipV="1">
            <a:off x="1284377" y="4654579"/>
            <a:ext cx="1466" cy="962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224" name="Rectangle 114"/>
          <p:cNvSpPr>
            <a:spLocks noChangeArrowheads="1"/>
          </p:cNvSpPr>
          <p:nvPr/>
        </p:nvSpPr>
        <p:spPr bwMode="auto">
          <a:xfrm>
            <a:off x="428596" y="5800754"/>
            <a:ext cx="21892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Taxation, Car Registration</a:t>
            </a:r>
          </a:p>
        </p:txBody>
      </p:sp>
      <p:sp>
        <p:nvSpPr>
          <p:cNvPr id="7225" name="Rectangle 115"/>
          <p:cNvSpPr>
            <a:spLocks noChangeArrowheads="1"/>
          </p:cNvSpPr>
          <p:nvPr/>
        </p:nvSpPr>
        <p:spPr bwMode="auto">
          <a:xfrm>
            <a:off x="1990695" y="5381654"/>
            <a:ext cx="153572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E-approval. GIS</a:t>
            </a:r>
          </a:p>
        </p:txBody>
      </p:sp>
      <p:sp>
        <p:nvSpPr>
          <p:cNvPr id="390260" name="Line 116"/>
          <p:cNvSpPr>
            <a:spLocks noChangeShapeType="1"/>
          </p:cNvSpPr>
          <p:nvPr/>
        </p:nvSpPr>
        <p:spPr bwMode="auto">
          <a:xfrm>
            <a:off x="1334204" y="4602184"/>
            <a:ext cx="841131" cy="577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261" name="Line 117"/>
          <p:cNvSpPr>
            <a:spLocks noChangeShapeType="1"/>
          </p:cNvSpPr>
          <p:nvPr/>
        </p:nvSpPr>
        <p:spPr bwMode="auto">
          <a:xfrm>
            <a:off x="2510908" y="4651397"/>
            <a:ext cx="1465" cy="577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90262" name="Line 118"/>
          <p:cNvSpPr>
            <a:spLocks noChangeShapeType="1"/>
          </p:cNvSpPr>
          <p:nvPr/>
        </p:nvSpPr>
        <p:spPr bwMode="auto">
          <a:xfrm>
            <a:off x="1929150" y="4611709"/>
            <a:ext cx="401515" cy="641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229" name="Rectangle 119"/>
          <p:cNvSpPr>
            <a:spLocks noChangeArrowheads="1"/>
          </p:cNvSpPr>
          <p:nvPr/>
        </p:nvSpPr>
        <p:spPr bwMode="auto">
          <a:xfrm>
            <a:off x="1608231" y="4343429"/>
            <a:ext cx="507023" cy="250825"/>
          </a:xfrm>
          <a:prstGeom prst="rect">
            <a:avLst/>
          </a:prstGeom>
          <a:solidFill>
            <a:srgbClr val="FF00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LAN</a:t>
            </a:r>
          </a:p>
        </p:txBody>
      </p:sp>
      <p:sp>
        <p:nvSpPr>
          <p:cNvPr id="7230" name="Rectangle 120"/>
          <p:cNvSpPr>
            <a:spLocks noChangeArrowheads="1"/>
          </p:cNvSpPr>
          <p:nvPr/>
        </p:nvSpPr>
        <p:spPr bwMode="auto">
          <a:xfrm>
            <a:off x="2316012" y="4343429"/>
            <a:ext cx="507023" cy="250825"/>
          </a:xfrm>
          <a:prstGeom prst="rect">
            <a:avLst/>
          </a:prstGeom>
          <a:solidFill>
            <a:srgbClr val="FF00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LAN</a:t>
            </a:r>
          </a:p>
        </p:txBody>
      </p:sp>
      <p:sp>
        <p:nvSpPr>
          <p:cNvPr id="7231" name="Rectangle 121"/>
          <p:cNvSpPr>
            <a:spLocks noChangeArrowheads="1"/>
          </p:cNvSpPr>
          <p:nvPr/>
        </p:nvSpPr>
        <p:spPr bwMode="auto">
          <a:xfrm>
            <a:off x="923896" y="4340247"/>
            <a:ext cx="508489" cy="252412"/>
          </a:xfrm>
          <a:prstGeom prst="rect">
            <a:avLst/>
          </a:prstGeom>
          <a:solidFill>
            <a:srgbClr val="FF00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LAN</a:t>
            </a:r>
          </a:p>
        </p:txBody>
      </p:sp>
      <p:sp>
        <p:nvSpPr>
          <p:cNvPr id="7232" name="AutoShape 122"/>
          <p:cNvSpPr>
            <a:spLocks noChangeArrowheads="1"/>
          </p:cNvSpPr>
          <p:nvPr/>
        </p:nvSpPr>
        <p:spPr bwMode="auto">
          <a:xfrm>
            <a:off x="6005850" y="2963884"/>
            <a:ext cx="454269" cy="317500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233" name="Rectangle 123"/>
          <p:cNvSpPr>
            <a:spLocks noChangeArrowheads="1"/>
          </p:cNvSpPr>
          <p:nvPr/>
        </p:nvSpPr>
        <p:spPr bwMode="auto">
          <a:xfrm>
            <a:off x="5978005" y="3032154"/>
            <a:ext cx="6096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SDH</a:t>
            </a:r>
          </a:p>
        </p:txBody>
      </p:sp>
      <p:sp>
        <p:nvSpPr>
          <p:cNvPr id="390268" name="Line 124"/>
          <p:cNvSpPr>
            <a:spLocks noChangeShapeType="1"/>
          </p:cNvSpPr>
          <p:nvPr/>
        </p:nvSpPr>
        <p:spPr bwMode="auto">
          <a:xfrm flipH="1">
            <a:off x="4667954" y="5322916"/>
            <a:ext cx="293077" cy="511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pic>
        <p:nvPicPr>
          <p:cNvPr id="7235" name="Picture 1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154" y="4602191"/>
            <a:ext cx="511419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6" name="Picture 12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6093" y="5154641"/>
            <a:ext cx="59494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7" name="Picture 12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3097" y="4853009"/>
            <a:ext cx="55684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272" name="Line 128"/>
          <p:cNvSpPr>
            <a:spLocks noChangeShapeType="1"/>
          </p:cNvSpPr>
          <p:nvPr/>
        </p:nvSpPr>
        <p:spPr bwMode="auto">
          <a:xfrm>
            <a:off x="4215146" y="5327679"/>
            <a:ext cx="435220" cy="3460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838901" y="5441972"/>
            <a:ext cx="439615" cy="322262"/>
            <a:chOff x="701" y="3426"/>
            <a:chExt cx="318" cy="231"/>
          </a:xfrm>
        </p:grpSpPr>
        <p:sp>
          <p:nvSpPr>
            <p:cNvPr id="390274" name="Freeform 130"/>
            <p:cNvSpPr>
              <a:spLocks/>
            </p:cNvSpPr>
            <p:nvPr/>
          </p:nvSpPr>
          <p:spPr bwMode="auto">
            <a:xfrm>
              <a:off x="913" y="3630"/>
              <a:ext cx="105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" y="25"/>
                </a:cxn>
                <a:cxn ang="0">
                  <a:pos x="13" y="22"/>
                </a:cxn>
                <a:cxn ang="0">
                  <a:pos x="22" y="21"/>
                </a:cxn>
                <a:cxn ang="0">
                  <a:pos x="28" y="19"/>
                </a:cxn>
                <a:cxn ang="0">
                  <a:pos x="35" y="19"/>
                </a:cxn>
                <a:cxn ang="0">
                  <a:pos x="40" y="16"/>
                </a:cxn>
                <a:cxn ang="0">
                  <a:pos x="45" y="16"/>
                </a:cxn>
                <a:cxn ang="0">
                  <a:pos x="51" y="13"/>
                </a:cxn>
                <a:cxn ang="0">
                  <a:pos x="58" y="12"/>
                </a:cxn>
                <a:cxn ang="0">
                  <a:pos x="65" y="9"/>
                </a:cxn>
                <a:cxn ang="0">
                  <a:pos x="71" y="9"/>
                </a:cxn>
                <a:cxn ang="0">
                  <a:pos x="77" y="6"/>
                </a:cxn>
                <a:cxn ang="0">
                  <a:pos x="84" y="6"/>
                </a:cxn>
                <a:cxn ang="0">
                  <a:pos x="90" y="3"/>
                </a:cxn>
                <a:cxn ang="0">
                  <a:pos x="97" y="2"/>
                </a:cxn>
                <a:cxn ang="0">
                  <a:pos x="104" y="0"/>
                </a:cxn>
                <a:cxn ang="0">
                  <a:pos x="0" y="26"/>
                </a:cxn>
              </a:cxnLst>
              <a:rect l="0" t="0" r="r" b="b"/>
              <a:pathLst>
                <a:path w="105" h="27">
                  <a:moveTo>
                    <a:pt x="0" y="26"/>
                  </a:moveTo>
                  <a:lnTo>
                    <a:pt x="9" y="25"/>
                  </a:lnTo>
                  <a:lnTo>
                    <a:pt x="13" y="22"/>
                  </a:lnTo>
                  <a:lnTo>
                    <a:pt x="22" y="21"/>
                  </a:lnTo>
                  <a:lnTo>
                    <a:pt x="28" y="19"/>
                  </a:lnTo>
                  <a:lnTo>
                    <a:pt x="35" y="19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51" y="13"/>
                  </a:lnTo>
                  <a:lnTo>
                    <a:pt x="58" y="12"/>
                  </a:lnTo>
                  <a:lnTo>
                    <a:pt x="65" y="9"/>
                  </a:lnTo>
                  <a:lnTo>
                    <a:pt x="71" y="9"/>
                  </a:lnTo>
                  <a:lnTo>
                    <a:pt x="77" y="6"/>
                  </a:lnTo>
                  <a:lnTo>
                    <a:pt x="84" y="6"/>
                  </a:lnTo>
                  <a:lnTo>
                    <a:pt x="90" y="3"/>
                  </a:lnTo>
                  <a:lnTo>
                    <a:pt x="97" y="2"/>
                  </a:lnTo>
                  <a:lnTo>
                    <a:pt x="104" y="0"/>
                  </a:lnTo>
                  <a:lnTo>
                    <a:pt x="0" y="26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75" name="Freeform 131"/>
            <p:cNvSpPr>
              <a:spLocks/>
            </p:cNvSpPr>
            <p:nvPr/>
          </p:nvSpPr>
          <p:spPr bwMode="auto">
            <a:xfrm>
              <a:off x="830" y="3615"/>
              <a:ext cx="72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71" y="33"/>
                </a:cxn>
                <a:cxn ang="0">
                  <a:pos x="71" y="6"/>
                </a:cxn>
                <a:cxn ang="0">
                  <a:pos x="0" y="0"/>
                </a:cxn>
              </a:cxnLst>
              <a:rect l="0" t="0" r="r" b="b"/>
              <a:pathLst>
                <a:path w="72" h="34">
                  <a:moveTo>
                    <a:pt x="0" y="0"/>
                  </a:moveTo>
                  <a:lnTo>
                    <a:pt x="0" y="27"/>
                  </a:lnTo>
                  <a:lnTo>
                    <a:pt x="71" y="33"/>
                  </a:lnTo>
                  <a:lnTo>
                    <a:pt x="71" y="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76" name="Freeform 132"/>
            <p:cNvSpPr>
              <a:spLocks/>
            </p:cNvSpPr>
            <p:nvPr/>
          </p:nvSpPr>
          <p:spPr bwMode="auto">
            <a:xfrm>
              <a:off x="835" y="3627"/>
              <a:ext cx="7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7">
                  <a:moveTo>
                    <a:pt x="0" y="0"/>
                  </a:moveTo>
                  <a:lnTo>
                    <a:pt x="0" y="0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77" name="Freeform 133"/>
            <p:cNvSpPr>
              <a:spLocks/>
            </p:cNvSpPr>
            <p:nvPr/>
          </p:nvSpPr>
          <p:spPr bwMode="auto">
            <a:xfrm>
              <a:off x="843" y="3631"/>
              <a:ext cx="54" cy="9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3" y="8"/>
                </a:cxn>
                <a:cxn ang="0">
                  <a:pos x="53" y="4"/>
                </a:cxn>
              </a:cxnLst>
              <a:rect l="0" t="0" r="r" b="b"/>
              <a:pathLst>
                <a:path w="54" h="9">
                  <a:moveTo>
                    <a:pt x="53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3" y="8"/>
                  </a:lnTo>
                  <a:lnTo>
                    <a:pt x="53" y="4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78" name="Freeform 134"/>
            <p:cNvSpPr>
              <a:spLocks/>
            </p:cNvSpPr>
            <p:nvPr/>
          </p:nvSpPr>
          <p:spPr bwMode="auto">
            <a:xfrm>
              <a:off x="830" y="3639"/>
              <a:ext cx="72" cy="10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9" y="5"/>
                </a:cxn>
                <a:cxn ang="0">
                  <a:pos x="71" y="9"/>
                </a:cxn>
              </a:cxnLst>
              <a:rect l="0" t="0" r="r" b="b"/>
              <a:pathLst>
                <a:path w="72" h="10">
                  <a:moveTo>
                    <a:pt x="71" y="9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9" y="5"/>
                  </a:lnTo>
                  <a:lnTo>
                    <a:pt x="71" y="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79" name="Freeform 135"/>
            <p:cNvSpPr>
              <a:spLocks/>
            </p:cNvSpPr>
            <p:nvPr/>
          </p:nvSpPr>
          <p:spPr bwMode="auto">
            <a:xfrm>
              <a:off x="702" y="3610"/>
              <a:ext cx="211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10" y="46"/>
                </a:cxn>
                <a:cxn ang="0">
                  <a:pos x="210" y="9"/>
                </a:cxn>
                <a:cxn ang="0">
                  <a:pos x="0" y="0"/>
                </a:cxn>
              </a:cxnLst>
              <a:rect l="0" t="0" r="r" b="b"/>
              <a:pathLst>
                <a:path w="211" h="47">
                  <a:moveTo>
                    <a:pt x="0" y="0"/>
                  </a:moveTo>
                  <a:lnTo>
                    <a:pt x="0" y="33"/>
                  </a:lnTo>
                  <a:lnTo>
                    <a:pt x="210" y="46"/>
                  </a:lnTo>
                  <a:lnTo>
                    <a:pt x="210" y="9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0" name="Freeform 136"/>
            <p:cNvSpPr>
              <a:spLocks/>
            </p:cNvSpPr>
            <p:nvPr/>
          </p:nvSpPr>
          <p:spPr bwMode="auto">
            <a:xfrm>
              <a:off x="723" y="3615"/>
              <a:ext cx="4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1" name="Freeform 137"/>
            <p:cNvSpPr>
              <a:spLocks/>
            </p:cNvSpPr>
            <p:nvPr/>
          </p:nvSpPr>
          <p:spPr bwMode="auto">
            <a:xfrm>
              <a:off x="728" y="3616"/>
              <a:ext cx="6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2" name="Freeform 138"/>
            <p:cNvSpPr>
              <a:spLocks/>
            </p:cNvSpPr>
            <p:nvPr/>
          </p:nvSpPr>
          <p:spPr bwMode="auto">
            <a:xfrm>
              <a:off x="733" y="3617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3" name="Freeform 139"/>
            <p:cNvSpPr>
              <a:spLocks/>
            </p:cNvSpPr>
            <p:nvPr/>
          </p:nvSpPr>
          <p:spPr bwMode="auto">
            <a:xfrm>
              <a:off x="713" y="3618"/>
              <a:ext cx="7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4" name="Freeform 140"/>
            <p:cNvSpPr>
              <a:spLocks/>
            </p:cNvSpPr>
            <p:nvPr/>
          </p:nvSpPr>
          <p:spPr bwMode="auto">
            <a:xfrm>
              <a:off x="716" y="3617"/>
              <a:ext cx="7" cy="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5" name="Freeform 141"/>
            <p:cNvSpPr>
              <a:spLocks/>
            </p:cNvSpPr>
            <p:nvPr/>
          </p:nvSpPr>
          <p:spPr bwMode="auto">
            <a:xfrm>
              <a:off x="712" y="3616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6" name="Freeform 142"/>
            <p:cNvSpPr>
              <a:spLocks/>
            </p:cNvSpPr>
            <p:nvPr/>
          </p:nvSpPr>
          <p:spPr bwMode="auto">
            <a:xfrm>
              <a:off x="712" y="3615"/>
              <a:ext cx="6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1" y="2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7" name="Freeform 143"/>
            <p:cNvSpPr>
              <a:spLocks/>
            </p:cNvSpPr>
            <p:nvPr/>
          </p:nvSpPr>
          <p:spPr bwMode="auto">
            <a:xfrm>
              <a:off x="716" y="3613"/>
              <a:ext cx="7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4"/>
                  </a:lnTo>
                  <a:lnTo>
                    <a:pt x="5" y="3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8" name="Freeform 144"/>
            <p:cNvSpPr>
              <a:spLocks/>
            </p:cNvSpPr>
            <p:nvPr/>
          </p:nvSpPr>
          <p:spPr bwMode="auto">
            <a:xfrm>
              <a:off x="713" y="3614"/>
              <a:ext cx="7" cy="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2"/>
                </a:cxn>
              </a:cxnLst>
              <a:rect l="0" t="0" r="r" b="b"/>
              <a:pathLst>
                <a:path w="7" h="4">
                  <a:moveTo>
                    <a:pt x="4" y="2"/>
                  </a:moveTo>
                  <a:lnTo>
                    <a:pt x="4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89" name="Freeform 145"/>
            <p:cNvSpPr>
              <a:spLocks/>
            </p:cNvSpPr>
            <p:nvPr/>
          </p:nvSpPr>
          <p:spPr bwMode="auto">
            <a:xfrm>
              <a:off x="716" y="3615"/>
              <a:ext cx="7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0" name="Freeform 146"/>
            <p:cNvSpPr>
              <a:spLocks/>
            </p:cNvSpPr>
            <p:nvPr/>
          </p:nvSpPr>
          <p:spPr bwMode="auto">
            <a:xfrm>
              <a:off x="718" y="3616"/>
              <a:ext cx="7" cy="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5" y="1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" y="4"/>
                  </a:lnTo>
                  <a:lnTo>
                    <a:pt x="1" y="3"/>
                  </a:lnTo>
                  <a:lnTo>
                    <a:pt x="5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1" name="Freeform 147"/>
            <p:cNvSpPr>
              <a:spLocks/>
            </p:cNvSpPr>
            <p:nvPr/>
          </p:nvSpPr>
          <p:spPr bwMode="auto">
            <a:xfrm>
              <a:off x="912" y="3600"/>
              <a:ext cx="106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19"/>
                </a:cxn>
                <a:cxn ang="0">
                  <a:pos x="105" y="0"/>
                </a:cxn>
                <a:cxn ang="0">
                  <a:pos x="105" y="29"/>
                </a:cxn>
                <a:cxn ang="0">
                  <a:pos x="0" y="56"/>
                </a:cxn>
              </a:cxnLst>
              <a:rect l="0" t="0" r="r" b="b"/>
              <a:pathLst>
                <a:path w="106" h="57">
                  <a:moveTo>
                    <a:pt x="0" y="56"/>
                  </a:moveTo>
                  <a:lnTo>
                    <a:pt x="0" y="19"/>
                  </a:lnTo>
                  <a:lnTo>
                    <a:pt x="105" y="0"/>
                  </a:lnTo>
                  <a:lnTo>
                    <a:pt x="105" y="29"/>
                  </a:lnTo>
                  <a:lnTo>
                    <a:pt x="0" y="56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2" name="Freeform 148"/>
            <p:cNvSpPr>
              <a:spLocks/>
            </p:cNvSpPr>
            <p:nvPr/>
          </p:nvSpPr>
          <p:spPr bwMode="auto">
            <a:xfrm>
              <a:off x="702" y="3591"/>
              <a:ext cx="317" cy="3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08" y="30"/>
                </a:cxn>
                <a:cxn ang="0">
                  <a:pos x="316" y="9"/>
                </a:cxn>
                <a:cxn ang="0">
                  <a:pos x="139" y="0"/>
                </a:cxn>
                <a:cxn ang="0">
                  <a:pos x="0" y="19"/>
                </a:cxn>
              </a:cxnLst>
              <a:rect l="0" t="0" r="r" b="b"/>
              <a:pathLst>
                <a:path w="317" h="31">
                  <a:moveTo>
                    <a:pt x="0" y="19"/>
                  </a:moveTo>
                  <a:lnTo>
                    <a:pt x="208" y="30"/>
                  </a:lnTo>
                  <a:lnTo>
                    <a:pt x="316" y="9"/>
                  </a:lnTo>
                  <a:lnTo>
                    <a:pt x="139" y="0"/>
                  </a:lnTo>
                  <a:lnTo>
                    <a:pt x="0" y="1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3" name="Freeform 149"/>
            <p:cNvSpPr>
              <a:spLocks/>
            </p:cNvSpPr>
            <p:nvPr/>
          </p:nvSpPr>
          <p:spPr bwMode="auto">
            <a:xfrm>
              <a:off x="917" y="3615"/>
              <a:ext cx="38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9"/>
                </a:cxn>
                <a:cxn ang="0">
                  <a:pos x="37" y="10"/>
                </a:cxn>
                <a:cxn ang="0">
                  <a:pos x="37" y="0"/>
                </a:cxn>
                <a:cxn ang="0">
                  <a:pos x="0" y="8"/>
                </a:cxn>
              </a:cxnLst>
              <a:rect l="0" t="0" r="r" b="b"/>
              <a:pathLst>
                <a:path w="38" h="20">
                  <a:moveTo>
                    <a:pt x="0" y="8"/>
                  </a:moveTo>
                  <a:lnTo>
                    <a:pt x="0" y="19"/>
                  </a:lnTo>
                  <a:lnTo>
                    <a:pt x="37" y="10"/>
                  </a:lnTo>
                  <a:lnTo>
                    <a:pt x="37" y="0"/>
                  </a:lnTo>
                  <a:lnTo>
                    <a:pt x="0" y="8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4" name="Freeform 150"/>
            <p:cNvSpPr>
              <a:spLocks/>
            </p:cNvSpPr>
            <p:nvPr/>
          </p:nvSpPr>
          <p:spPr bwMode="auto">
            <a:xfrm>
              <a:off x="921" y="3631"/>
              <a:ext cx="34" cy="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2"/>
                </a:cxn>
                <a:cxn ang="0">
                  <a:pos x="11" y="9"/>
                </a:cxn>
                <a:cxn ang="0">
                  <a:pos x="12" y="11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33" y="4"/>
                </a:cxn>
                <a:cxn ang="0">
                  <a:pos x="32" y="0"/>
                </a:cxn>
                <a:cxn ang="0">
                  <a:pos x="0" y="7"/>
                </a:cxn>
              </a:cxnLst>
              <a:rect l="0" t="0" r="r" b="b"/>
              <a:pathLst>
                <a:path w="34" h="13">
                  <a:moveTo>
                    <a:pt x="0" y="7"/>
                  </a:moveTo>
                  <a:lnTo>
                    <a:pt x="0" y="12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2" y="0"/>
                  </a:lnTo>
                  <a:lnTo>
                    <a:pt x="0" y="7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5" name="Freeform 151"/>
            <p:cNvSpPr>
              <a:spLocks/>
            </p:cNvSpPr>
            <p:nvPr/>
          </p:nvSpPr>
          <p:spPr bwMode="auto">
            <a:xfrm>
              <a:off x="748" y="3635"/>
              <a:ext cx="10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07" y="17"/>
                </a:cxn>
                <a:cxn ang="0">
                  <a:pos x="107" y="6"/>
                </a:cxn>
                <a:cxn ang="0">
                  <a:pos x="0" y="0"/>
                </a:cxn>
              </a:cxnLst>
              <a:rect l="0" t="0" r="r" b="b"/>
              <a:pathLst>
                <a:path w="108" h="18">
                  <a:moveTo>
                    <a:pt x="0" y="0"/>
                  </a:moveTo>
                  <a:lnTo>
                    <a:pt x="0" y="10"/>
                  </a:lnTo>
                  <a:lnTo>
                    <a:pt x="107" y="17"/>
                  </a:lnTo>
                  <a:lnTo>
                    <a:pt x="107" y="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6" name="Freeform 152"/>
            <p:cNvSpPr>
              <a:spLocks/>
            </p:cNvSpPr>
            <p:nvPr/>
          </p:nvSpPr>
          <p:spPr bwMode="auto">
            <a:xfrm>
              <a:off x="748" y="3634"/>
              <a:ext cx="110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109" y="6"/>
                </a:cxn>
                <a:cxn ang="0">
                  <a:pos x="108" y="15"/>
                </a:cxn>
                <a:cxn ang="0">
                  <a:pos x="106" y="17"/>
                </a:cxn>
                <a:cxn ang="0">
                  <a:pos x="106" y="7"/>
                </a:cxn>
                <a:cxn ang="0">
                  <a:pos x="0" y="1"/>
                </a:cxn>
              </a:cxnLst>
              <a:rect l="0" t="0" r="r" b="b"/>
              <a:pathLst>
                <a:path w="110" h="18">
                  <a:moveTo>
                    <a:pt x="0" y="1"/>
                  </a:moveTo>
                  <a:lnTo>
                    <a:pt x="3" y="0"/>
                  </a:lnTo>
                  <a:lnTo>
                    <a:pt x="109" y="6"/>
                  </a:lnTo>
                  <a:lnTo>
                    <a:pt x="108" y="15"/>
                  </a:lnTo>
                  <a:lnTo>
                    <a:pt x="106" y="17"/>
                  </a:lnTo>
                  <a:lnTo>
                    <a:pt x="106" y="7"/>
                  </a:lnTo>
                  <a:lnTo>
                    <a:pt x="0" y="1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7" name="Freeform 153"/>
            <p:cNvSpPr>
              <a:spLocks/>
            </p:cNvSpPr>
            <p:nvPr/>
          </p:nvSpPr>
          <p:spPr bwMode="auto">
            <a:xfrm>
              <a:off x="750" y="3637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3" y="8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4" y="1"/>
                  </a:lnTo>
                  <a:lnTo>
                    <a:pt x="13" y="8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8" name="Freeform 154"/>
            <p:cNvSpPr>
              <a:spLocks/>
            </p:cNvSpPr>
            <p:nvPr/>
          </p:nvSpPr>
          <p:spPr bwMode="auto">
            <a:xfrm>
              <a:off x="769" y="3638"/>
              <a:ext cx="30" cy="10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25" y="9"/>
                </a:cxn>
              </a:cxnLst>
              <a:rect l="0" t="0" r="r" b="b"/>
              <a:pathLst>
                <a:path w="26" h="10">
                  <a:moveTo>
                    <a:pt x="25" y="9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25" y="9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299" name="Freeform 155"/>
            <p:cNvSpPr>
              <a:spLocks/>
            </p:cNvSpPr>
            <p:nvPr/>
          </p:nvSpPr>
          <p:spPr bwMode="auto">
            <a:xfrm>
              <a:off x="789" y="3639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2" y="9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24" y="1"/>
                  </a:lnTo>
                  <a:lnTo>
                    <a:pt x="12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0" name="Freeform 156"/>
            <p:cNvSpPr>
              <a:spLocks/>
            </p:cNvSpPr>
            <p:nvPr/>
          </p:nvSpPr>
          <p:spPr bwMode="auto">
            <a:xfrm>
              <a:off x="809" y="3640"/>
              <a:ext cx="24" cy="11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24" y="10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24" y="1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1" name="Freeform 157"/>
            <p:cNvSpPr>
              <a:spLocks/>
            </p:cNvSpPr>
            <p:nvPr/>
          </p:nvSpPr>
          <p:spPr bwMode="auto">
            <a:xfrm>
              <a:off x="828" y="3641"/>
              <a:ext cx="2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2" y="9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24" y="1"/>
                  </a:lnTo>
                  <a:lnTo>
                    <a:pt x="12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2" name="Freeform 158"/>
            <p:cNvSpPr>
              <a:spLocks/>
            </p:cNvSpPr>
            <p:nvPr/>
          </p:nvSpPr>
          <p:spPr bwMode="auto">
            <a:xfrm>
              <a:off x="912" y="3600"/>
              <a:ext cx="106" cy="2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98" y="0"/>
                </a:cxn>
                <a:cxn ang="0">
                  <a:pos x="91" y="2"/>
                </a:cxn>
                <a:cxn ang="0">
                  <a:pos x="84" y="2"/>
                </a:cxn>
                <a:cxn ang="0">
                  <a:pos x="78" y="5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58" y="7"/>
                </a:cxn>
                <a:cxn ang="0">
                  <a:pos x="52" y="10"/>
                </a:cxn>
                <a:cxn ang="0">
                  <a:pos x="45" y="10"/>
                </a:cxn>
                <a:cxn ang="0">
                  <a:pos x="38" y="13"/>
                </a:cxn>
                <a:cxn ang="0">
                  <a:pos x="30" y="13"/>
                </a:cxn>
                <a:cxn ang="0">
                  <a:pos x="24" y="15"/>
                </a:cxn>
                <a:cxn ang="0">
                  <a:pos x="18" y="15"/>
                </a:cxn>
                <a:cxn ang="0">
                  <a:pos x="13" y="18"/>
                </a:cxn>
                <a:cxn ang="0">
                  <a:pos x="4" y="18"/>
                </a:cxn>
                <a:cxn ang="0">
                  <a:pos x="0" y="21"/>
                </a:cxn>
                <a:cxn ang="0">
                  <a:pos x="105" y="0"/>
                </a:cxn>
              </a:cxnLst>
              <a:rect l="0" t="0" r="r" b="b"/>
              <a:pathLst>
                <a:path w="106" h="22">
                  <a:moveTo>
                    <a:pt x="105" y="0"/>
                  </a:moveTo>
                  <a:lnTo>
                    <a:pt x="98" y="0"/>
                  </a:lnTo>
                  <a:lnTo>
                    <a:pt x="91" y="2"/>
                  </a:lnTo>
                  <a:lnTo>
                    <a:pt x="84" y="2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58" y="7"/>
                  </a:lnTo>
                  <a:lnTo>
                    <a:pt x="52" y="10"/>
                  </a:lnTo>
                  <a:lnTo>
                    <a:pt x="45" y="10"/>
                  </a:lnTo>
                  <a:lnTo>
                    <a:pt x="38" y="13"/>
                  </a:lnTo>
                  <a:lnTo>
                    <a:pt x="30" y="13"/>
                  </a:lnTo>
                  <a:lnTo>
                    <a:pt x="24" y="15"/>
                  </a:lnTo>
                  <a:lnTo>
                    <a:pt x="18" y="15"/>
                  </a:lnTo>
                  <a:lnTo>
                    <a:pt x="13" y="18"/>
                  </a:lnTo>
                  <a:lnTo>
                    <a:pt x="4" y="18"/>
                  </a:lnTo>
                  <a:lnTo>
                    <a:pt x="0" y="21"/>
                  </a:lnTo>
                  <a:lnTo>
                    <a:pt x="105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3" name="Freeform 159"/>
            <p:cNvSpPr>
              <a:spLocks/>
            </p:cNvSpPr>
            <p:nvPr/>
          </p:nvSpPr>
          <p:spPr bwMode="auto">
            <a:xfrm>
              <a:off x="958" y="3610"/>
              <a:ext cx="6" cy="34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4" y="36"/>
                </a:cxn>
              </a:cxnLst>
              <a:rect l="0" t="0" r="r" b="b"/>
              <a:pathLst>
                <a:path w="7" h="37">
                  <a:moveTo>
                    <a:pt x="4" y="36"/>
                  </a:moveTo>
                  <a:lnTo>
                    <a:pt x="6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" y="36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4" name="Freeform 160"/>
            <p:cNvSpPr>
              <a:spLocks/>
            </p:cNvSpPr>
            <p:nvPr/>
          </p:nvSpPr>
          <p:spPr bwMode="auto">
            <a:xfrm>
              <a:off x="984" y="3605"/>
              <a:ext cx="7" cy="35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6" y="3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1" y="34"/>
                </a:cxn>
              </a:cxnLst>
              <a:rect l="0" t="0" r="r" b="b"/>
              <a:pathLst>
                <a:path w="7" h="35">
                  <a:moveTo>
                    <a:pt x="1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" y="34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5" name="Freeform 161"/>
            <p:cNvSpPr>
              <a:spLocks/>
            </p:cNvSpPr>
            <p:nvPr/>
          </p:nvSpPr>
          <p:spPr bwMode="auto">
            <a:xfrm>
              <a:off x="996" y="3604"/>
              <a:ext cx="7" cy="33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6" y="3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" y="32"/>
                </a:cxn>
              </a:cxnLst>
              <a:rect l="0" t="0" r="r" b="b"/>
              <a:pathLst>
                <a:path w="7" h="33">
                  <a:moveTo>
                    <a:pt x="1" y="32"/>
                  </a:moveTo>
                  <a:lnTo>
                    <a:pt x="6" y="3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" y="32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6" name="Freeform 162"/>
            <p:cNvSpPr>
              <a:spLocks/>
            </p:cNvSpPr>
            <p:nvPr/>
          </p:nvSpPr>
          <p:spPr bwMode="auto">
            <a:xfrm>
              <a:off x="1011" y="3600"/>
              <a:ext cx="6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" y="33"/>
                </a:cxn>
              </a:cxnLst>
              <a:rect l="0" t="0" r="r" b="b"/>
              <a:pathLst>
                <a:path w="7" h="34">
                  <a:moveTo>
                    <a:pt x="3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7" name="Freeform 163"/>
            <p:cNvSpPr>
              <a:spLocks/>
            </p:cNvSpPr>
            <p:nvPr/>
          </p:nvSpPr>
          <p:spPr bwMode="auto">
            <a:xfrm>
              <a:off x="970" y="3607"/>
              <a:ext cx="4" cy="36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6" y="3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4" y="35"/>
                </a:cxn>
              </a:cxnLst>
              <a:rect l="0" t="0" r="r" b="b"/>
              <a:pathLst>
                <a:path w="7" h="36">
                  <a:moveTo>
                    <a:pt x="4" y="35"/>
                  </a:moveTo>
                  <a:lnTo>
                    <a:pt x="6" y="3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" y="35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8" name="Freeform 164"/>
            <p:cNvSpPr>
              <a:spLocks/>
            </p:cNvSpPr>
            <p:nvPr/>
          </p:nvSpPr>
          <p:spPr bwMode="auto">
            <a:xfrm>
              <a:off x="964" y="3610"/>
              <a:ext cx="7" cy="34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4" y="33"/>
                </a:cxn>
              </a:cxnLst>
              <a:rect l="0" t="0" r="r" b="b"/>
              <a:pathLst>
                <a:path w="7" h="34">
                  <a:moveTo>
                    <a:pt x="4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09" name="Freeform 165"/>
            <p:cNvSpPr>
              <a:spLocks/>
            </p:cNvSpPr>
            <p:nvPr/>
          </p:nvSpPr>
          <p:spPr bwMode="auto">
            <a:xfrm>
              <a:off x="977" y="3606"/>
              <a:ext cx="7" cy="34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4" y="33"/>
                </a:cxn>
              </a:cxnLst>
              <a:rect l="0" t="0" r="r" b="b"/>
              <a:pathLst>
                <a:path w="7" h="34">
                  <a:moveTo>
                    <a:pt x="4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0" name="Freeform 166"/>
            <p:cNvSpPr>
              <a:spLocks/>
            </p:cNvSpPr>
            <p:nvPr/>
          </p:nvSpPr>
          <p:spPr bwMode="auto">
            <a:xfrm>
              <a:off x="990" y="3604"/>
              <a:ext cx="2" cy="34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2" y="33"/>
                </a:cxn>
              </a:cxnLst>
              <a:rect l="0" t="0" r="r" b="b"/>
              <a:pathLst>
                <a:path w="7" h="34">
                  <a:moveTo>
                    <a:pt x="2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2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1" name="Freeform 167"/>
            <p:cNvSpPr>
              <a:spLocks/>
            </p:cNvSpPr>
            <p:nvPr/>
          </p:nvSpPr>
          <p:spPr bwMode="auto">
            <a:xfrm>
              <a:off x="1003" y="3601"/>
              <a:ext cx="7" cy="33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2" y="32"/>
                </a:cxn>
              </a:cxnLst>
              <a:rect l="0" t="0" r="r" b="b"/>
              <a:pathLst>
                <a:path w="7" h="33">
                  <a:moveTo>
                    <a:pt x="2" y="32"/>
                  </a:moveTo>
                  <a:lnTo>
                    <a:pt x="6" y="3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2" name="Freeform 168"/>
            <p:cNvSpPr>
              <a:spLocks/>
            </p:cNvSpPr>
            <p:nvPr/>
          </p:nvSpPr>
          <p:spPr bwMode="auto">
            <a:xfrm>
              <a:off x="701" y="3591"/>
              <a:ext cx="143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18"/>
                </a:cxn>
                <a:cxn ang="0">
                  <a:pos x="19" y="16"/>
                </a:cxn>
                <a:cxn ang="0">
                  <a:pos x="28" y="16"/>
                </a:cxn>
                <a:cxn ang="0">
                  <a:pos x="33" y="14"/>
                </a:cxn>
                <a:cxn ang="0">
                  <a:pos x="44" y="14"/>
                </a:cxn>
                <a:cxn ang="0">
                  <a:pos x="51" y="12"/>
                </a:cxn>
                <a:cxn ang="0">
                  <a:pos x="62" y="12"/>
                </a:cxn>
                <a:cxn ang="0">
                  <a:pos x="67" y="10"/>
                </a:cxn>
                <a:cxn ang="0">
                  <a:pos x="78" y="10"/>
                </a:cxn>
                <a:cxn ang="0">
                  <a:pos x="83" y="7"/>
                </a:cxn>
                <a:cxn ang="0">
                  <a:pos x="93" y="7"/>
                </a:cxn>
                <a:cxn ang="0">
                  <a:pos x="99" y="5"/>
                </a:cxn>
                <a:cxn ang="0">
                  <a:pos x="107" y="5"/>
                </a:cxn>
                <a:cxn ang="0">
                  <a:pos x="115" y="3"/>
                </a:cxn>
                <a:cxn ang="0">
                  <a:pos x="126" y="3"/>
                </a:cxn>
                <a:cxn ang="0">
                  <a:pos x="130" y="2"/>
                </a:cxn>
                <a:cxn ang="0">
                  <a:pos x="137" y="1"/>
                </a:cxn>
                <a:cxn ang="0">
                  <a:pos x="142" y="0"/>
                </a:cxn>
                <a:cxn ang="0">
                  <a:pos x="0" y="19"/>
                </a:cxn>
              </a:cxnLst>
              <a:rect l="0" t="0" r="r" b="b"/>
              <a:pathLst>
                <a:path w="143" h="20">
                  <a:moveTo>
                    <a:pt x="0" y="19"/>
                  </a:moveTo>
                  <a:lnTo>
                    <a:pt x="13" y="18"/>
                  </a:lnTo>
                  <a:lnTo>
                    <a:pt x="19" y="16"/>
                  </a:lnTo>
                  <a:lnTo>
                    <a:pt x="28" y="16"/>
                  </a:lnTo>
                  <a:lnTo>
                    <a:pt x="33" y="14"/>
                  </a:lnTo>
                  <a:lnTo>
                    <a:pt x="44" y="14"/>
                  </a:lnTo>
                  <a:lnTo>
                    <a:pt x="51" y="12"/>
                  </a:lnTo>
                  <a:lnTo>
                    <a:pt x="62" y="12"/>
                  </a:lnTo>
                  <a:lnTo>
                    <a:pt x="67" y="10"/>
                  </a:lnTo>
                  <a:lnTo>
                    <a:pt x="78" y="10"/>
                  </a:lnTo>
                  <a:lnTo>
                    <a:pt x="83" y="7"/>
                  </a:lnTo>
                  <a:lnTo>
                    <a:pt x="93" y="7"/>
                  </a:lnTo>
                  <a:lnTo>
                    <a:pt x="99" y="5"/>
                  </a:lnTo>
                  <a:lnTo>
                    <a:pt x="107" y="5"/>
                  </a:lnTo>
                  <a:lnTo>
                    <a:pt x="115" y="3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7" y="1"/>
                  </a:lnTo>
                  <a:lnTo>
                    <a:pt x="142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3" name="Freeform 169"/>
            <p:cNvSpPr>
              <a:spLocks/>
            </p:cNvSpPr>
            <p:nvPr/>
          </p:nvSpPr>
          <p:spPr bwMode="auto">
            <a:xfrm>
              <a:off x="702" y="3591"/>
              <a:ext cx="142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8" y="16"/>
                </a:cxn>
                <a:cxn ang="0">
                  <a:pos x="33" y="14"/>
                </a:cxn>
                <a:cxn ang="0">
                  <a:pos x="43" y="14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67" y="10"/>
                </a:cxn>
                <a:cxn ang="0">
                  <a:pos x="78" y="9"/>
                </a:cxn>
                <a:cxn ang="0">
                  <a:pos x="82" y="8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5" y="3"/>
                </a:cxn>
                <a:cxn ang="0">
                  <a:pos x="125" y="3"/>
                </a:cxn>
                <a:cxn ang="0">
                  <a:pos x="129" y="1"/>
                </a:cxn>
                <a:cxn ang="0">
                  <a:pos x="136" y="1"/>
                </a:cxn>
                <a:cxn ang="0">
                  <a:pos x="141" y="0"/>
                </a:cxn>
                <a:cxn ang="0">
                  <a:pos x="0" y="19"/>
                </a:cxn>
              </a:cxnLst>
              <a:rect l="0" t="0" r="r" b="b"/>
              <a:pathLst>
                <a:path w="142" h="20">
                  <a:moveTo>
                    <a:pt x="0" y="19"/>
                  </a:moveTo>
                  <a:lnTo>
                    <a:pt x="13" y="18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8" y="9"/>
                  </a:lnTo>
                  <a:lnTo>
                    <a:pt x="82" y="8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5" y="3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1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4" name="Freeform 170"/>
            <p:cNvSpPr>
              <a:spLocks/>
            </p:cNvSpPr>
            <p:nvPr/>
          </p:nvSpPr>
          <p:spPr bwMode="auto">
            <a:xfrm>
              <a:off x="702" y="3591"/>
              <a:ext cx="142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8" y="16"/>
                </a:cxn>
                <a:cxn ang="0">
                  <a:pos x="33" y="14"/>
                </a:cxn>
                <a:cxn ang="0">
                  <a:pos x="43" y="14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67" y="10"/>
                </a:cxn>
                <a:cxn ang="0">
                  <a:pos x="78" y="9"/>
                </a:cxn>
                <a:cxn ang="0">
                  <a:pos x="82" y="8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5" y="3"/>
                </a:cxn>
                <a:cxn ang="0">
                  <a:pos x="125" y="3"/>
                </a:cxn>
                <a:cxn ang="0">
                  <a:pos x="129" y="1"/>
                </a:cxn>
                <a:cxn ang="0">
                  <a:pos x="136" y="1"/>
                </a:cxn>
                <a:cxn ang="0">
                  <a:pos x="141" y="0"/>
                </a:cxn>
              </a:cxnLst>
              <a:rect l="0" t="0" r="r" b="b"/>
              <a:pathLst>
                <a:path w="142" h="20">
                  <a:moveTo>
                    <a:pt x="0" y="19"/>
                  </a:moveTo>
                  <a:lnTo>
                    <a:pt x="13" y="18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8" y="9"/>
                  </a:lnTo>
                  <a:lnTo>
                    <a:pt x="82" y="8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5" y="3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1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5" name="Freeform 171"/>
            <p:cNvSpPr>
              <a:spLocks/>
            </p:cNvSpPr>
            <p:nvPr/>
          </p:nvSpPr>
          <p:spPr bwMode="auto">
            <a:xfrm>
              <a:off x="936" y="3462"/>
              <a:ext cx="47" cy="10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6" y="17"/>
                </a:cxn>
                <a:cxn ang="0">
                  <a:pos x="42" y="102"/>
                </a:cxn>
                <a:cxn ang="0">
                  <a:pos x="0" y="106"/>
                </a:cxn>
                <a:cxn ang="0">
                  <a:pos x="4" y="0"/>
                </a:cxn>
              </a:cxnLst>
              <a:rect l="0" t="0" r="r" b="b"/>
              <a:pathLst>
                <a:path w="47" h="107">
                  <a:moveTo>
                    <a:pt x="4" y="0"/>
                  </a:moveTo>
                  <a:lnTo>
                    <a:pt x="46" y="17"/>
                  </a:lnTo>
                  <a:lnTo>
                    <a:pt x="42" y="102"/>
                  </a:lnTo>
                  <a:lnTo>
                    <a:pt x="0" y="106"/>
                  </a:lnTo>
                  <a:lnTo>
                    <a:pt x="4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6" name="Line 172"/>
            <p:cNvSpPr>
              <a:spLocks noChangeShapeType="1"/>
            </p:cNvSpPr>
            <p:nvPr/>
          </p:nvSpPr>
          <p:spPr bwMode="auto">
            <a:xfrm flipH="1">
              <a:off x="973" y="3476"/>
              <a:ext cx="1" cy="89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7" name="Line 173"/>
            <p:cNvSpPr>
              <a:spLocks noChangeShapeType="1"/>
            </p:cNvSpPr>
            <p:nvPr/>
          </p:nvSpPr>
          <p:spPr bwMode="auto">
            <a:xfrm flipH="1">
              <a:off x="966" y="3474"/>
              <a:ext cx="3" cy="91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8" name="Line 174"/>
            <p:cNvSpPr>
              <a:spLocks noChangeShapeType="1"/>
            </p:cNvSpPr>
            <p:nvPr/>
          </p:nvSpPr>
          <p:spPr bwMode="auto">
            <a:xfrm flipH="1">
              <a:off x="960" y="3472"/>
              <a:ext cx="4" cy="93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19" name="Line 175"/>
            <p:cNvSpPr>
              <a:spLocks noChangeShapeType="1"/>
            </p:cNvSpPr>
            <p:nvPr/>
          </p:nvSpPr>
          <p:spPr bwMode="auto">
            <a:xfrm flipV="1">
              <a:off x="954" y="3468"/>
              <a:ext cx="3" cy="97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0" name="Freeform 176"/>
            <p:cNvSpPr>
              <a:spLocks/>
            </p:cNvSpPr>
            <p:nvPr/>
          </p:nvSpPr>
          <p:spPr bwMode="auto">
            <a:xfrm>
              <a:off x="773" y="3581"/>
              <a:ext cx="170" cy="2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69" y="5"/>
                </a:cxn>
                <a:cxn ang="0">
                  <a:pos x="121" y="25"/>
                </a:cxn>
                <a:cxn ang="0">
                  <a:pos x="0" y="17"/>
                </a:cxn>
                <a:cxn ang="0">
                  <a:pos x="59" y="0"/>
                </a:cxn>
              </a:cxnLst>
              <a:rect l="0" t="0" r="r" b="b"/>
              <a:pathLst>
                <a:path w="170" h="26">
                  <a:moveTo>
                    <a:pt x="59" y="0"/>
                  </a:moveTo>
                  <a:lnTo>
                    <a:pt x="169" y="5"/>
                  </a:lnTo>
                  <a:lnTo>
                    <a:pt x="121" y="25"/>
                  </a:lnTo>
                  <a:lnTo>
                    <a:pt x="0" y="17"/>
                  </a:lnTo>
                  <a:lnTo>
                    <a:pt x="59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1" name="Freeform 177"/>
            <p:cNvSpPr>
              <a:spLocks/>
            </p:cNvSpPr>
            <p:nvPr/>
          </p:nvSpPr>
          <p:spPr bwMode="auto">
            <a:xfrm>
              <a:off x="774" y="3598"/>
              <a:ext cx="121" cy="22"/>
            </a:xfrm>
            <a:custGeom>
              <a:avLst/>
              <a:gdLst/>
              <a:ahLst/>
              <a:cxnLst>
                <a:cxn ang="0">
                  <a:pos x="96" y="17"/>
                </a:cxn>
                <a:cxn ang="0">
                  <a:pos x="24" y="11"/>
                </a:cxn>
                <a:cxn ang="0">
                  <a:pos x="24" y="12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120" y="7"/>
                </a:cxn>
                <a:cxn ang="0">
                  <a:pos x="120" y="20"/>
                </a:cxn>
                <a:cxn ang="0">
                  <a:pos x="96" y="18"/>
                </a:cxn>
                <a:cxn ang="0">
                  <a:pos x="96" y="17"/>
                </a:cxn>
              </a:cxnLst>
              <a:rect l="0" t="0" r="r" b="b"/>
              <a:pathLst>
                <a:path w="121" h="21">
                  <a:moveTo>
                    <a:pt x="96" y="17"/>
                  </a:moveTo>
                  <a:lnTo>
                    <a:pt x="24" y="11"/>
                  </a:lnTo>
                  <a:lnTo>
                    <a:pt x="24" y="12"/>
                  </a:lnTo>
                  <a:lnTo>
                    <a:pt x="1" y="11"/>
                  </a:lnTo>
                  <a:lnTo>
                    <a:pt x="0" y="0"/>
                  </a:lnTo>
                  <a:lnTo>
                    <a:pt x="120" y="7"/>
                  </a:lnTo>
                  <a:lnTo>
                    <a:pt x="120" y="20"/>
                  </a:lnTo>
                  <a:lnTo>
                    <a:pt x="96" y="18"/>
                  </a:lnTo>
                  <a:lnTo>
                    <a:pt x="96" y="17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2" name="Freeform 178"/>
            <p:cNvSpPr>
              <a:spLocks/>
            </p:cNvSpPr>
            <p:nvPr/>
          </p:nvSpPr>
          <p:spPr bwMode="auto">
            <a:xfrm>
              <a:off x="894" y="3586"/>
              <a:ext cx="49" cy="33"/>
            </a:xfrm>
            <a:custGeom>
              <a:avLst/>
              <a:gdLst/>
              <a:ahLst/>
              <a:cxnLst>
                <a:cxn ang="0">
                  <a:pos x="38" y="13"/>
                </a:cxn>
                <a:cxn ang="0">
                  <a:pos x="38" y="14"/>
                </a:cxn>
                <a:cxn ang="0">
                  <a:pos x="47" y="10"/>
                </a:cxn>
                <a:cxn ang="0">
                  <a:pos x="48" y="0"/>
                </a:cxn>
                <a:cxn ang="0">
                  <a:pos x="0" y="20"/>
                </a:cxn>
                <a:cxn ang="0">
                  <a:pos x="0" y="32"/>
                </a:cxn>
                <a:cxn ang="0">
                  <a:pos x="14" y="25"/>
                </a:cxn>
                <a:cxn ang="0">
                  <a:pos x="14" y="24"/>
                </a:cxn>
                <a:cxn ang="0">
                  <a:pos x="38" y="13"/>
                </a:cxn>
              </a:cxnLst>
              <a:rect l="0" t="0" r="r" b="b"/>
              <a:pathLst>
                <a:path w="49" h="33">
                  <a:moveTo>
                    <a:pt x="38" y="13"/>
                  </a:moveTo>
                  <a:lnTo>
                    <a:pt x="38" y="14"/>
                  </a:lnTo>
                  <a:lnTo>
                    <a:pt x="47" y="10"/>
                  </a:lnTo>
                  <a:lnTo>
                    <a:pt x="48" y="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38" y="13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3" name="Freeform 179"/>
            <p:cNvSpPr>
              <a:spLocks/>
            </p:cNvSpPr>
            <p:nvPr/>
          </p:nvSpPr>
          <p:spPr bwMode="auto">
            <a:xfrm>
              <a:off x="782" y="3575"/>
              <a:ext cx="123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5" y="16"/>
                </a:cxn>
                <a:cxn ang="0">
                  <a:pos x="18" y="17"/>
                </a:cxn>
                <a:cxn ang="0">
                  <a:pos x="20" y="18"/>
                </a:cxn>
                <a:cxn ang="0">
                  <a:pos x="23" y="19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1" y="20"/>
                </a:cxn>
                <a:cxn ang="0">
                  <a:pos x="34" y="20"/>
                </a:cxn>
                <a:cxn ang="0">
                  <a:pos x="115" y="24"/>
                </a:cxn>
                <a:cxn ang="0">
                  <a:pos x="116" y="0"/>
                </a:cxn>
                <a:cxn ang="0">
                  <a:pos x="114" y="0"/>
                </a:cxn>
                <a:cxn ang="0">
                  <a:pos x="109" y="0"/>
                </a:cxn>
                <a:cxn ang="0">
                  <a:pos x="102" y="0"/>
                </a:cxn>
                <a:cxn ang="0">
                  <a:pos x="94" y="0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2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0" y="2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1" y="4"/>
                </a:cxn>
                <a:cxn ang="0">
                  <a:pos x="0" y="5"/>
                </a:cxn>
              </a:cxnLst>
              <a:rect l="0" t="0" r="r" b="b"/>
              <a:pathLst>
                <a:path w="118" h="25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2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115" y="24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4" name="Freeform 180"/>
            <p:cNvSpPr>
              <a:spLocks/>
            </p:cNvSpPr>
            <p:nvPr/>
          </p:nvSpPr>
          <p:spPr bwMode="auto">
            <a:xfrm>
              <a:off x="872" y="3578"/>
              <a:ext cx="61" cy="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4" y="17"/>
                </a:cxn>
                <a:cxn ang="0">
                  <a:pos x="16" y="18"/>
                </a:cxn>
                <a:cxn ang="0">
                  <a:pos x="17" y="19"/>
                </a:cxn>
                <a:cxn ang="0">
                  <a:pos x="20" y="19"/>
                </a:cxn>
                <a:cxn ang="0">
                  <a:pos x="22" y="20"/>
                </a:cxn>
                <a:cxn ang="0">
                  <a:pos x="25" y="20"/>
                </a:cxn>
                <a:cxn ang="0">
                  <a:pos x="28" y="19"/>
                </a:cxn>
                <a:cxn ang="0">
                  <a:pos x="60" y="8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w="61" h="21">
                  <a:moveTo>
                    <a:pt x="0" y="7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19"/>
                  </a:lnTo>
                  <a:lnTo>
                    <a:pt x="60" y="8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5" name="Freeform 181"/>
            <p:cNvSpPr>
              <a:spLocks/>
            </p:cNvSpPr>
            <p:nvPr/>
          </p:nvSpPr>
          <p:spPr bwMode="auto">
            <a:xfrm>
              <a:off x="728" y="3426"/>
              <a:ext cx="230" cy="166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15" y="16"/>
                </a:cxn>
                <a:cxn ang="0">
                  <a:pos x="28" y="14"/>
                </a:cxn>
                <a:cxn ang="0">
                  <a:pos x="42" y="13"/>
                </a:cxn>
                <a:cxn ang="0">
                  <a:pos x="56" y="11"/>
                </a:cxn>
                <a:cxn ang="0">
                  <a:pos x="72" y="10"/>
                </a:cxn>
                <a:cxn ang="0">
                  <a:pos x="87" y="9"/>
                </a:cxn>
                <a:cxn ang="0">
                  <a:pos x="102" y="7"/>
                </a:cxn>
                <a:cxn ang="0">
                  <a:pos x="117" y="6"/>
                </a:cxn>
                <a:cxn ang="0">
                  <a:pos x="133" y="5"/>
                </a:cxn>
                <a:cxn ang="0">
                  <a:pos x="148" y="4"/>
                </a:cxn>
                <a:cxn ang="0">
                  <a:pos x="162" y="3"/>
                </a:cxn>
                <a:cxn ang="0">
                  <a:pos x="176" y="2"/>
                </a:cxn>
                <a:cxn ang="0">
                  <a:pos x="189" y="2"/>
                </a:cxn>
                <a:cxn ang="0">
                  <a:pos x="201" y="1"/>
                </a:cxn>
                <a:cxn ang="0">
                  <a:pos x="212" y="0"/>
                </a:cxn>
                <a:cxn ang="0">
                  <a:pos x="222" y="0"/>
                </a:cxn>
                <a:cxn ang="0">
                  <a:pos x="207" y="165"/>
                </a:cxn>
                <a:cxn ang="0">
                  <a:pos x="192" y="164"/>
                </a:cxn>
                <a:cxn ang="0">
                  <a:pos x="177" y="164"/>
                </a:cxn>
                <a:cxn ang="0">
                  <a:pos x="163" y="164"/>
                </a:cxn>
                <a:cxn ang="0">
                  <a:pos x="150" y="163"/>
                </a:cxn>
                <a:cxn ang="0">
                  <a:pos x="137" y="163"/>
                </a:cxn>
                <a:cxn ang="0">
                  <a:pos x="123" y="163"/>
                </a:cxn>
                <a:cxn ang="0">
                  <a:pos x="111" y="162"/>
                </a:cxn>
                <a:cxn ang="0">
                  <a:pos x="98" y="162"/>
                </a:cxn>
                <a:cxn ang="0">
                  <a:pos x="85" y="161"/>
                </a:cxn>
                <a:cxn ang="0">
                  <a:pos x="73" y="161"/>
                </a:cxn>
                <a:cxn ang="0">
                  <a:pos x="60" y="160"/>
                </a:cxn>
                <a:cxn ang="0">
                  <a:pos x="47" y="159"/>
                </a:cxn>
                <a:cxn ang="0">
                  <a:pos x="34" y="158"/>
                </a:cxn>
                <a:cxn ang="0">
                  <a:pos x="20" y="157"/>
                </a:cxn>
                <a:cxn ang="0">
                  <a:pos x="7" y="156"/>
                </a:cxn>
              </a:cxnLst>
              <a:rect l="0" t="0" r="r" b="b"/>
              <a:pathLst>
                <a:path w="223" h="166">
                  <a:moveTo>
                    <a:pt x="0" y="155"/>
                  </a:moveTo>
                  <a:lnTo>
                    <a:pt x="3" y="18"/>
                  </a:lnTo>
                  <a:lnTo>
                    <a:pt x="9" y="17"/>
                  </a:lnTo>
                  <a:lnTo>
                    <a:pt x="15" y="16"/>
                  </a:lnTo>
                  <a:lnTo>
                    <a:pt x="22" y="15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1"/>
                  </a:lnTo>
                  <a:lnTo>
                    <a:pt x="72" y="10"/>
                  </a:lnTo>
                  <a:lnTo>
                    <a:pt x="79" y="9"/>
                  </a:lnTo>
                  <a:lnTo>
                    <a:pt x="87" y="9"/>
                  </a:lnTo>
                  <a:lnTo>
                    <a:pt x="95" y="8"/>
                  </a:lnTo>
                  <a:lnTo>
                    <a:pt x="102" y="7"/>
                  </a:lnTo>
                  <a:lnTo>
                    <a:pt x="110" y="7"/>
                  </a:lnTo>
                  <a:lnTo>
                    <a:pt x="117" y="6"/>
                  </a:lnTo>
                  <a:lnTo>
                    <a:pt x="125" y="6"/>
                  </a:lnTo>
                  <a:lnTo>
                    <a:pt x="133" y="5"/>
                  </a:lnTo>
                  <a:lnTo>
                    <a:pt x="140" y="5"/>
                  </a:lnTo>
                  <a:lnTo>
                    <a:pt x="148" y="4"/>
                  </a:lnTo>
                  <a:lnTo>
                    <a:pt x="155" y="4"/>
                  </a:lnTo>
                  <a:lnTo>
                    <a:pt x="162" y="3"/>
                  </a:lnTo>
                  <a:lnTo>
                    <a:pt x="169" y="3"/>
                  </a:lnTo>
                  <a:lnTo>
                    <a:pt x="176" y="2"/>
                  </a:lnTo>
                  <a:lnTo>
                    <a:pt x="182" y="2"/>
                  </a:lnTo>
                  <a:lnTo>
                    <a:pt x="189" y="2"/>
                  </a:lnTo>
                  <a:lnTo>
                    <a:pt x="195" y="1"/>
                  </a:lnTo>
                  <a:lnTo>
                    <a:pt x="201" y="1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15" y="165"/>
                  </a:lnTo>
                  <a:lnTo>
                    <a:pt x="207" y="165"/>
                  </a:lnTo>
                  <a:lnTo>
                    <a:pt x="199" y="165"/>
                  </a:lnTo>
                  <a:lnTo>
                    <a:pt x="192" y="164"/>
                  </a:lnTo>
                  <a:lnTo>
                    <a:pt x="185" y="164"/>
                  </a:lnTo>
                  <a:lnTo>
                    <a:pt x="177" y="164"/>
                  </a:lnTo>
                  <a:lnTo>
                    <a:pt x="170" y="164"/>
                  </a:lnTo>
                  <a:lnTo>
                    <a:pt x="163" y="164"/>
                  </a:lnTo>
                  <a:lnTo>
                    <a:pt x="156" y="164"/>
                  </a:lnTo>
                  <a:lnTo>
                    <a:pt x="150" y="163"/>
                  </a:lnTo>
                  <a:lnTo>
                    <a:pt x="143" y="163"/>
                  </a:lnTo>
                  <a:lnTo>
                    <a:pt x="137" y="163"/>
                  </a:lnTo>
                  <a:lnTo>
                    <a:pt x="130" y="163"/>
                  </a:lnTo>
                  <a:lnTo>
                    <a:pt x="123" y="163"/>
                  </a:lnTo>
                  <a:lnTo>
                    <a:pt x="117" y="162"/>
                  </a:lnTo>
                  <a:lnTo>
                    <a:pt x="111" y="162"/>
                  </a:lnTo>
                  <a:lnTo>
                    <a:pt x="104" y="162"/>
                  </a:lnTo>
                  <a:lnTo>
                    <a:pt x="98" y="162"/>
                  </a:lnTo>
                  <a:lnTo>
                    <a:pt x="92" y="161"/>
                  </a:lnTo>
                  <a:lnTo>
                    <a:pt x="85" y="161"/>
                  </a:lnTo>
                  <a:lnTo>
                    <a:pt x="79" y="161"/>
                  </a:lnTo>
                  <a:lnTo>
                    <a:pt x="73" y="161"/>
                  </a:lnTo>
                  <a:lnTo>
                    <a:pt x="66" y="160"/>
                  </a:lnTo>
                  <a:lnTo>
                    <a:pt x="60" y="160"/>
                  </a:lnTo>
                  <a:lnTo>
                    <a:pt x="53" y="159"/>
                  </a:lnTo>
                  <a:lnTo>
                    <a:pt x="47" y="159"/>
                  </a:lnTo>
                  <a:lnTo>
                    <a:pt x="40" y="158"/>
                  </a:lnTo>
                  <a:lnTo>
                    <a:pt x="34" y="158"/>
                  </a:lnTo>
                  <a:lnTo>
                    <a:pt x="27" y="157"/>
                  </a:lnTo>
                  <a:lnTo>
                    <a:pt x="20" y="157"/>
                  </a:lnTo>
                  <a:lnTo>
                    <a:pt x="13" y="156"/>
                  </a:lnTo>
                  <a:lnTo>
                    <a:pt x="7" y="156"/>
                  </a:lnTo>
                  <a:lnTo>
                    <a:pt x="0" y="155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6" name="Freeform 182"/>
            <p:cNvSpPr>
              <a:spLocks/>
            </p:cNvSpPr>
            <p:nvPr/>
          </p:nvSpPr>
          <p:spPr bwMode="auto">
            <a:xfrm>
              <a:off x="741" y="3448"/>
              <a:ext cx="180" cy="12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2" y="10"/>
                </a:cxn>
                <a:cxn ang="0">
                  <a:pos x="23" y="9"/>
                </a:cxn>
                <a:cxn ang="0">
                  <a:pos x="34" y="8"/>
                </a:cxn>
                <a:cxn ang="0">
                  <a:pos x="46" y="7"/>
                </a:cxn>
                <a:cxn ang="0">
                  <a:pos x="58" y="6"/>
                </a:cxn>
                <a:cxn ang="0">
                  <a:pos x="70" y="6"/>
                </a:cxn>
                <a:cxn ang="0">
                  <a:pos x="83" y="5"/>
                </a:cxn>
                <a:cxn ang="0">
                  <a:pos x="95" y="4"/>
                </a:cxn>
                <a:cxn ang="0">
                  <a:pos x="108" y="4"/>
                </a:cxn>
                <a:cxn ang="0">
                  <a:pos x="120" y="3"/>
                </a:cxn>
                <a:cxn ang="0">
                  <a:pos x="132" y="2"/>
                </a:cxn>
                <a:cxn ang="0">
                  <a:pos x="143" y="2"/>
                </a:cxn>
                <a:cxn ang="0">
                  <a:pos x="153" y="1"/>
                </a:cxn>
                <a:cxn ang="0">
                  <a:pos x="163" y="1"/>
                </a:cxn>
                <a:cxn ang="0">
                  <a:pos x="172" y="0"/>
                </a:cxn>
                <a:cxn ang="0">
                  <a:pos x="180" y="0"/>
                </a:cxn>
                <a:cxn ang="0">
                  <a:pos x="168" y="122"/>
                </a:cxn>
                <a:cxn ang="0">
                  <a:pos x="156" y="122"/>
                </a:cxn>
                <a:cxn ang="0">
                  <a:pos x="145" y="121"/>
                </a:cxn>
                <a:cxn ang="0">
                  <a:pos x="133" y="121"/>
                </a:cxn>
                <a:cxn ang="0">
                  <a:pos x="122" y="121"/>
                </a:cxn>
                <a:cxn ang="0">
                  <a:pos x="111" y="121"/>
                </a:cxn>
                <a:cxn ang="0">
                  <a:pos x="100" y="120"/>
                </a:cxn>
                <a:cxn ang="0">
                  <a:pos x="90" y="120"/>
                </a:cxn>
                <a:cxn ang="0">
                  <a:pos x="79" y="120"/>
                </a:cxn>
                <a:cxn ang="0">
                  <a:pos x="69" y="120"/>
                </a:cxn>
                <a:cxn ang="0">
                  <a:pos x="59" y="120"/>
                </a:cxn>
                <a:cxn ang="0">
                  <a:pos x="48" y="119"/>
                </a:cxn>
                <a:cxn ang="0">
                  <a:pos x="38" y="119"/>
                </a:cxn>
                <a:cxn ang="0">
                  <a:pos x="27" y="118"/>
                </a:cxn>
                <a:cxn ang="0">
                  <a:pos x="16" y="118"/>
                </a:cxn>
                <a:cxn ang="0">
                  <a:pos x="5" y="118"/>
                </a:cxn>
              </a:cxnLst>
              <a:rect l="0" t="0" r="r" b="b"/>
              <a:pathLst>
                <a:path w="181" h="123">
                  <a:moveTo>
                    <a:pt x="0" y="118"/>
                  </a:moveTo>
                  <a:lnTo>
                    <a:pt x="2" y="11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6" y="7"/>
                  </a:lnTo>
                  <a:lnTo>
                    <a:pt x="52" y="7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7" y="6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5" y="4"/>
                  </a:lnTo>
                  <a:lnTo>
                    <a:pt x="101" y="4"/>
                  </a:lnTo>
                  <a:lnTo>
                    <a:pt x="108" y="4"/>
                  </a:lnTo>
                  <a:lnTo>
                    <a:pt x="114" y="4"/>
                  </a:lnTo>
                  <a:lnTo>
                    <a:pt x="120" y="3"/>
                  </a:lnTo>
                  <a:lnTo>
                    <a:pt x="126" y="3"/>
                  </a:lnTo>
                  <a:lnTo>
                    <a:pt x="132" y="2"/>
                  </a:lnTo>
                  <a:lnTo>
                    <a:pt x="137" y="2"/>
                  </a:lnTo>
                  <a:lnTo>
                    <a:pt x="143" y="2"/>
                  </a:lnTo>
                  <a:lnTo>
                    <a:pt x="148" y="2"/>
                  </a:lnTo>
                  <a:lnTo>
                    <a:pt x="153" y="1"/>
                  </a:lnTo>
                  <a:lnTo>
                    <a:pt x="158" y="1"/>
                  </a:lnTo>
                  <a:lnTo>
                    <a:pt x="163" y="1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74" y="122"/>
                  </a:lnTo>
                  <a:lnTo>
                    <a:pt x="168" y="122"/>
                  </a:lnTo>
                  <a:lnTo>
                    <a:pt x="162" y="122"/>
                  </a:lnTo>
                  <a:lnTo>
                    <a:pt x="156" y="122"/>
                  </a:lnTo>
                  <a:lnTo>
                    <a:pt x="151" y="121"/>
                  </a:lnTo>
                  <a:lnTo>
                    <a:pt x="145" y="121"/>
                  </a:lnTo>
                  <a:lnTo>
                    <a:pt x="139" y="121"/>
                  </a:lnTo>
                  <a:lnTo>
                    <a:pt x="133" y="121"/>
                  </a:lnTo>
                  <a:lnTo>
                    <a:pt x="128" y="121"/>
                  </a:lnTo>
                  <a:lnTo>
                    <a:pt x="122" y="121"/>
                  </a:lnTo>
                  <a:lnTo>
                    <a:pt x="116" y="121"/>
                  </a:lnTo>
                  <a:lnTo>
                    <a:pt x="111" y="121"/>
                  </a:lnTo>
                  <a:lnTo>
                    <a:pt x="106" y="121"/>
                  </a:lnTo>
                  <a:lnTo>
                    <a:pt x="100" y="120"/>
                  </a:lnTo>
                  <a:lnTo>
                    <a:pt x="95" y="120"/>
                  </a:lnTo>
                  <a:lnTo>
                    <a:pt x="90" y="120"/>
                  </a:lnTo>
                  <a:lnTo>
                    <a:pt x="85" y="120"/>
                  </a:lnTo>
                  <a:lnTo>
                    <a:pt x="79" y="120"/>
                  </a:lnTo>
                  <a:lnTo>
                    <a:pt x="74" y="120"/>
                  </a:lnTo>
                  <a:lnTo>
                    <a:pt x="69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19"/>
                  </a:lnTo>
                  <a:lnTo>
                    <a:pt x="48" y="119"/>
                  </a:lnTo>
                  <a:lnTo>
                    <a:pt x="43" y="119"/>
                  </a:lnTo>
                  <a:lnTo>
                    <a:pt x="38" y="119"/>
                  </a:lnTo>
                  <a:lnTo>
                    <a:pt x="32" y="119"/>
                  </a:lnTo>
                  <a:lnTo>
                    <a:pt x="27" y="118"/>
                  </a:lnTo>
                  <a:lnTo>
                    <a:pt x="22" y="118"/>
                  </a:lnTo>
                  <a:lnTo>
                    <a:pt x="16" y="118"/>
                  </a:lnTo>
                  <a:lnTo>
                    <a:pt x="11" y="118"/>
                  </a:lnTo>
                  <a:lnTo>
                    <a:pt x="5" y="118"/>
                  </a:lnTo>
                  <a:lnTo>
                    <a:pt x="0" y="118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7" name="Freeform 183"/>
            <p:cNvSpPr>
              <a:spLocks/>
            </p:cNvSpPr>
            <p:nvPr/>
          </p:nvSpPr>
          <p:spPr bwMode="auto">
            <a:xfrm>
              <a:off x="747" y="3452"/>
              <a:ext cx="175" cy="1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2" y="9"/>
                </a:cxn>
                <a:cxn ang="0">
                  <a:pos x="21" y="8"/>
                </a:cxn>
                <a:cxn ang="0">
                  <a:pos x="32" y="7"/>
                </a:cxn>
                <a:cxn ang="0">
                  <a:pos x="43" y="6"/>
                </a:cxn>
                <a:cxn ang="0">
                  <a:pos x="54" y="6"/>
                </a:cxn>
                <a:cxn ang="0">
                  <a:pos x="66" y="5"/>
                </a:cxn>
                <a:cxn ang="0">
                  <a:pos x="78" y="4"/>
                </a:cxn>
                <a:cxn ang="0">
                  <a:pos x="90" y="4"/>
                </a:cxn>
                <a:cxn ang="0">
                  <a:pos x="102" y="3"/>
                </a:cxn>
                <a:cxn ang="0">
                  <a:pos x="113" y="2"/>
                </a:cxn>
                <a:cxn ang="0">
                  <a:pos x="124" y="2"/>
                </a:cxn>
                <a:cxn ang="0">
                  <a:pos x="135" y="2"/>
                </a:cxn>
                <a:cxn ang="0">
                  <a:pos x="144" y="1"/>
                </a:cxn>
                <a:cxn ang="0">
                  <a:pos x="154" y="0"/>
                </a:cxn>
                <a:cxn ang="0">
                  <a:pos x="162" y="0"/>
                </a:cxn>
                <a:cxn ang="0">
                  <a:pos x="170" y="0"/>
                </a:cxn>
                <a:cxn ang="0">
                  <a:pos x="159" y="113"/>
                </a:cxn>
                <a:cxn ang="0">
                  <a:pos x="148" y="113"/>
                </a:cxn>
                <a:cxn ang="0">
                  <a:pos x="137" y="113"/>
                </a:cxn>
                <a:cxn ang="0">
                  <a:pos x="126" y="113"/>
                </a:cxn>
                <a:cxn ang="0">
                  <a:pos x="116" y="113"/>
                </a:cxn>
                <a:cxn ang="0">
                  <a:pos x="105" y="112"/>
                </a:cxn>
                <a:cxn ang="0">
                  <a:pos x="95" y="112"/>
                </a:cxn>
                <a:cxn ang="0">
                  <a:pos x="85" y="112"/>
                </a:cxn>
                <a:cxn ang="0">
                  <a:pos x="75" y="112"/>
                </a:cxn>
                <a:cxn ang="0">
                  <a:pos x="65" y="112"/>
                </a:cxn>
                <a:cxn ang="0">
                  <a:pos x="55" y="111"/>
                </a:cxn>
                <a:cxn ang="0">
                  <a:pos x="45" y="111"/>
                </a:cxn>
                <a:cxn ang="0">
                  <a:pos x="36" y="111"/>
                </a:cxn>
                <a:cxn ang="0">
                  <a:pos x="26" y="110"/>
                </a:cxn>
                <a:cxn ang="0">
                  <a:pos x="15" y="110"/>
                </a:cxn>
                <a:cxn ang="0">
                  <a:pos x="5" y="110"/>
                </a:cxn>
              </a:cxnLst>
              <a:rect l="0" t="0" r="r" b="b"/>
              <a:pathLst>
                <a:path w="171" h="115">
                  <a:moveTo>
                    <a:pt x="0" y="110"/>
                  </a:moveTo>
                  <a:lnTo>
                    <a:pt x="2" y="10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6" y="5"/>
                  </a:lnTo>
                  <a:lnTo>
                    <a:pt x="73" y="5"/>
                  </a:lnTo>
                  <a:lnTo>
                    <a:pt x="78" y="4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6" y="4"/>
                  </a:lnTo>
                  <a:lnTo>
                    <a:pt x="102" y="3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30" y="2"/>
                  </a:lnTo>
                  <a:lnTo>
                    <a:pt x="135" y="2"/>
                  </a:lnTo>
                  <a:lnTo>
                    <a:pt x="140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65" y="114"/>
                  </a:lnTo>
                  <a:lnTo>
                    <a:pt x="159" y="113"/>
                  </a:lnTo>
                  <a:lnTo>
                    <a:pt x="153" y="113"/>
                  </a:lnTo>
                  <a:lnTo>
                    <a:pt x="148" y="113"/>
                  </a:lnTo>
                  <a:lnTo>
                    <a:pt x="142" y="113"/>
                  </a:lnTo>
                  <a:lnTo>
                    <a:pt x="137" y="113"/>
                  </a:lnTo>
                  <a:lnTo>
                    <a:pt x="131" y="113"/>
                  </a:lnTo>
                  <a:lnTo>
                    <a:pt x="126" y="113"/>
                  </a:lnTo>
                  <a:lnTo>
                    <a:pt x="121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5" y="112"/>
                  </a:lnTo>
                  <a:lnTo>
                    <a:pt x="100" y="112"/>
                  </a:lnTo>
                  <a:lnTo>
                    <a:pt x="95" y="112"/>
                  </a:lnTo>
                  <a:lnTo>
                    <a:pt x="90" y="112"/>
                  </a:lnTo>
                  <a:lnTo>
                    <a:pt x="85" y="112"/>
                  </a:lnTo>
                  <a:lnTo>
                    <a:pt x="80" y="112"/>
                  </a:lnTo>
                  <a:lnTo>
                    <a:pt x="75" y="112"/>
                  </a:lnTo>
                  <a:lnTo>
                    <a:pt x="70" y="112"/>
                  </a:lnTo>
                  <a:lnTo>
                    <a:pt x="65" y="112"/>
                  </a:lnTo>
                  <a:lnTo>
                    <a:pt x="60" y="112"/>
                  </a:lnTo>
                  <a:lnTo>
                    <a:pt x="55" y="111"/>
                  </a:lnTo>
                  <a:lnTo>
                    <a:pt x="50" y="111"/>
                  </a:lnTo>
                  <a:lnTo>
                    <a:pt x="45" y="111"/>
                  </a:lnTo>
                  <a:lnTo>
                    <a:pt x="41" y="111"/>
                  </a:lnTo>
                  <a:lnTo>
                    <a:pt x="36" y="111"/>
                  </a:lnTo>
                  <a:lnTo>
                    <a:pt x="30" y="111"/>
                  </a:lnTo>
                  <a:lnTo>
                    <a:pt x="26" y="110"/>
                  </a:lnTo>
                  <a:lnTo>
                    <a:pt x="20" y="110"/>
                  </a:lnTo>
                  <a:lnTo>
                    <a:pt x="15" y="110"/>
                  </a:lnTo>
                  <a:lnTo>
                    <a:pt x="11" y="110"/>
                  </a:lnTo>
                  <a:lnTo>
                    <a:pt x="5" y="110"/>
                  </a:lnTo>
                  <a:lnTo>
                    <a:pt x="0" y="110"/>
                  </a:lnTo>
                </a:path>
              </a:pathLst>
            </a:custGeom>
            <a:gradFill rotWithShape="0">
              <a:gsLst>
                <a:gs pos="0">
                  <a:srgbClr val="80FFF6"/>
                </a:gs>
                <a:gs pos="100000">
                  <a:srgbClr val="80FFF6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8" name="Freeform 184"/>
            <p:cNvSpPr>
              <a:spLocks/>
            </p:cNvSpPr>
            <p:nvPr/>
          </p:nvSpPr>
          <p:spPr bwMode="auto">
            <a:xfrm>
              <a:off x="941" y="3426"/>
              <a:ext cx="20" cy="166"/>
            </a:xfrm>
            <a:custGeom>
              <a:avLst/>
              <a:gdLst/>
              <a:ahLst/>
              <a:cxnLst>
                <a:cxn ang="0">
                  <a:pos x="12" y="160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165"/>
                </a:cxn>
                <a:cxn ang="0">
                  <a:pos x="12" y="160"/>
                </a:cxn>
              </a:cxnLst>
              <a:rect l="0" t="0" r="r" b="b"/>
              <a:pathLst>
                <a:path w="20" h="166">
                  <a:moveTo>
                    <a:pt x="12" y="160"/>
                  </a:moveTo>
                  <a:lnTo>
                    <a:pt x="19" y="7"/>
                  </a:lnTo>
                  <a:lnTo>
                    <a:pt x="7" y="0"/>
                  </a:lnTo>
                  <a:lnTo>
                    <a:pt x="0" y="165"/>
                  </a:lnTo>
                  <a:lnTo>
                    <a:pt x="12" y="16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29" name="Freeform 185"/>
            <p:cNvSpPr>
              <a:spLocks/>
            </p:cNvSpPr>
            <p:nvPr/>
          </p:nvSpPr>
          <p:spPr bwMode="auto">
            <a:xfrm>
              <a:off x="752" y="3572"/>
              <a:ext cx="7" cy="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7" h="6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0" name="Freeform 186"/>
            <p:cNvSpPr>
              <a:spLocks/>
            </p:cNvSpPr>
            <p:nvPr/>
          </p:nvSpPr>
          <p:spPr bwMode="auto">
            <a:xfrm>
              <a:off x="755" y="3574"/>
              <a:ext cx="7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1" name="Freeform 187"/>
            <p:cNvSpPr>
              <a:spLocks/>
            </p:cNvSpPr>
            <p:nvPr/>
          </p:nvSpPr>
          <p:spPr bwMode="auto">
            <a:xfrm>
              <a:off x="760" y="3574"/>
              <a:ext cx="2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2" name="Freeform 188"/>
            <p:cNvSpPr>
              <a:spLocks/>
            </p:cNvSpPr>
            <p:nvPr/>
          </p:nvSpPr>
          <p:spPr bwMode="auto">
            <a:xfrm>
              <a:off x="744" y="3575"/>
              <a:ext cx="1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4" y="2"/>
                </a:cxn>
              </a:cxnLst>
              <a:rect l="0" t="0" r="r" b="b"/>
              <a:pathLst>
                <a:path w="7" h="4">
                  <a:moveTo>
                    <a:pt x="4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4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3" name="Freeform 189"/>
            <p:cNvSpPr>
              <a:spLocks/>
            </p:cNvSpPr>
            <p:nvPr/>
          </p:nvSpPr>
          <p:spPr bwMode="auto">
            <a:xfrm>
              <a:off x="746" y="3574"/>
              <a:ext cx="6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4" name="Freeform 190"/>
            <p:cNvSpPr>
              <a:spLocks/>
            </p:cNvSpPr>
            <p:nvPr/>
          </p:nvSpPr>
          <p:spPr bwMode="auto">
            <a:xfrm>
              <a:off x="743" y="3573"/>
              <a:ext cx="2" cy="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5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5" name="Freeform 191"/>
            <p:cNvSpPr>
              <a:spLocks/>
            </p:cNvSpPr>
            <p:nvPr/>
          </p:nvSpPr>
          <p:spPr bwMode="auto">
            <a:xfrm>
              <a:off x="743" y="3572"/>
              <a:ext cx="2" cy="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6" name="Freeform 192"/>
            <p:cNvSpPr>
              <a:spLocks/>
            </p:cNvSpPr>
            <p:nvPr/>
          </p:nvSpPr>
          <p:spPr bwMode="auto">
            <a:xfrm>
              <a:off x="746" y="3571"/>
              <a:ext cx="6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2" y="1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2" y="1"/>
                  </a:lnTo>
                  <a:lnTo>
                    <a:pt x="5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4"/>
                  </a:lnTo>
                  <a:lnTo>
                    <a:pt x="2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7" name="Freeform 193"/>
            <p:cNvSpPr>
              <a:spLocks/>
            </p:cNvSpPr>
            <p:nvPr/>
          </p:nvSpPr>
          <p:spPr bwMode="auto">
            <a:xfrm>
              <a:off x="744" y="3572"/>
              <a:ext cx="1" cy="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8" name="Freeform 194"/>
            <p:cNvSpPr>
              <a:spLocks/>
            </p:cNvSpPr>
            <p:nvPr/>
          </p:nvSpPr>
          <p:spPr bwMode="auto">
            <a:xfrm>
              <a:off x="747" y="3573"/>
              <a:ext cx="7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2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39" name="Freeform 195"/>
            <p:cNvSpPr>
              <a:spLocks/>
            </p:cNvSpPr>
            <p:nvPr/>
          </p:nvSpPr>
          <p:spPr bwMode="auto">
            <a:xfrm>
              <a:off x="748" y="3574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2" y="4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0" name="Freeform 196"/>
            <p:cNvSpPr>
              <a:spLocks/>
            </p:cNvSpPr>
            <p:nvPr/>
          </p:nvSpPr>
          <p:spPr bwMode="auto">
            <a:xfrm>
              <a:off x="834" y="3619"/>
              <a:ext cx="71" cy="17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66" y="5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3" y="19"/>
                </a:cxn>
              </a:cxnLst>
              <a:rect l="0" t="0" r="r" b="b"/>
              <a:pathLst>
                <a:path w="67" h="20">
                  <a:moveTo>
                    <a:pt x="63" y="19"/>
                  </a:moveTo>
                  <a:lnTo>
                    <a:pt x="66" y="5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3" y="19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1" name="Freeform 197"/>
            <p:cNvSpPr>
              <a:spLocks/>
            </p:cNvSpPr>
            <p:nvPr/>
          </p:nvSpPr>
          <p:spPr bwMode="auto">
            <a:xfrm>
              <a:off x="834" y="3619"/>
              <a:ext cx="71" cy="17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66" y="4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3" y="19"/>
                </a:cxn>
              </a:cxnLst>
              <a:rect l="0" t="0" r="r" b="b"/>
              <a:pathLst>
                <a:path w="67" h="20">
                  <a:moveTo>
                    <a:pt x="63" y="19"/>
                  </a:moveTo>
                  <a:lnTo>
                    <a:pt x="66" y="4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3" y="19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2" name="Freeform 198"/>
            <p:cNvSpPr>
              <a:spLocks/>
            </p:cNvSpPr>
            <p:nvPr/>
          </p:nvSpPr>
          <p:spPr bwMode="auto">
            <a:xfrm>
              <a:off x="890" y="3623"/>
              <a:ext cx="20" cy="14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8" y="12"/>
                </a:cxn>
              </a:cxnLst>
              <a:rect l="0" t="0" r="r" b="b"/>
              <a:pathLst>
                <a:path w="20" h="13">
                  <a:moveTo>
                    <a:pt x="8" y="12"/>
                  </a:move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</a:path>
              </a:pathLst>
            </a:custGeom>
            <a:solidFill>
              <a:srgbClr val="EF005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3" name="Freeform 199"/>
            <p:cNvSpPr>
              <a:spLocks/>
            </p:cNvSpPr>
            <p:nvPr/>
          </p:nvSpPr>
          <p:spPr bwMode="auto">
            <a:xfrm>
              <a:off x="893" y="3626"/>
              <a:ext cx="12" cy="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6" y="8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6" y="8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4" name="Freeform 200"/>
            <p:cNvSpPr>
              <a:spLocks/>
            </p:cNvSpPr>
            <p:nvPr/>
          </p:nvSpPr>
          <p:spPr bwMode="auto">
            <a:xfrm>
              <a:off x="893" y="3626"/>
              <a:ext cx="12" cy="9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7" y="8"/>
                </a:cxn>
              </a:cxnLst>
              <a:rect l="0" t="0" r="r" b="b"/>
              <a:pathLst>
                <a:path w="10" h="9">
                  <a:moveTo>
                    <a:pt x="7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8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5" name="Freeform 201"/>
            <p:cNvSpPr>
              <a:spLocks/>
            </p:cNvSpPr>
            <p:nvPr/>
          </p:nvSpPr>
          <p:spPr bwMode="auto">
            <a:xfrm>
              <a:off x="850" y="3634"/>
              <a:ext cx="54" cy="8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3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2" y="7"/>
                </a:cxn>
              </a:cxnLst>
              <a:rect l="0" t="0" r="r" b="b"/>
              <a:pathLst>
                <a:path w="54" h="8">
                  <a:moveTo>
                    <a:pt x="52" y="7"/>
                  </a:moveTo>
                  <a:lnTo>
                    <a:pt x="5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52" y="7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6" name="Freeform 202"/>
            <p:cNvSpPr>
              <a:spLocks/>
            </p:cNvSpPr>
            <p:nvPr/>
          </p:nvSpPr>
          <p:spPr bwMode="auto">
            <a:xfrm>
              <a:off x="837" y="3623"/>
              <a:ext cx="15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14" h="1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7" name="Freeform 203"/>
            <p:cNvSpPr>
              <a:spLocks/>
            </p:cNvSpPr>
            <p:nvPr/>
          </p:nvSpPr>
          <p:spPr bwMode="auto">
            <a:xfrm>
              <a:off x="837" y="3623"/>
              <a:ext cx="15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4" h="1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8" name="Freeform 204"/>
            <p:cNvSpPr>
              <a:spLocks/>
            </p:cNvSpPr>
            <p:nvPr/>
          </p:nvSpPr>
          <p:spPr bwMode="auto">
            <a:xfrm>
              <a:off x="845" y="3624"/>
              <a:ext cx="14" cy="1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4" h="10"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49" name="Freeform 205"/>
            <p:cNvSpPr>
              <a:spLocks/>
            </p:cNvSpPr>
            <p:nvPr/>
          </p:nvSpPr>
          <p:spPr bwMode="auto">
            <a:xfrm>
              <a:off x="845" y="3624"/>
              <a:ext cx="14" cy="1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4" h="10">
                  <a:moveTo>
                    <a:pt x="6" y="1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0" name="Freeform 206"/>
            <p:cNvSpPr>
              <a:spLocks/>
            </p:cNvSpPr>
            <p:nvPr/>
          </p:nvSpPr>
          <p:spPr bwMode="auto">
            <a:xfrm>
              <a:off x="855" y="3624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2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1" name="Freeform 207"/>
            <p:cNvSpPr>
              <a:spLocks/>
            </p:cNvSpPr>
            <p:nvPr/>
          </p:nvSpPr>
          <p:spPr bwMode="auto">
            <a:xfrm>
              <a:off x="855" y="3624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2" name="Freeform 208"/>
            <p:cNvSpPr>
              <a:spLocks/>
            </p:cNvSpPr>
            <p:nvPr/>
          </p:nvSpPr>
          <p:spPr bwMode="auto">
            <a:xfrm>
              <a:off x="860" y="3626"/>
              <a:ext cx="17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2" y="8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3" name="Freeform 209"/>
            <p:cNvSpPr>
              <a:spLocks/>
            </p:cNvSpPr>
            <p:nvPr/>
          </p:nvSpPr>
          <p:spPr bwMode="auto">
            <a:xfrm>
              <a:off x="860" y="3626"/>
              <a:ext cx="17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4" name="Freeform 210"/>
            <p:cNvSpPr>
              <a:spLocks/>
            </p:cNvSpPr>
            <p:nvPr/>
          </p:nvSpPr>
          <p:spPr bwMode="auto">
            <a:xfrm>
              <a:off x="868" y="3625"/>
              <a:ext cx="18" cy="11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7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4" y="8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9" h="11">
                  <a:moveTo>
                    <a:pt x="18" y="6"/>
                  </a:move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6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5" name="Freeform 211"/>
            <p:cNvSpPr>
              <a:spLocks/>
            </p:cNvSpPr>
            <p:nvPr/>
          </p:nvSpPr>
          <p:spPr bwMode="auto">
            <a:xfrm>
              <a:off x="868" y="3626"/>
              <a:ext cx="18" cy="10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7" y="4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7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9" h="10">
                  <a:moveTo>
                    <a:pt x="18" y="5"/>
                  </a:moveTo>
                  <a:lnTo>
                    <a:pt x="18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5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6" name="Freeform 212"/>
            <p:cNvSpPr>
              <a:spLocks/>
            </p:cNvSpPr>
            <p:nvPr/>
          </p:nvSpPr>
          <p:spPr bwMode="auto">
            <a:xfrm>
              <a:off x="837" y="3621"/>
              <a:ext cx="15" cy="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7" name="Freeform 213"/>
            <p:cNvSpPr>
              <a:spLocks/>
            </p:cNvSpPr>
            <p:nvPr/>
          </p:nvSpPr>
          <p:spPr bwMode="auto">
            <a:xfrm>
              <a:off x="836" y="3622"/>
              <a:ext cx="16" cy="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15" h="1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8" name="Freeform 214"/>
            <p:cNvSpPr>
              <a:spLocks/>
            </p:cNvSpPr>
            <p:nvPr/>
          </p:nvSpPr>
          <p:spPr bwMode="auto">
            <a:xfrm>
              <a:off x="845" y="3623"/>
              <a:ext cx="14" cy="1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1"/>
                </a:cxn>
              </a:cxnLst>
              <a:rect l="0" t="0" r="r" b="b"/>
              <a:pathLst>
                <a:path w="14" h="10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59" name="Freeform 215"/>
            <p:cNvSpPr>
              <a:spLocks/>
            </p:cNvSpPr>
            <p:nvPr/>
          </p:nvSpPr>
          <p:spPr bwMode="auto">
            <a:xfrm>
              <a:off x="845" y="3623"/>
              <a:ext cx="14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4" h="10">
                  <a:moveTo>
                    <a:pt x="6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0" name="Freeform 216"/>
            <p:cNvSpPr>
              <a:spLocks/>
            </p:cNvSpPr>
            <p:nvPr/>
          </p:nvSpPr>
          <p:spPr bwMode="auto">
            <a:xfrm>
              <a:off x="855" y="3623"/>
              <a:ext cx="15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1" name="Freeform 217"/>
            <p:cNvSpPr>
              <a:spLocks/>
            </p:cNvSpPr>
            <p:nvPr/>
          </p:nvSpPr>
          <p:spPr bwMode="auto">
            <a:xfrm>
              <a:off x="855" y="3623"/>
              <a:ext cx="15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2" name="Freeform 218"/>
            <p:cNvSpPr>
              <a:spLocks/>
            </p:cNvSpPr>
            <p:nvPr/>
          </p:nvSpPr>
          <p:spPr bwMode="auto">
            <a:xfrm>
              <a:off x="868" y="3625"/>
              <a:ext cx="18" cy="11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7" y="5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16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6" y="5"/>
                </a:cxn>
              </a:cxnLst>
              <a:rect l="0" t="0" r="r" b="b"/>
              <a:pathLst>
                <a:path w="19" h="11">
                  <a:moveTo>
                    <a:pt x="18" y="5"/>
                  </a:move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8" y="5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3" name="Freeform 219"/>
            <p:cNvSpPr>
              <a:spLocks/>
            </p:cNvSpPr>
            <p:nvPr/>
          </p:nvSpPr>
          <p:spPr bwMode="auto">
            <a:xfrm>
              <a:off x="868" y="3625"/>
              <a:ext cx="18" cy="1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5" y="5"/>
                </a:cxn>
                <a:cxn ang="0">
                  <a:pos x="17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9" h="10">
                  <a:moveTo>
                    <a:pt x="18" y="5"/>
                  </a:move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5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4" name="Freeform 220"/>
            <p:cNvSpPr>
              <a:spLocks/>
            </p:cNvSpPr>
            <p:nvPr/>
          </p:nvSpPr>
          <p:spPr bwMode="auto">
            <a:xfrm>
              <a:off x="867" y="3626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5" name="Freeform 221"/>
            <p:cNvSpPr>
              <a:spLocks/>
            </p:cNvSpPr>
            <p:nvPr/>
          </p:nvSpPr>
          <p:spPr bwMode="auto">
            <a:xfrm>
              <a:off x="867" y="3626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6" name="Freeform 222"/>
            <p:cNvSpPr>
              <a:spLocks/>
            </p:cNvSpPr>
            <p:nvPr/>
          </p:nvSpPr>
          <p:spPr bwMode="auto">
            <a:xfrm>
              <a:off x="860" y="3625"/>
              <a:ext cx="17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9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7" name="Freeform 223"/>
            <p:cNvSpPr>
              <a:spLocks/>
            </p:cNvSpPr>
            <p:nvPr/>
          </p:nvSpPr>
          <p:spPr bwMode="auto">
            <a:xfrm>
              <a:off x="860" y="3625"/>
              <a:ext cx="17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9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8" name="Freeform 224"/>
            <p:cNvSpPr>
              <a:spLocks/>
            </p:cNvSpPr>
            <p:nvPr/>
          </p:nvSpPr>
          <p:spPr bwMode="auto">
            <a:xfrm>
              <a:off x="867" y="3625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69" name="Freeform 225"/>
            <p:cNvSpPr>
              <a:spLocks/>
            </p:cNvSpPr>
            <p:nvPr/>
          </p:nvSpPr>
          <p:spPr bwMode="auto">
            <a:xfrm>
              <a:off x="867" y="3625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</p:grpSp>
      <p:grpSp>
        <p:nvGrpSpPr>
          <p:cNvPr id="12" name="Group 226"/>
          <p:cNvGrpSpPr>
            <a:grpSpLocks/>
          </p:cNvGrpSpPr>
          <p:nvPr/>
        </p:nvGrpSpPr>
        <p:grpSpPr bwMode="auto">
          <a:xfrm>
            <a:off x="1070435" y="5515004"/>
            <a:ext cx="438150" cy="320675"/>
            <a:chOff x="859" y="3473"/>
            <a:chExt cx="317" cy="229"/>
          </a:xfrm>
        </p:grpSpPr>
        <p:sp>
          <p:nvSpPr>
            <p:cNvPr id="390371" name="Freeform 227"/>
            <p:cNvSpPr>
              <a:spLocks/>
            </p:cNvSpPr>
            <p:nvPr/>
          </p:nvSpPr>
          <p:spPr bwMode="auto">
            <a:xfrm>
              <a:off x="1070" y="3675"/>
              <a:ext cx="105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" y="25"/>
                </a:cxn>
                <a:cxn ang="0">
                  <a:pos x="13" y="22"/>
                </a:cxn>
                <a:cxn ang="0">
                  <a:pos x="22" y="21"/>
                </a:cxn>
                <a:cxn ang="0">
                  <a:pos x="28" y="19"/>
                </a:cxn>
                <a:cxn ang="0">
                  <a:pos x="35" y="19"/>
                </a:cxn>
                <a:cxn ang="0">
                  <a:pos x="40" y="16"/>
                </a:cxn>
                <a:cxn ang="0">
                  <a:pos x="45" y="16"/>
                </a:cxn>
                <a:cxn ang="0">
                  <a:pos x="51" y="13"/>
                </a:cxn>
                <a:cxn ang="0">
                  <a:pos x="58" y="12"/>
                </a:cxn>
                <a:cxn ang="0">
                  <a:pos x="65" y="9"/>
                </a:cxn>
                <a:cxn ang="0">
                  <a:pos x="71" y="9"/>
                </a:cxn>
                <a:cxn ang="0">
                  <a:pos x="77" y="6"/>
                </a:cxn>
                <a:cxn ang="0">
                  <a:pos x="84" y="6"/>
                </a:cxn>
                <a:cxn ang="0">
                  <a:pos x="90" y="3"/>
                </a:cxn>
                <a:cxn ang="0">
                  <a:pos x="97" y="2"/>
                </a:cxn>
                <a:cxn ang="0">
                  <a:pos x="104" y="0"/>
                </a:cxn>
                <a:cxn ang="0">
                  <a:pos x="0" y="26"/>
                </a:cxn>
              </a:cxnLst>
              <a:rect l="0" t="0" r="r" b="b"/>
              <a:pathLst>
                <a:path w="105" h="27">
                  <a:moveTo>
                    <a:pt x="0" y="26"/>
                  </a:moveTo>
                  <a:lnTo>
                    <a:pt x="9" y="25"/>
                  </a:lnTo>
                  <a:lnTo>
                    <a:pt x="13" y="22"/>
                  </a:lnTo>
                  <a:lnTo>
                    <a:pt x="22" y="21"/>
                  </a:lnTo>
                  <a:lnTo>
                    <a:pt x="28" y="19"/>
                  </a:lnTo>
                  <a:lnTo>
                    <a:pt x="35" y="19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51" y="13"/>
                  </a:lnTo>
                  <a:lnTo>
                    <a:pt x="58" y="12"/>
                  </a:lnTo>
                  <a:lnTo>
                    <a:pt x="65" y="9"/>
                  </a:lnTo>
                  <a:lnTo>
                    <a:pt x="71" y="9"/>
                  </a:lnTo>
                  <a:lnTo>
                    <a:pt x="77" y="6"/>
                  </a:lnTo>
                  <a:lnTo>
                    <a:pt x="84" y="6"/>
                  </a:lnTo>
                  <a:lnTo>
                    <a:pt x="90" y="3"/>
                  </a:lnTo>
                  <a:lnTo>
                    <a:pt x="97" y="2"/>
                  </a:lnTo>
                  <a:lnTo>
                    <a:pt x="104" y="0"/>
                  </a:lnTo>
                  <a:lnTo>
                    <a:pt x="0" y="26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2" name="Freeform 228"/>
            <p:cNvSpPr>
              <a:spLocks/>
            </p:cNvSpPr>
            <p:nvPr/>
          </p:nvSpPr>
          <p:spPr bwMode="auto">
            <a:xfrm>
              <a:off x="988" y="3660"/>
              <a:ext cx="72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71" y="33"/>
                </a:cxn>
                <a:cxn ang="0">
                  <a:pos x="71" y="6"/>
                </a:cxn>
                <a:cxn ang="0">
                  <a:pos x="0" y="0"/>
                </a:cxn>
              </a:cxnLst>
              <a:rect l="0" t="0" r="r" b="b"/>
              <a:pathLst>
                <a:path w="72" h="34">
                  <a:moveTo>
                    <a:pt x="0" y="0"/>
                  </a:moveTo>
                  <a:lnTo>
                    <a:pt x="0" y="27"/>
                  </a:lnTo>
                  <a:lnTo>
                    <a:pt x="71" y="33"/>
                  </a:lnTo>
                  <a:lnTo>
                    <a:pt x="71" y="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3" name="Freeform 229"/>
            <p:cNvSpPr>
              <a:spLocks/>
            </p:cNvSpPr>
            <p:nvPr/>
          </p:nvSpPr>
          <p:spPr bwMode="auto">
            <a:xfrm>
              <a:off x="993" y="3673"/>
              <a:ext cx="6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7">
                  <a:moveTo>
                    <a:pt x="0" y="0"/>
                  </a:moveTo>
                  <a:lnTo>
                    <a:pt x="0" y="0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4" name="Freeform 230"/>
            <p:cNvSpPr>
              <a:spLocks/>
            </p:cNvSpPr>
            <p:nvPr/>
          </p:nvSpPr>
          <p:spPr bwMode="auto">
            <a:xfrm>
              <a:off x="1000" y="3676"/>
              <a:ext cx="54" cy="9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3" y="8"/>
                </a:cxn>
                <a:cxn ang="0">
                  <a:pos x="53" y="4"/>
                </a:cxn>
              </a:cxnLst>
              <a:rect l="0" t="0" r="r" b="b"/>
              <a:pathLst>
                <a:path w="54" h="9">
                  <a:moveTo>
                    <a:pt x="53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3" y="8"/>
                  </a:lnTo>
                  <a:lnTo>
                    <a:pt x="53" y="4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5" name="Freeform 231"/>
            <p:cNvSpPr>
              <a:spLocks/>
            </p:cNvSpPr>
            <p:nvPr/>
          </p:nvSpPr>
          <p:spPr bwMode="auto">
            <a:xfrm>
              <a:off x="988" y="3684"/>
              <a:ext cx="72" cy="10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9" y="5"/>
                </a:cxn>
                <a:cxn ang="0">
                  <a:pos x="71" y="9"/>
                </a:cxn>
              </a:cxnLst>
              <a:rect l="0" t="0" r="r" b="b"/>
              <a:pathLst>
                <a:path w="72" h="10">
                  <a:moveTo>
                    <a:pt x="71" y="9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9" y="5"/>
                  </a:lnTo>
                  <a:lnTo>
                    <a:pt x="71" y="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6" name="Freeform 232"/>
            <p:cNvSpPr>
              <a:spLocks/>
            </p:cNvSpPr>
            <p:nvPr/>
          </p:nvSpPr>
          <p:spPr bwMode="auto">
            <a:xfrm>
              <a:off x="860" y="3656"/>
              <a:ext cx="211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10" y="46"/>
                </a:cxn>
                <a:cxn ang="0">
                  <a:pos x="210" y="9"/>
                </a:cxn>
                <a:cxn ang="0">
                  <a:pos x="0" y="0"/>
                </a:cxn>
              </a:cxnLst>
              <a:rect l="0" t="0" r="r" b="b"/>
              <a:pathLst>
                <a:path w="211" h="47">
                  <a:moveTo>
                    <a:pt x="0" y="0"/>
                  </a:moveTo>
                  <a:lnTo>
                    <a:pt x="0" y="33"/>
                  </a:lnTo>
                  <a:lnTo>
                    <a:pt x="210" y="46"/>
                  </a:lnTo>
                  <a:lnTo>
                    <a:pt x="210" y="9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7" name="Freeform 233"/>
            <p:cNvSpPr>
              <a:spLocks/>
            </p:cNvSpPr>
            <p:nvPr/>
          </p:nvSpPr>
          <p:spPr bwMode="auto">
            <a:xfrm>
              <a:off x="881" y="3660"/>
              <a:ext cx="4" cy="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8" name="Freeform 234"/>
            <p:cNvSpPr>
              <a:spLocks/>
            </p:cNvSpPr>
            <p:nvPr/>
          </p:nvSpPr>
          <p:spPr bwMode="auto">
            <a:xfrm>
              <a:off x="886" y="366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79" name="Freeform 235"/>
            <p:cNvSpPr>
              <a:spLocks/>
            </p:cNvSpPr>
            <p:nvPr/>
          </p:nvSpPr>
          <p:spPr bwMode="auto">
            <a:xfrm>
              <a:off x="890" y="3662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0" name="Freeform 236"/>
            <p:cNvSpPr>
              <a:spLocks/>
            </p:cNvSpPr>
            <p:nvPr/>
          </p:nvSpPr>
          <p:spPr bwMode="auto">
            <a:xfrm>
              <a:off x="871" y="3663"/>
              <a:ext cx="7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1" name="Freeform 237"/>
            <p:cNvSpPr>
              <a:spLocks/>
            </p:cNvSpPr>
            <p:nvPr/>
          </p:nvSpPr>
          <p:spPr bwMode="auto">
            <a:xfrm>
              <a:off x="874" y="3662"/>
              <a:ext cx="7" cy="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2" name="Freeform 238"/>
            <p:cNvSpPr>
              <a:spLocks/>
            </p:cNvSpPr>
            <p:nvPr/>
          </p:nvSpPr>
          <p:spPr bwMode="auto">
            <a:xfrm>
              <a:off x="870" y="3661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3" name="Freeform 239"/>
            <p:cNvSpPr>
              <a:spLocks/>
            </p:cNvSpPr>
            <p:nvPr/>
          </p:nvSpPr>
          <p:spPr bwMode="auto">
            <a:xfrm>
              <a:off x="869" y="3660"/>
              <a:ext cx="7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5" y="1"/>
                  </a:lnTo>
                  <a:lnTo>
                    <a:pt x="6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4" name="Freeform 240"/>
            <p:cNvSpPr>
              <a:spLocks/>
            </p:cNvSpPr>
            <p:nvPr/>
          </p:nvSpPr>
          <p:spPr bwMode="auto">
            <a:xfrm>
              <a:off x="874" y="3658"/>
              <a:ext cx="7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4"/>
                  </a:lnTo>
                  <a:lnTo>
                    <a:pt x="5" y="3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5" name="Freeform 241"/>
            <p:cNvSpPr>
              <a:spLocks/>
            </p:cNvSpPr>
            <p:nvPr/>
          </p:nvSpPr>
          <p:spPr bwMode="auto">
            <a:xfrm>
              <a:off x="871" y="3659"/>
              <a:ext cx="7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6" name="Freeform 242"/>
            <p:cNvSpPr>
              <a:spLocks/>
            </p:cNvSpPr>
            <p:nvPr/>
          </p:nvSpPr>
          <p:spPr bwMode="auto">
            <a:xfrm>
              <a:off x="874" y="3660"/>
              <a:ext cx="7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7" name="Freeform 243"/>
            <p:cNvSpPr>
              <a:spLocks/>
            </p:cNvSpPr>
            <p:nvPr/>
          </p:nvSpPr>
          <p:spPr bwMode="auto">
            <a:xfrm>
              <a:off x="876" y="3662"/>
              <a:ext cx="7" cy="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5" y="1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" y="4"/>
                  </a:lnTo>
                  <a:lnTo>
                    <a:pt x="1" y="3"/>
                  </a:lnTo>
                  <a:lnTo>
                    <a:pt x="5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8" name="Freeform 244"/>
            <p:cNvSpPr>
              <a:spLocks/>
            </p:cNvSpPr>
            <p:nvPr/>
          </p:nvSpPr>
          <p:spPr bwMode="auto">
            <a:xfrm>
              <a:off x="1069" y="3646"/>
              <a:ext cx="106" cy="5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18"/>
                </a:cxn>
                <a:cxn ang="0">
                  <a:pos x="105" y="0"/>
                </a:cxn>
                <a:cxn ang="0">
                  <a:pos x="105" y="29"/>
                </a:cxn>
                <a:cxn ang="0">
                  <a:pos x="0" y="55"/>
                </a:cxn>
              </a:cxnLst>
              <a:rect l="0" t="0" r="r" b="b"/>
              <a:pathLst>
                <a:path w="106" h="56">
                  <a:moveTo>
                    <a:pt x="0" y="55"/>
                  </a:moveTo>
                  <a:lnTo>
                    <a:pt x="0" y="18"/>
                  </a:lnTo>
                  <a:lnTo>
                    <a:pt x="105" y="0"/>
                  </a:lnTo>
                  <a:lnTo>
                    <a:pt x="105" y="29"/>
                  </a:lnTo>
                  <a:lnTo>
                    <a:pt x="0" y="55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89" name="Freeform 245"/>
            <p:cNvSpPr>
              <a:spLocks/>
            </p:cNvSpPr>
            <p:nvPr/>
          </p:nvSpPr>
          <p:spPr bwMode="auto">
            <a:xfrm>
              <a:off x="860" y="3637"/>
              <a:ext cx="316" cy="2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07" y="29"/>
                </a:cxn>
                <a:cxn ang="0">
                  <a:pos x="315" y="8"/>
                </a:cxn>
                <a:cxn ang="0">
                  <a:pos x="139" y="0"/>
                </a:cxn>
                <a:cxn ang="0">
                  <a:pos x="0" y="18"/>
                </a:cxn>
              </a:cxnLst>
              <a:rect l="0" t="0" r="r" b="b"/>
              <a:pathLst>
                <a:path w="316" h="30">
                  <a:moveTo>
                    <a:pt x="0" y="18"/>
                  </a:moveTo>
                  <a:lnTo>
                    <a:pt x="207" y="29"/>
                  </a:lnTo>
                  <a:lnTo>
                    <a:pt x="315" y="8"/>
                  </a:lnTo>
                  <a:lnTo>
                    <a:pt x="139" y="0"/>
                  </a:lnTo>
                  <a:lnTo>
                    <a:pt x="0" y="18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0" name="Freeform 246"/>
            <p:cNvSpPr>
              <a:spLocks/>
            </p:cNvSpPr>
            <p:nvPr/>
          </p:nvSpPr>
          <p:spPr bwMode="auto">
            <a:xfrm>
              <a:off x="1074" y="3661"/>
              <a:ext cx="38" cy="1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8"/>
                </a:cxn>
                <a:cxn ang="0">
                  <a:pos x="37" y="9"/>
                </a:cxn>
                <a:cxn ang="0">
                  <a:pos x="37" y="0"/>
                </a:cxn>
                <a:cxn ang="0">
                  <a:pos x="0" y="8"/>
                </a:cxn>
              </a:cxnLst>
              <a:rect l="0" t="0" r="r" b="b"/>
              <a:pathLst>
                <a:path w="38" h="19">
                  <a:moveTo>
                    <a:pt x="0" y="8"/>
                  </a:moveTo>
                  <a:lnTo>
                    <a:pt x="0" y="18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0" y="8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1" name="Freeform 247"/>
            <p:cNvSpPr>
              <a:spLocks/>
            </p:cNvSpPr>
            <p:nvPr/>
          </p:nvSpPr>
          <p:spPr bwMode="auto">
            <a:xfrm>
              <a:off x="1080" y="3676"/>
              <a:ext cx="35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3"/>
                </a:cxn>
                <a:cxn ang="0">
                  <a:pos x="11" y="10"/>
                </a:cxn>
                <a:cxn ang="0">
                  <a:pos x="12" y="12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32" y="5"/>
                </a:cxn>
                <a:cxn ang="0">
                  <a:pos x="31" y="0"/>
                </a:cxn>
                <a:cxn ang="0">
                  <a:pos x="0" y="8"/>
                </a:cxn>
              </a:cxnLst>
              <a:rect l="0" t="0" r="r" b="b"/>
              <a:pathLst>
                <a:path w="33" h="14">
                  <a:moveTo>
                    <a:pt x="0" y="8"/>
                  </a:moveTo>
                  <a:lnTo>
                    <a:pt x="0" y="13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32" y="5"/>
                  </a:lnTo>
                  <a:lnTo>
                    <a:pt x="31" y="0"/>
                  </a:lnTo>
                  <a:lnTo>
                    <a:pt x="0" y="8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2" name="Freeform 248"/>
            <p:cNvSpPr>
              <a:spLocks/>
            </p:cNvSpPr>
            <p:nvPr/>
          </p:nvSpPr>
          <p:spPr bwMode="auto">
            <a:xfrm>
              <a:off x="906" y="3680"/>
              <a:ext cx="10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06" y="17"/>
                </a:cxn>
                <a:cxn ang="0">
                  <a:pos x="106" y="6"/>
                </a:cxn>
                <a:cxn ang="0">
                  <a:pos x="0" y="0"/>
                </a:cxn>
              </a:cxnLst>
              <a:rect l="0" t="0" r="r" b="b"/>
              <a:pathLst>
                <a:path w="107" h="18">
                  <a:moveTo>
                    <a:pt x="0" y="0"/>
                  </a:moveTo>
                  <a:lnTo>
                    <a:pt x="0" y="10"/>
                  </a:lnTo>
                  <a:lnTo>
                    <a:pt x="106" y="17"/>
                  </a:lnTo>
                  <a:lnTo>
                    <a:pt x="106" y="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3" name="Freeform 249"/>
            <p:cNvSpPr>
              <a:spLocks/>
            </p:cNvSpPr>
            <p:nvPr/>
          </p:nvSpPr>
          <p:spPr bwMode="auto">
            <a:xfrm>
              <a:off x="906" y="3679"/>
              <a:ext cx="110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109" y="6"/>
                </a:cxn>
                <a:cxn ang="0">
                  <a:pos x="108" y="15"/>
                </a:cxn>
                <a:cxn ang="0">
                  <a:pos x="106" y="17"/>
                </a:cxn>
                <a:cxn ang="0">
                  <a:pos x="106" y="7"/>
                </a:cxn>
                <a:cxn ang="0">
                  <a:pos x="0" y="1"/>
                </a:cxn>
              </a:cxnLst>
              <a:rect l="0" t="0" r="r" b="b"/>
              <a:pathLst>
                <a:path w="110" h="18">
                  <a:moveTo>
                    <a:pt x="0" y="1"/>
                  </a:moveTo>
                  <a:lnTo>
                    <a:pt x="3" y="0"/>
                  </a:lnTo>
                  <a:lnTo>
                    <a:pt x="109" y="6"/>
                  </a:lnTo>
                  <a:lnTo>
                    <a:pt x="108" y="15"/>
                  </a:lnTo>
                  <a:lnTo>
                    <a:pt x="106" y="17"/>
                  </a:lnTo>
                  <a:lnTo>
                    <a:pt x="106" y="7"/>
                  </a:lnTo>
                  <a:lnTo>
                    <a:pt x="0" y="1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4" name="Freeform 250"/>
            <p:cNvSpPr>
              <a:spLocks/>
            </p:cNvSpPr>
            <p:nvPr/>
          </p:nvSpPr>
          <p:spPr bwMode="auto">
            <a:xfrm>
              <a:off x="908" y="3682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24" y="1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5" name="Freeform 251"/>
            <p:cNvSpPr>
              <a:spLocks/>
            </p:cNvSpPr>
            <p:nvPr/>
          </p:nvSpPr>
          <p:spPr bwMode="auto">
            <a:xfrm>
              <a:off x="927" y="3683"/>
              <a:ext cx="29" cy="10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25" y="9"/>
                </a:cxn>
              </a:cxnLst>
              <a:rect l="0" t="0" r="r" b="b"/>
              <a:pathLst>
                <a:path w="26" h="10">
                  <a:moveTo>
                    <a:pt x="25" y="9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25" y="9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6" name="Freeform 252"/>
            <p:cNvSpPr>
              <a:spLocks/>
            </p:cNvSpPr>
            <p:nvPr/>
          </p:nvSpPr>
          <p:spPr bwMode="auto">
            <a:xfrm>
              <a:off x="946" y="3684"/>
              <a:ext cx="2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5" y="1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7" name="Freeform 253"/>
            <p:cNvSpPr>
              <a:spLocks/>
            </p:cNvSpPr>
            <p:nvPr/>
          </p:nvSpPr>
          <p:spPr bwMode="auto">
            <a:xfrm>
              <a:off x="966" y="3685"/>
              <a:ext cx="25" cy="11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24" y="10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24" y="1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8" name="Freeform 254"/>
            <p:cNvSpPr>
              <a:spLocks/>
            </p:cNvSpPr>
            <p:nvPr/>
          </p:nvSpPr>
          <p:spPr bwMode="auto">
            <a:xfrm>
              <a:off x="986" y="3686"/>
              <a:ext cx="2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"/>
                </a:cxn>
                <a:cxn ang="0">
                  <a:pos x="12" y="9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23" y="1"/>
                  </a:lnTo>
                  <a:lnTo>
                    <a:pt x="12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399" name="Freeform 255"/>
            <p:cNvSpPr>
              <a:spLocks/>
            </p:cNvSpPr>
            <p:nvPr/>
          </p:nvSpPr>
          <p:spPr bwMode="auto">
            <a:xfrm>
              <a:off x="1069" y="3645"/>
              <a:ext cx="106" cy="2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98" y="0"/>
                </a:cxn>
                <a:cxn ang="0">
                  <a:pos x="91" y="2"/>
                </a:cxn>
                <a:cxn ang="0">
                  <a:pos x="84" y="2"/>
                </a:cxn>
                <a:cxn ang="0">
                  <a:pos x="78" y="5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58" y="7"/>
                </a:cxn>
                <a:cxn ang="0">
                  <a:pos x="52" y="10"/>
                </a:cxn>
                <a:cxn ang="0">
                  <a:pos x="45" y="10"/>
                </a:cxn>
                <a:cxn ang="0">
                  <a:pos x="38" y="13"/>
                </a:cxn>
                <a:cxn ang="0">
                  <a:pos x="30" y="13"/>
                </a:cxn>
                <a:cxn ang="0">
                  <a:pos x="24" y="15"/>
                </a:cxn>
                <a:cxn ang="0">
                  <a:pos x="18" y="15"/>
                </a:cxn>
                <a:cxn ang="0">
                  <a:pos x="13" y="18"/>
                </a:cxn>
                <a:cxn ang="0">
                  <a:pos x="4" y="18"/>
                </a:cxn>
                <a:cxn ang="0">
                  <a:pos x="0" y="21"/>
                </a:cxn>
                <a:cxn ang="0">
                  <a:pos x="105" y="0"/>
                </a:cxn>
              </a:cxnLst>
              <a:rect l="0" t="0" r="r" b="b"/>
              <a:pathLst>
                <a:path w="106" h="22">
                  <a:moveTo>
                    <a:pt x="105" y="0"/>
                  </a:moveTo>
                  <a:lnTo>
                    <a:pt x="98" y="0"/>
                  </a:lnTo>
                  <a:lnTo>
                    <a:pt x="91" y="2"/>
                  </a:lnTo>
                  <a:lnTo>
                    <a:pt x="84" y="2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58" y="7"/>
                  </a:lnTo>
                  <a:lnTo>
                    <a:pt x="52" y="10"/>
                  </a:lnTo>
                  <a:lnTo>
                    <a:pt x="45" y="10"/>
                  </a:lnTo>
                  <a:lnTo>
                    <a:pt x="38" y="13"/>
                  </a:lnTo>
                  <a:lnTo>
                    <a:pt x="30" y="13"/>
                  </a:lnTo>
                  <a:lnTo>
                    <a:pt x="24" y="15"/>
                  </a:lnTo>
                  <a:lnTo>
                    <a:pt x="18" y="15"/>
                  </a:lnTo>
                  <a:lnTo>
                    <a:pt x="13" y="18"/>
                  </a:lnTo>
                  <a:lnTo>
                    <a:pt x="4" y="18"/>
                  </a:lnTo>
                  <a:lnTo>
                    <a:pt x="0" y="21"/>
                  </a:lnTo>
                  <a:lnTo>
                    <a:pt x="105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0" name="Freeform 256"/>
            <p:cNvSpPr>
              <a:spLocks/>
            </p:cNvSpPr>
            <p:nvPr/>
          </p:nvSpPr>
          <p:spPr bwMode="auto">
            <a:xfrm>
              <a:off x="1115" y="3656"/>
              <a:ext cx="6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4" y="36"/>
                </a:cxn>
              </a:cxnLst>
              <a:rect l="0" t="0" r="r" b="b"/>
              <a:pathLst>
                <a:path w="7" h="37">
                  <a:moveTo>
                    <a:pt x="4" y="36"/>
                  </a:moveTo>
                  <a:lnTo>
                    <a:pt x="6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" y="36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1" name="Freeform 257"/>
            <p:cNvSpPr>
              <a:spLocks/>
            </p:cNvSpPr>
            <p:nvPr/>
          </p:nvSpPr>
          <p:spPr bwMode="auto">
            <a:xfrm>
              <a:off x="1141" y="3651"/>
              <a:ext cx="7" cy="34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7" h="34">
                  <a:moveTo>
                    <a:pt x="1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2" name="Freeform 258"/>
            <p:cNvSpPr>
              <a:spLocks/>
            </p:cNvSpPr>
            <p:nvPr/>
          </p:nvSpPr>
          <p:spPr bwMode="auto">
            <a:xfrm>
              <a:off x="1153" y="3648"/>
              <a:ext cx="7" cy="34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7" h="34">
                  <a:moveTo>
                    <a:pt x="1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3" name="Freeform 259"/>
            <p:cNvSpPr>
              <a:spLocks/>
            </p:cNvSpPr>
            <p:nvPr/>
          </p:nvSpPr>
          <p:spPr bwMode="auto">
            <a:xfrm>
              <a:off x="1168" y="3645"/>
              <a:ext cx="6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" y="33"/>
                </a:cxn>
              </a:cxnLst>
              <a:rect l="0" t="0" r="r" b="b"/>
              <a:pathLst>
                <a:path w="7" h="34">
                  <a:moveTo>
                    <a:pt x="3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4" name="Freeform 260"/>
            <p:cNvSpPr>
              <a:spLocks/>
            </p:cNvSpPr>
            <p:nvPr/>
          </p:nvSpPr>
          <p:spPr bwMode="auto">
            <a:xfrm>
              <a:off x="1127" y="3653"/>
              <a:ext cx="4" cy="35"/>
            </a:xfrm>
            <a:custGeom>
              <a:avLst/>
              <a:gdLst/>
              <a:ahLst/>
              <a:cxnLst>
                <a:cxn ang="0">
                  <a:pos x="4" y="34"/>
                </a:cxn>
                <a:cxn ang="0">
                  <a:pos x="6" y="3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4" y="34"/>
                </a:cxn>
              </a:cxnLst>
              <a:rect l="0" t="0" r="r" b="b"/>
              <a:pathLst>
                <a:path w="7" h="35">
                  <a:moveTo>
                    <a:pt x="4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4" y="34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5" name="Freeform 261"/>
            <p:cNvSpPr>
              <a:spLocks/>
            </p:cNvSpPr>
            <p:nvPr/>
          </p:nvSpPr>
          <p:spPr bwMode="auto">
            <a:xfrm>
              <a:off x="1122" y="3656"/>
              <a:ext cx="6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5" y="3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" y="33"/>
                </a:cxn>
              </a:cxnLst>
              <a:rect l="0" t="0" r="r" b="b"/>
              <a:pathLst>
                <a:path w="6" h="34">
                  <a:moveTo>
                    <a:pt x="3" y="33"/>
                  </a:moveTo>
                  <a:lnTo>
                    <a:pt x="5" y="3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6" name="Freeform 262"/>
            <p:cNvSpPr>
              <a:spLocks/>
            </p:cNvSpPr>
            <p:nvPr/>
          </p:nvSpPr>
          <p:spPr bwMode="auto">
            <a:xfrm>
              <a:off x="1134" y="3651"/>
              <a:ext cx="7" cy="34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4" y="33"/>
                </a:cxn>
              </a:cxnLst>
              <a:rect l="0" t="0" r="r" b="b"/>
              <a:pathLst>
                <a:path w="7" h="34">
                  <a:moveTo>
                    <a:pt x="4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7" name="Freeform 263"/>
            <p:cNvSpPr>
              <a:spLocks/>
            </p:cNvSpPr>
            <p:nvPr/>
          </p:nvSpPr>
          <p:spPr bwMode="auto">
            <a:xfrm>
              <a:off x="1147" y="3649"/>
              <a:ext cx="2" cy="34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2" y="33"/>
                </a:cxn>
              </a:cxnLst>
              <a:rect l="0" t="0" r="r" b="b"/>
              <a:pathLst>
                <a:path w="7" h="34">
                  <a:moveTo>
                    <a:pt x="2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2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8" name="Freeform 264"/>
            <p:cNvSpPr>
              <a:spLocks/>
            </p:cNvSpPr>
            <p:nvPr/>
          </p:nvSpPr>
          <p:spPr bwMode="auto">
            <a:xfrm>
              <a:off x="1160" y="3646"/>
              <a:ext cx="7" cy="33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2" y="32"/>
                </a:cxn>
              </a:cxnLst>
              <a:rect l="0" t="0" r="r" b="b"/>
              <a:pathLst>
                <a:path w="7" h="33">
                  <a:moveTo>
                    <a:pt x="2" y="32"/>
                  </a:moveTo>
                  <a:lnTo>
                    <a:pt x="6" y="3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09" name="Freeform 265"/>
            <p:cNvSpPr>
              <a:spLocks/>
            </p:cNvSpPr>
            <p:nvPr/>
          </p:nvSpPr>
          <p:spPr bwMode="auto">
            <a:xfrm>
              <a:off x="859" y="3637"/>
              <a:ext cx="14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7"/>
                </a:cxn>
                <a:cxn ang="0">
                  <a:pos x="18" y="15"/>
                </a:cxn>
                <a:cxn ang="0">
                  <a:pos x="28" y="15"/>
                </a:cxn>
                <a:cxn ang="0">
                  <a:pos x="33" y="14"/>
                </a:cxn>
                <a:cxn ang="0">
                  <a:pos x="43" y="14"/>
                </a:cxn>
                <a:cxn ang="0">
                  <a:pos x="50" y="11"/>
                </a:cxn>
                <a:cxn ang="0">
                  <a:pos x="61" y="11"/>
                </a:cxn>
                <a:cxn ang="0">
                  <a:pos x="67" y="9"/>
                </a:cxn>
                <a:cxn ang="0">
                  <a:pos x="78" y="9"/>
                </a:cxn>
                <a:cxn ang="0">
                  <a:pos x="82" y="7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4" y="3"/>
                </a:cxn>
                <a:cxn ang="0">
                  <a:pos x="125" y="3"/>
                </a:cxn>
                <a:cxn ang="0">
                  <a:pos x="129" y="1"/>
                </a:cxn>
                <a:cxn ang="0">
                  <a:pos x="136" y="1"/>
                </a:cxn>
                <a:cxn ang="0">
                  <a:pos x="141" y="0"/>
                </a:cxn>
                <a:cxn ang="0">
                  <a:pos x="0" y="18"/>
                </a:cxn>
              </a:cxnLst>
              <a:rect l="0" t="0" r="r" b="b"/>
              <a:pathLst>
                <a:path w="142" h="19">
                  <a:moveTo>
                    <a:pt x="0" y="18"/>
                  </a:moveTo>
                  <a:lnTo>
                    <a:pt x="13" y="17"/>
                  </a:lnTo>
                  <a:lnTo>
                    <a:pt x="18" y="15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50" y="11"/>
                  </a:lnTo>
                  <a:lnTo>
                    <a:pt x="61" y="11"/>
                  </a:lnTo>
                  <a:lnTo>
                    <a:pt x="67" y="9"/>
                  </a:lnTo>
                  <a:lnTo>
                    <a:pt x="78" y="9"/>
                  </a:lnTo>
                  <a:lnTo>
                    <a:pt x="82" y="7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1" y="0"/>
                  </a:lnTo>
                  <a:lnTo>
                    <a:pt x="0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0" name="Freeform 266"/>
            <p:cNvSpPr>
              <a:spLocks/>
            </p:cNvSpPr>
            <p:nvPr/>
          </p:nvSpPr>
          <p:spPr bwMode="auto">
            <a:xfrm>
              <a:off x="860" y="3637"/>
              <a:ext cx="14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7"/>
                </a:cxn>
                <a:cxn ang="0">
                  <a:pos x="18" y="15"/>
                </a:cxn>
                <a:cxn ang="0">
                  <a:pos x="28" y="15"/>
                </a:cxn>
                <a:cxn ang="0">
                  <a:pos x="33" y="13"/>
                </a:cxn>
                <a:cxn ang="0">
                  <a:pos x="43" y="13"/>
                </a:cxn>
                <a:cxn ang="0">
                  <a:pos x="50" y="11"/>
                </a:cxn>
                <a:cxn ang="0">
                  <a:pos x="61" y="11"/>
                </a:cxn>
                <a:cxn ang="0">
                  <a:pos x="67" y="9"/>
                </a:cxn>
                <a:cxn ang="0">
                  <a:pos x="78" y="9"/>
                </a:cxn>
                <a:cxn ang="0">
                  <a:pos x="82" y="7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5" y="3"/>
                </a:cxn>
                <a:cxn ang="0">
                  <a:pos x="125" y="3"/>
                </a:cxn>
                <a:cxn ang="0">
                  <a:pos x="129" y="1"/>
                </a:cxn>
                <a:cxn ang="0">
                  <a:pos x="136" y="1"/>
                </a:cxn>
                <a:cxn ang="0">
                  <a:pos x="141" y="0"/>
                </a:cxn>
                <a:cxn ang="0">
                  <a:pos x="0" y="18"/>
                </a:cxn>
              </a:cxnLst>
              <a:rect l="0" t="0" r="r" b="b"/>
              <a:pathLst>
                <a:path w="142" h="19">
                  <a:moveTo>
                    <a:pt x="0" y="18"/>
                  </a:moveTo>
                  <a:lnTo>
                    <a:pt x="13" y="17"/>
                  </a:lnTo>
                  <a:lnTo>
                    <a:pt x="18" y="15"/>
                  </a:lnTo>
                  <a:lnTo>
                    <a:pt x="28" y="15"/>
                  </a:lnTo>
                  <a:lnTo>
                    <a:pt x="33" y="13"/>
                  </a:lnTo>
                  <a:lnTo>
                    <a:pt x="43" y="13"/>
                  </a:lnTo>
                  <a:lnTo>
                    <a:pt x="50" y="11"/>
                  </a:lnTo>
                  <a:lnTo>
                    <a:pt x="61" y="11"/>
                  </a:lnTo>
                  <a:lnTo>
                    <a:pt x="67" y="9"/>
                  </a:lnTo>
                  <a:lnTo>
                    <a:pt x="78" y="9"/>
                  </a:lnTo>
                  <a:lnTo>
                    <a:pt x="82" y="7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5" y="3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1" y="0"/>
                  </a:lnTo>
                  <a:lnTo>
                    <a:pt x="0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1" name="Freeform 267"/>
            <p:cNvSpPr>
              <a:spLocks/>
            </p:cNvSpPr>
            <p:nvPr/>
          </p:nvSpPr>
          <p:spPr bwMode="auto">
            <a:xfrm>
              <a:off x="860" y="3637"/>
              <a:ext cx="14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7"/>
                </a:cxn>
                <a:cxn ang="0">
                  <a:pos x="18" y="15"/>
                </a:cxn>
                <a:cxn ang="0">
                  <a:pos x="28" y="15"/>
                </a:cxn>
                <a:cxn ang="0">
                  <a:pos x="33" y="13"/>
                </a:cxn>
                <a:cxn ang="0">
                  <a:pos x="43" y="13"/>
                </a:cxn>
                <a:cxn ang="0">
                  <a:pos x="50" y="11"/>
                </a:cxn>
                <a:cxn ang="0">
                  <a:pos x="61" y="11"/>
                </a:cxn>
                <a:cxn ang="0">
                  <a:pos x="67" y="9"/>
                </a:cxn>
                <a:cxn ang="0">
                  <a:pos x="78" y="9"/>
                </a:cxn>
                <a:cxn ang="0">
                  <a:pos x="82" y="7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5" y="3"/>
                </a:cxn>
                <a:cxn ang="0">
                  <a:pos x="125" y="3"/>
                </a:cxn>
                <a:cxn ang="0">
                  <a:pos x="129" y="1"/>
                </a:cxn>
                <a:cxn ang="0">
                  <a:pos x="136" y="1"/>
                </a:cxn>
                <a:cxn ang="0">
                  <a:pos x="141" y="0"/>
                </a:cxn>
              </a:cxnLst>
              <a:rect l="0" t="0" r="r" b="b"/>
              <a:pathLst>
                <a:path w="142" h="19">
                  <a:moveTo>
                    <a:pt x="0" y="18"/>
                  </a:moveTo>
                  <a:lnTo>
                    <a:pt x="13" y="17"/>
                  </a:lnTo>
                  <a:lnTo>
                    <a:pt x="18" y="15"/>
                  </a:lnTo>
                  <a:lnTo>
                    <a:pt x="28" y="15"/>
                  </a:lnTo>
                  <a:lnTo>
                    <a:pt x="33" y="13"/>
                  </a:lnTo>
                  <a:lnTo>
                    <a:pt x="43" y="13"/>
                  </a:lnTo>
                  <a:lnTo>
                    <a:pt x="50" y="11"/>
                  </a:lnTo>
                  <a:lnTo>
                    <a:pt x="61" y="11"/>
                  </a:lnTo>
                  <a:lnTo>
                    <a:pt x="67" y="9"/>
                  </a:lnTo>
                  <a:lnTo>
                    <a:pt x="78" y="9"/>
                  </a:lnTo>
                  <a:lnTo>
                    <a:pt x="82" y="7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5" y="3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1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2" name="Freeform 268"/>
            <p:cNvSpPr>
              <a:spLocks/>
            </p:cNvSpPr>
            <p:nvPr/>
          </p:nvSpPr>
          <p:spPr bwMode="auto">
            <a:xfrm>
              <a:off x="1093" y="3508"/>
              <a:ext cx="47" cy="10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6" y="17"/>
                </a:cxn>
                <a:cxn ang="0">
                  <a:pos x="42" y="102"/>
                </a:cxn>
                <a:cxn ang="0">
                  <a:pos x="0" y="106"/>
                </a:cxn>
                <a:cxn ang="0">
                  <a:pos x="4" y="0"/>
                </a:cxn>
              </a:cxnLst>
              <a:rect l="0" t="0" r="r" b="b"/>
              <a:pathLst>
                <a:path w="47" h="107">
                  <a:moveTo>
                    <a:pt x="4" y="0"/>
                  </a:moveTo>
                  <a:lnTo>
                    <a:pt x="46" y="17"/>
                  </a:lnTo>
                  <a:lnTo>
                    <a:pt x="42" y="102"/>
                  </a:lnTo>
                  <a:lnTo>
                    <a:pt x="0" y="106"/>
                  </a:lnTo>
                  <a:lnTo>
                    <a:pt x="4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3" name="Line 269"/>
            <p:cNvSpPr>
              <a:spLocks noChangeShapeType="1"/>
            </p:cNvSpPr>
            <p:nvPr/>
          </p:nvSpPr>
          <p:spPr bwMode="auto">
            <a:xfrm flipH="1">
              <a:off x="1131" y="3523"/>
              <a:ext cx="0" cy="88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4" name="Line 270"/>
            <p:cNvSpPr>
              <a:spLocks noChangeShapeType="1"/>
            </p:cNvSpPr>
            <p:nvPr/>
          </p:nvSpPr>
          <p:spPr bwMode="auto">
            <a:xfrm flipH="1">
              <a:off x="1123" y="3519"/>
              <a:ext cx="3" cy="92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5" name="Line 271"/>
            <p:cNvSpPr>
              <a:spLocks noChangeShapeType="1"/>
            </p:cNvSpPr>
            <p:nvPr/>
          </p:nvSpPr>
          <p:spPr bwMode="auto">
            <a:xfrm flipH="1">
              <a:off x="1117" y="3519"/>
              <a:ext cx="4" cy="92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6" name="Line 272"/>
            <p:cNvSpPr>
              <a:spLocks noChangeShapeType="1"/>
            </p:cNvSpPr>
            <p:nvPr/>
          </p:nvSpPr>
          <p:spPr bwMode="auto">
            <a:xfrm flipV="1">
              <a:off x="1111" y="3516"/>
              <a:ext cx="3" cy="96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7" name="Freeform 273"/>
            <p:cNvSpPr>
              <a:spLocks/>
            </p:cNvSpPr>
            <p:nvPr/>
          </p:nvSpPr>
          <p:spPr bwMode="auto">
            <a:xfrm>
              <a:off x="931" y="3627"/>
              <a:ext cx="169" cy="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68" y="5"/>
                </a:cxn>
                <a:cxn ang="0">
                  <a:pos x="120" y="24"/>
                </a:cxn>
                <a:cxn ang="0">
                  <a:pos x="0" y="17"/>
                </a:cxn>
                <a:cxn ang="0">
                  <a:pos x="59" y="0"/>
                </a:cxn>
              </a:cxnLst>
              <a:rect l="0" t="0" r="r" b="b"/>
              <a:pathLst>
                <a:path w="169" h="25">
                  <a:moveTo>
                    <a:pt x="59" y="0"/>
                  </a:moveTo>
                  <a:lnTo>
                    <a:pt x="168" y="5"/>
                  </a:lnTo>
                  <a:lnTo>
                    <a:pt x="120" y="24"/>
                  </a:lnTo>
                  <a:lnTo>
                    <a:pt x="0" y="17"/>
                  </a:lnTo>
                  <a:lnTo>
                    <a:pt x="59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8" name="Freeform 274"/>
            <p:cNvSpPr>
              <a:spLocks/>
            </p:cNvSpPr>
            <p:nvPr/>
          </p:nvSpPr>
          <p:spPr bwMode="auto">
            <a:xfrm>
              <a:off x="931" y="3644"/>
              <a:ext cx="121" cy="19"/>
            </a:xfrm>
            <a:custGeom>
              <a:avLst/>
              <a:gdLst/>
              <a:ahLst/>
              <a:cxnLst>
                <a:cxn ang="0">
                  <a:pos x="96" y="16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1" y="10"/>
                </a:cxn>
                <a:cxn ang="0">
                  <a:pos x="0" y="0"/>
                </a:cxn>
                <a:cxn ang="0">
                  <a:pos x="120" y="7"/>
                </a:cxn>
                <a:cxn ang="0">
                  <a:pos x="120" y="19"/>
                </a:cxn>
                <a:cxn ang="0">
                  <a:pos x="96" y="17"/>
                </a:cxn>
                <a:cxn ang="0">
                  <a:pos x="96" y="16"/>
                </a:cxn>
              </a:cxnLst>
              <a:rect l="0" t="0" r="r" b="b"/>
              <a:pathLst>
                <a:path w="121" h="20">
                  <a:moveTo>
                    <a:pt x="96" y="16"/>
                  </a:moveTo>
                  <a:lnTo>
                    <a:pt x="24" y="10"/>
                  </a:lnTo>
                  <a:lnTo>
                    <a:pt x="24" y="1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20" y="7"/>
                  </a:lnTo>
                  <a:lnTo>
                    <a:pt x="120" y="19"/>
                  </a:lnTo>
                  <a:lnTo>
                    <a:pt x="96" y="17"/>
                  </a:lnTo>
                  <a:lnTo>
                    <a:pt x="96" y="16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19" name="Freeform 275"/>
            <p:cNvSpPr>
              <a:spLocks/>
            </p:cNvSpPr>
            <p:nvPr/>
          </p:nvSpPr>
          <p:spPr bwMode="auto">
            <a:xfrm>
              <a:off x="1051" y="3632"/>
              <a:ext cx="49" cy="32"/>
            </a:xfrm>
            <a:custGeom>
              <a:avLst/>
              <a:gdLst/>
              <a:ahLst/>
              <a:cxnLst>
                <a:cxn ang="0">
                  <a:pos x="38" y="13"/>
                </a:cxn>
                <a:cxn ang="0">
                  <a:pos x="38" y="14"/>
                </a:cxn>
                <a:cxn ang="0">
                  <a:pos x="47" y="10"/>
                </a:cxn>
                <a:cxn ang="0">
                  <a:pos x="48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14" y="23"/>
                </a:cxn>
                <a:cxn ang="0">
                  <a:pos x="38" y="13"/>
                </a:cxn>
              </a:cxnLst>
              <a:rect l="0" t="0" r="r" b="b"/>
              <a:pathLst>
                <a:path w="49" h="32">
                  <a:moveTo>
                    <a:pt x="38" y="13"/>
                  </a:moveTo>
                  <a:lnTo>
                    <a:pt x="38" y="14"/>
                  </a:lnTo>
                  <a:lnTo>
                    <a:pt x="47" y="10"/>
                  </a:lnTo>
                  <a:lnTo>
                    <a:pt x="48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38" y="13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0" name="Freeform 276"/>
            <p:cNvSpPr>
              <a:spLocks/>
            </p:cNvSpPr>
            <p:nvPr/>
          </p:nvSpPr>
          <p:spPr bwMode="auto">
            <a:xfrm>
              <a:off x="940" y="3620"/>
              <a:ext cx="122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5" y="16"/>
                </a:cxn>
                <a:cxn ang="0">
                  <a:pos x="18" y="17"/>
                </a:cxn>
                <a:cxn ang="0">
                  <a:pos x="20" y="18"/>
                </a:cxn>
                <a:cxn ang="0">
                  <a:pos x="23" y="19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1" y="20"/>
                </a:cxn>
                <a:cxn ang="0">
                  <a:pos x="34" y="20"/>
                </a:cxn>
                <a:cxn ang="0">
                  <a:pos x="115" y="24"/>
                </a:cxn>
                <a:cxn ang="0">
                  <a:pos x="116" y="0"/>
                </a:cxn>
                <a:cxn ang="0">
                  <a:pos x="114" y="0"/>
                </a:cxn>
                <a:cxn ang="0">
                  <a:pos x="109" y="0"/>
                </a:cxn>
                <a:cxn ang="0">
                  <a:pos x="102" y="0"/>
                </a:cxn>
                <a:cxn ang="0">
                  <a:pos x="94" y="0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2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0" y="2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1" y="4"/>
                </a:cxn>
                <a:cxn ang="0">
                  <a:pos x="0" y="5"/>
                </a:cxn>
              </a:cxnLst>
              <a:rect l="0" t="0" r="r" b="b"/>
              <a:pathLst>
                <a:path w="118" h="25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2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115" y="24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1" name="Freeform 277"/>
            <p:cNvSpPr>
              <a:spLocks/>
            </p:cNvSpPr>
            <p:nvPr/>
          </p:nvSpPr>
          <p:spPr bwMode="auto">
            <a:xfrm>
              <a:off x="1030" y="3625"/>
              <a:ext cx="6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5"/>
                </a:cxn>
                <a:cxn ang="0">
                  <a:pos x="12" y="16"/>
                </a:cxn>
                <a:cxn ang="0">
                  <a:pos x="14" y="16"/>
                </a:cxn>
                <a:cxn ang="0">
                  <a:pos x="16" y="17"/>
                </a:cxn>
                <a:cxn ang="0">
                  <a:pos x="17" y="18"/>
                </a:cxn>
                <a:cxn ang="0">
                  <a:pos x="20" y="18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60" y="8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</a:cxnLst>
              <a:rect l="0" t="0" r="r" b="b"/>
              <a:pathLst>
                <a:path w="61" h="20">
                  <a:moveTo>
                    <a:pt x="0" y="6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8" y="18"/>
                  </a:lnTo>
                  <a:lnTo>
                    <a:pt x="60" y="8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2" name="Freeform 278"/>
            <p:cNvSpPr>
              <a:spLocks/>
            </p:cNvSpPr>
            <p:nvPr/>
          </p:nvSpPr>
          <p:spPr bwMode="auto">
            <a:xfrm>
              <a:off x="886" y="3473"/>
              <a:ext cx="229" cy="1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15" y="16"/>
                </a:cxn>
                <a:cxn ang="0">
                  <a:pos x="28" y="14"/>
                </a:cxn>
                <a:cxn ang="0">
                  <a:pos x="42" y="13"/>
                </a:cxn>
                <a:cxn ang="0">
                  <a:pos x="56" y="11"/>
                </a:cxn>
                <a:cxn ang="0">
                  <a:pos x="71" y="10"/>
                </a:cxn>
                <a:cxn ang="0">
                  <a:pos x="86" y="9"/>
                </a:cxn>
                <a:cxn ang="0">
                  <a:pos x="102" y="7"/>
                </a:cxn>
                <a:cxn ang="0">
                  <a:pos x="117" y="6"/>
                </a:cxn>
                <a:cxn ang="0">
                  <a:pos x="132" y="5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5" y="2"/>
                </a:cxn>
                <a:cxn ang="0">
                  <a:pos x="188" y="2"/>
                </a:cxn>
                <a:cxn ang="0">
                  <a:pos x="200" y="1"/>
                </a:cxn>
                <a:cxn ang="0">
                  <a:pos x="211" y="0"/>
                </a:cxn>
                <a:cxn ang="0">
                  <a:pos x="221" y="0"/>
                </a:cxn>
                <a:cxn ang="0">
                  <a:pos x="206" y="163"/>
                </a:cxn>
                <a:cxn ang="0">
                  <a:pos x="191" y="162"/>
                </a:cxn>
                <a:cxn ang="0">
                  <a:pos x="177" y="162"/>
                </a:cxn>
                <a:cxn ang="0">
                  <a:pos x="163" y="162"/>
                </a:cxn>
                <a:cxn ang="0">
                  <a:pos x="149" y="161"/>
                </a:cxn>
                <a:cxn ang="0">
                  <a:pos x="136" y="161"/>
                </a:cxn>
                <a:cxn ang="0">
                  <a:pos x="123" y="161"/>
                </a:cxn>
                <a:cxn ang="0">
                  <a:pos x="110" y="160"/>
                </a:cxn>
                <a:cxn ang="0">
                  <a:pos x="97" y="160"/>
                </a:cxn>
                <a:cxn ang="0">
                  <a:pos x="85" y="159"/>
                </a:cxn>
                <a:cxn ang="0">
                  <a:pos x="72" y="159"/>
                </a:cxn>
                <a:cxn ang="0">
                  <a:pos x="59" y="158"/>
                </a:cxn>
                <a:cxn ang="0">
                  <a:pos x="47" y="157"/>
                </a:cxn>
                <a:cxn ang="0">
                  <a:pos x="34" y="156"/>
                </a:cxn>
                <a:cxn ang="0">
                  <a:pos x="20" y="155"/>
                </a:cxn>
                <a:cxn ang="0">
                  <a:pos x="7" y="154"/>
                </a:cxn>
              </a:cxnLst>
              <a:rect l="0" t="0" r="r" b="b"/>
              <a:pathLst>
                <a:path w="222" h="164">
                  <a:moveTo>
                    <a:pt x="0" y="153"/>
                  </a:moveTo>
                  <a:lnTo>
                    <a:pt x="3" y="17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22" y="15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1"/>
                  </a:lnTo>
                  <a:lnTo>
                    <a:pt x="71" y="10"/>
                  </a:lnTo>
                  <a:lnTo>
                    <a:pt x="79" y="9"/>
                  </a:lnTo>
                  <a:lnTo>
                    <a:pt x="86" y="9"/>
                  </a:lnTo>
                  <a:lnTo>
                    <a:pt x="94" y="8"/>
                  </a:lnTo>
                  <a:lnTo>
                    <a:pt x="102" y="7"/>
                  </a:lnTo>
                  <a:lnTo>
                    <a:pt x="109" y="7"/>
                  </a:lnTo>
                  <a:lnTo>
                    <a:pt x="117" y="6"/>
                  </a:lnTo>
                  <a:lnTo>
                    <a:pt x="124" y="6"/>
                  </a:lnTo>
                  <a:lnTo>
                    <a:pt x="132" y="5"/>
                  </a:lnTo>
                  <a:lnTo>
                    <a:pt x="140" y="5"/>
                  </a:lnTo>
                  <a:lnTo>
                    <a:pt x="147" y="4"/>
                  </a:lnTo>
                  <a:lnTo>
                    <a:pt x="155" y="4"/>
                  </a:lnTo>
                  <a:lnTo>
                    <a:pt x="161" y="3"/>
                  </a:lnTo>
                  <a:lnTo>
                    <a:pt x="168" y="3"/>
                  </a:lnTo>
                  <a:lnTo>
                    <a:pt x="175" y="2"/>
                  </a:lnTo>
                  <a:lnTo>
                    <a:pt x="182" y="2"/>
                  </a:lnTo>
                  <a:lnTo>
                    <a:pt x="188" y="2"/>
                  </a:lnTo>
                  <a:lnTo>
                    <a:pt x="194" y="1"/>
                  </a:lnTo>
                  <a:lnTo>
                    <a:pt x="200" y="1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14" y="163"/>
                  </a:lnTo>
                  <a:lnTo>
                    <a:pt x="206" y="163"/>
                  </a:lnTo>
                  <a:lnTo>
                    <a:pt x="198" y="163"/>
                  </a:lnTo>
                  <a:lnTo>
                    <a:pt x="191" y="162"/>
                  </a:lnTo>
                  <a:lnTo>
                    <a:pt x="184" y="162"/>
                  </a:lnTo>
                  <a:lnTo>
                    <a:pt x="177" y="162"/>
                  </a:lnTo>
                  <a:lnTo>
                    <a:pt x="170" y="162"/>
                  </a:lnTo>
                  <a:lnTo>
                    <a:pt x="163" y="162"/>
                  </a:lnTo>
                  <a:lnTo>
                    <a:pt x="156" y="162"/>
                  </a:lnTo>
                  <a:lnTo>
                    <a:pt x="149" y="161"/>
                  </a:lnTo>
                  <a:lnTo>
                    <a:pt x="143" y="161"/>
                  </a:lnTo>
                  <a:lnTo>
                    <a:pt x="136" y="161"/>
                  </a:lnTo>
                  <a:lnTo>
                    <a:pt x="129" y="161"/>
                  </a:lnTo>
                  <a:lnTo>
                    <a:pt x="123" y="161"/>
                  </a:lnTo>
                  <a:lnTo>
                    <a:pt x="117" y="160"/>
                  </a:lnTo>
                  <a:lnTo>
                    <a:pt x="110" y="160"/>
                  </a:lnTo>
                  <a:lnTo>
                    <a:pt x="104" y="160"/>
                  </a:lnTo>
                  <a:lnTo>
                    <a:pt x="97" y="160"/>
                  </a:lnTo>
                  <a:lnTo>
                    <a:pt x="91" y="159"/>
                  </a:lnTo>
                  <a:lnTo>
                    <a:pt x="85" y="159"/>
                  </a:lnTo>
                  <a:lnTo>
                    <a:pt x="79" y="159"/>
                  </a:lnTo>
                  <a:lnTo>
                    <a:pt x="72" y="159"/>
                  </a:lnTo>
                  <a:lnTo>
                    <a:pt x="66" y="158"/>
                  </a:lnTo>
                  <a:lnTo>
                    <a:pt x="59" y="158"/>
                  </a:lnTo>
                  <a:lnTo>
                    <a:pt x="53" y="157"/>
                  </a:lnTo>
                  <a:lnTo>
                    <a:pt x="47" y="157"/>
                  </a:lnTo>
                  <a:lnTo>
                    <a:pt x="40" y="157"/>
                  </a:lnTo>
                  <a:lnTo>
                    <a:pt x="34" y="156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3" y="154"/>
                  </a:lnTo>
                  <a:lnTo>
                    <a:pt x="7" y="154"/>
                  </a:lnTo>
                  <a:lnTo>
                    <a:pt x="0" y="15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3" name="Freeform 279"/>
            <p:cNvSpPr>
              <a:spLocks/>
            </p:cNvSpPr>
            <p:nvPr/>
          </p:nvSpPr>
          <p:spPr bwMode="auto">
            <a:xfrm>
              <a:off x="899" y="3495"/>
              <a:ext cx="180" cy="1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2" y="10"/>
                </a:cxn>
                <a:cxn ang="0">
                  <a:pos x="23" y="9"/>
                </a:cxn>
                <a:cxn ang="0">
                  <a:pos x="34" y="8"/>
                </a:cxn>
                <a:cxn ang="0">
                  <a:pos x="45" y="7"/>
                </a:cxn>
                <a:cxn ang="0">
                  <a:pos x="58" y="6"/>
                </a:cxn>
                <a:cxn ang="0">
                  <a:pos x="70" y="6"/>
                </a:cxn>
                <a:cxn ang="0">
                  <a:pos x="82" y="5"/>
                </a:cxn>
                <a:cxn ang="0">
                  <a:pos x="95" y="4"/>
                </a:cxn>
                <a:cxn ang="0">
                  <a:pos x="107" y="4"/>
                </a:cxn>
                <a:cxn ang="0">
                  <a:pos x="119" y="3"/>
                </a:cxn>
                <a:cxn ang="0">
                  <a:pos x="131" y="2"/>
                </a:cxn>
                <a:cxn ang="0">
                  <a:pos x="142" y="2"/>
                </a:cxn>
                <a:cxn ang="0">
                  <a:pos x="152" y="1"/>
                </a:cxn>
                <a:cxn ang="0">
                  <a:pos x="162" y="1"/>
                </a:cxn>
                <a:cxn ang="0">
                  <a:pos x="171" y="0"/>
                </a:cxn>
                <a:cxn ang="0">
                  <a:pos x="179" y="0"/>
                </a:cxn>
                <a:cxn ang="0">
                  <a:pos x="167" y="121"/>
                </a:cxn>
                <a:cxn ang="0">
                  <a:pos x="156" y="121"/>
                </a:cxn>
                <a:cxn ang="0">
                  <a:pos x="144" y="120"/>
                </a:cxn>
                <a:cxn ang="0">
                  <a:pos x="133" y="120"/>
                </a:cxn>
                <a:cxn ang="0">
                  <a:pos x="121" y="120"/>
                </a:cxn>
                <a:cxn ang="0">
                  <a:pos x="111" y="120"/>
                </a:cxn>
                <a:cxn ang="0">
                  <a:pos x="100" y="119"/>
                </a:cxn>
                <a:cxn ang="0">
                  <a:pos x="89" y="119"/>
                </a:cxn>
                <a:cxn ang="0">
                  <a:pos x="79" y="119"/>
                </a:cxn>
                <a:cxn ang="0">
                  <a:pos x="69" y="119"/>
                </a:cxn>
                <a:cxn ang="0">
                  <a:pos x="59" y="119"/>
                </a:cxn>
                <a:cxn ang="0">
                  <a:pos x="47" y="118"/>
                </a:cxn>
                <a:cxn ang="0">
                  <a:pos x="37" y="118"/>
                </a:cxn>
                <a:cxn ang="0">
                  <a:pos x="27" y="117"/>
                </a:cxn>
                <a:cxn ang="0">
                  <a:pos x="16" y="117"/>
                </a:cxn>
                <a:cxn ang="0">
                  <a:pos x="5" y="117"/>
                </a:cxn>
              </a:cxnLst>
              <a:rect l="0" t="0" r="r" b="b"/>
              <a:pathLst>
                <a:path w="180" h="122">
                  <a:moveTo>
                    <a:pt x="0" y="117"/>
                  </a:moveTo>
                  <a:lnTo>
                    <a:pt x="2" y="11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2" y="5"/>
                  </a:lnTo>
                  <a:lnTo>
                    <a:pt x="88" y="5"/>
                  </a:lnTo>
                  <a:lnTo>
                    <a:pt x="95" y="4"/>
                  </a:lnTo>
                  <a:lnTo>
                    <a:pt x="100" y="4"/>
                  </a:lnTo>
                  <a:lnTo>
                    <a:pt x="107" y="4"/>
                  </a:lnTo>
                  <a:lnTo>
                    <a:pt x="113" y="4"/>
                  </a:lnTo>
                  <a:lnTo>
                    <a:pt x="119" y="3"/>
                  </a:lnTo>
                  <a:lnTo>
                    <a:pt x="125" y="3"/>
                  </a:lnTo>
                  <a:lnTo>
                    <a:pt x="131" y="2"/>
                  </a:lnTo>
                  <a:lnTo>
                    <a:pt x="136" y="2"/>
                  </a:lnTo>
                  <a:lnTo>
                    <a:pt x="142" y="2"/>
                  </a:lnTo>
                  <a:lnTo>
                    <a:pt x="147" y="2"/>
                  </a:lnTo>
                  <a:lnTo>
                    <a:pt x="152" y="1"/>
                  </a:lnTo>
                  <a:lnTo>
                    <a:pt x="157" y="1"/>
                  </a:lnTo>
                  <a:lnTo>
                    <a:pt x="162" y="1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73" y="121"/>
                  </a:lnTo>
                  <a:lnTo>
                    <a:pt x="167" y="121"/>
                  </a:lnTo>
                  <a:lnTo>
                    <a:pt x="161" y="121"/>
                  </a:lnTo>
                  <a:lnTo>
                    <a:pt x="156" y="121"/>
                  </a:lnTo>
                  <a:lnTo>
                    <a:pt x="150" y="120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3" y="120"/>
                  </a:lnTo>
                  <a:lnTo>
                    <a:pt x="127" y="120"/>
                  </a:lnTo>
                  <a:lnTo>
                    <a:pt x="121" y="120"/>
                  </a:lnTo>
                  <a:lnTo>
                    <a:pt x="116" y="120"/>
                  </a:lnTo>
                  <a:lnTo>
                    <a:pt x="111" y="120"/>
                  </a:lnTo>
                  <a:lnTo>
                    <a:pt x="105" y="120"/>
                  </a:lnTo>
                  <a:lnTo>
                    <a:pt x="100" y="119"/>
                  </a:lnTo>
                  <a:lnTo>
                    <a:pt x="95" y="119"/>
                  </a:lnTo>
                  <a:lnTo>
                    <a:pt x="89" y="119"/>
                  </a:lnTo>
                  <a:lnTo>
                    <a:pt x="84" y="119"/>
                  </a:lnTo>
                  <a:lnTo>
                    <a:pt x="79" y="119"/>
                  </a:lnTo>
                  <a:lnTo>
                    <a:pt x="74" y="119"/>
                  </a:lnTo>
                  <a:lnTo>
                    <a:pt x="69" y="119"/>
                  </a:lnTo>
                  <a:lnTo>
                    <a:pt x="63" y="119"/>
                  </a:lnTo>
                  <a:lnTo>
                    <a:pt x="59" y="119"/>
                  </a:lnTo>
                  <a:lnTo>
                    <a:pt x="53" y="118"/>
                  </a:lnTo>
                  <a:lnTo>
                    <a:pt x="47" y="118"/>
                  </a:lnTo>
                  <a:lnTo>
                    <a:pt x="43" y="118"/>
                  </a:lnTo>
                  <a:lnTo>
                    <a:pt x="37" y="118"/>
                  </a:lnTo>
                  <a:lnTo>
                    <a:pt x="32" y="118"/>
                  </a:lnTo>
                  <a:lnTo>
                    <a:pt x="27" y="117"/>
                  </a:lnTo>
                  <a:lnTo>
                    <a:pt x="22" y="117"/>
                  </a:lnTo>
                  <a:lnTo>
                    <a:pt x="16" y="117"/>
                  </a:lnTo>
                  <a:lnTo>
                    <a:pt x="10" y="117"/>
                  </a:lnTo>
                  <a:lnTo>
                    <a:pt x="5" y="117"/>
                  </a:lnTo>
                  <a:lnTo>
                    <a:pt x="0" y="117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4" name="Freeform 280"/>
            <p:cNvSpPr>
              <a:spLocks/>
            </p:cNvSpPr>
            <p:nvPr/>
          </p:nvSpPr>
          <p:spPr bwMode="auto">
            <a:xfrm>
              <a:off x="904" y="3499"/>
              <a:ext cx="176" cy="11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2" y="9"/>
                </a:cxn>
                <a:cxn ang="0">
                  <a:pos x="21" y="8"/>
                </a:cxn>
                <a:cxn ang="0">
                  <a:pos x="32" y="7"/>
                </a:cxn>
                <a:cxn ang="0">
                  <a:pos x="43" y="6"/>
                </a:cxn>
                <a:cxn ang="0">
                  <a:pos x="54" y="6"/>
                </a:cxn>
                <a:cxn ang="0">
                  <a:pos x="66" y="5"/>
                </a:cxn>
                <a:cxn ang="0">
                  <a:pos x="78" y="4"/>
                </a:cxn>
                <a:cxn ang="0">
                  <a:pos x="90" y="4"/>
                </a:cxn>
                <a:cxn ang="0">
                  <a:pos x="102" y="3"/>
                </a:cxn>
                <a:cxn ang="0">
                  <a:pos x="113" y="2"/>
                </a:cxn>
                <a:cxn ang="0">
                  <a:pos x="124" y="2"/>
                </a:cxn>
                <a:cxn ang="0">
                  <a:pos x="135" y="2"/>
                </a:cxn>
                <a:cxn ang="0">
                  <a:pos x="144" y="1"/>
                </a:cxn>
                <a:cxn ang="0">
                  <a:pos x="154" y="0"/>
                </a:cxn>
                <a:cxn ang="0">
                  <a:pos x="162" y="0"/>
                </a:cxn>
                <a:cxn ang="0">
                  <a:pos x="170" y="0"/>
                </a:cxn>
                <a:cxn ang="0">
                  <a:pos x="159" y="112"/>
                </a:cxn>
                <a:cxn ang="0">
                  <a:pos x="148" y="112"/>
                </a:cxn>
                <a:cxn ang="0">
                  <a:pos x="137" y="112"/>
                </a:cxn>
                <a:cxn ang="0">
                  <a:pos x="126" y="112"/>
                </a:cxn>
                <a:cxn ang="0">
                  <a:pos x="116" y="112"/>
                </a:cxn>
                <a:cxn ang="0">
                  <a:pos x="105" y="111"/>
                </a:cxn>
                <a:cxn ang="0">
                  <a:pos x="95" y="111"/>
                </a:cxn>
                <a:cxn ang="0">
                  <a:pos x="85" y="111"/>
                </a:cxn>
                <a:cxn ang="0">
                  <a:pos x="75" y="111"/>
                </a:cxn>
                <a:cxn ang="0">
                  <a:pos x="65" y="111"/>
                </a:cxn>
                <a:cxn ang="0">
                  <a:pos x="55" y="110"/>
                </a:cxn>
                <a:cxn ang="0">
                  <a:pos x="45" y="110"/>
                </a:cxn>
                <a:cxn ang="0">
                  <a:pos x="36" y="110"/>
                </a:cxn>
                <a:cxn ang="0">
                  <a:pos x="26" y="109"/>
                </a:cxn>
                <a:cxn ang="0">
                  <a:pos x="15" y="109"/>
                </a:cxn>
                <a:cxn ang="0">
                  <a:pos x="5" y="109"/>
                </a:cxn>
              </a:cxnLst>
              <a:rect l="0" t="0" r="r" b="b"/>
              <a:pathLst>
                <a:path w="171" h="114">
                  <a:moveTo>
                    <a:pt x="0" y="109"/>
                  </a:moveTo>
                  <a:lnTo>
                    <a:pt x="2" y="10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6" y="5"/>
                  </a:lnTo>
                  <a:lnTo>
                    <a:pt x="73" y="5"/>
                  </a:lnTo>
                  <a:lnTo>
                    <a:pt x="78" y="4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6" y="4"/>
                  </a:lnTo>
                  <a:lnTo>
                    <a:pt x="102" y="3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30" y="2"/>
                  </a:lnTo>
                  <a:lnTo>
                    <a:pt x="135" y="2"/>
                  </a:lnTo>
                  <a:lnTo>
                    <a:pt x="140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65" y="113"/>
                  </a:lnTo>
                  <a:lnTo>
                    <a:pt x="159" y="112"/>
                  </a:lnTo>
                  <a:lnTo>
                    <a:pt x="153" y="112"/>
                  </a:lnTo>
                  <a:lnTo>
                    <a:pt x="148" y="112"/>
                  </a:lnTo>
                  <a:lnTo>
                    <a:pt x="142" y="112"/>
                  </a:lnTo>
                  <a:lnTo>
                    <a:pt x="137" y="112"/>
                  </a:lnTo>
                  <a:lnTo>
                    <a:pt x="131" y="112"/>
                  </a:lnTo>
                  <a:lnTo>
                    <a:pt x="126" y="112"/>
                  </a:lnTo>
                  <a:lnTo>
                    <a:pt x="121" y="112"/>
                  </a:lnTo>
                  <a:lnTo>
                    <a:pt x="116" y="112"/>
                  </a:lnTo>
                  <a:lnTo>
                    <a:pt x="110" y="112"/>
                  </a:lnTo>
                  <a:lnTo>
                    <a:pt x="105" y="111"/>
                  </a:lnTo>
                  <a:lnTo>
                    <a:pt x="100" y="111"/>
                  </a:lnTo>
                  <a:lnTo>
                    <a:pt x="95" y="111"/>
                  </a:lnTo>
                  <a:lnTo>
                    <a:pt x="90" y="111"/>
                  </a:lnTo>
                  <a:lnTo>
                    <a:pt x="85" y="111"/>
                  </a:lnTo>
                  <a:lnTo>
                    <a:pt x="80" y="111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65" y="111"/>
                  </a:lnTo>
                  <a:lnTo>
                    <a:pt x="60" y="111"/>
                  </a:lnTo>
                  <a:lnTo>
                    <a:pt x="55" y="110"/>
                  </a:lnTo>
                  <a:lnTo>
                    <a:pt x="50" y="110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6" y="110"/>
                  </a:lnTo>
                  <a:lnTo>
                    <a:pt x="30" y="110"/>
                  </a:lnTo>
                  <a:lnTo>
                    <a:pt x="26" y="109"/>
                  </a:lnTo>
                  <a:lnTo>
                    <a:pt x="20" y="109"/>
                  </a:lnTo>
                  <a:lnTo>
                    <a:pt x="15" y="109"/>
                  </a:lnTo>
                  <a:lnTo>
                    <a:pt x="11" y="109"/>
                  </a:lnTo>
                  <a:lnTo>
                    <a:pt x="5" y="109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80FFF6"/>
                </a:gs>
                <a:gs pos="100000">
                  <a:srgbClr val="80FFF6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5" name="Freeform 281"/>
            <p:cNvSpPr>
              <a:spLocks/>
            </p:cNvSpPr>
            <p:nvPr/>
          </p:nvSpPr>
          <p:spPr bwMode="auto">
            <a:xfrm>
              <a:off x="1098" y="3473"/>
              <a:ext cx="21" cy="164"/>
            </a:xfrm>
            <a:custGeom>
              <a:avLst/>
              <a:gdLst/>
              <a:ahLst/>
              <a:cxnLst>
                <a:cxn ang="0">
                  <a:pos x="12" y="158"/>
                </a:cxn>
                <a:cxn ang="0">
                  <a:pos x="20" y="7"/>
                </a:cxn>
                <a:cxn ang="0">
                  <a:pos x="7" y="0"/>
                </a:cxn>
                <a:cxn ang="0">
                  <a:pos x="0" y="163"/>
                </a:cxn>
                <a:cxn ang="0">
                  <a:pos x="12" y="158"/>
                </a:cxn>
              </a:cxnLst>
              <a:rect l="0" t="0" r="r" b="b"/>
              <a:pathLst>
                <a:path w="21" h="164">
                  <a:moveTo>
                    <a:pt x="12" y="158"/>
                  </a:moveTo>
                  <a:lnTo>
                    <a:pt x="20" y="7"/>
                  </a:lnTo>
                  <a:lnTo>
                    <a:pt x="7" y="0"/>
                  </a:lnTo>
                  <a:lnTo>
                    <a:pt x="0" y="163"/>
                  </a:lnTo>
                  <a:lnTo>
                    <a:pt x="12" y="158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6" name="Freeform 282"/>
            <p:cNvSpPr>
              <a:spLocks/>
            </p:cNvSpPr>
            <p:nvPr/>
          </p:nvSpPr>
          <p:spPr bwMode="auto">
            <a:xfrm>
              <a:off x="910" y="3618"/>
              <a:ext cx="7" cy="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7" name="Freeform 283"/>
            <p:cNvSpPr>
              <a:spLocks/>
            </p:cNvSpPr>
            <p:nvPr/>
          </p:nvSpPr>
          <p:spPr bwMode="auto">
            <a:xfrm>
              <a:off x="913" y="3619"/>
              <a:ext cx="7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8" name="Freeform 284"/>
            <p:cNvSpPr>
              <a:spLocks/>
            </p:cNvSpPr>
            <p:nvPr/>
          </p:nvSpPr>
          <p:spPr bwMode="auto">
            <a:xfrm>
              <a:off x="918" y="3620"/>
              <a:ext cx="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29" name="Freeform 285"/>
            <p:cNvSpPr>
              <a:spLocks/>
            </p:cNvSpPr>
            <p:nvPr/>
          </p:nvSpPr>
          <p:spPr bwMode="auto">
            <a:xfrm>
              <a:off x="902" y="3620"/>
              <a:ext cx="1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0" name="Freeform 286"/>
            <p:cNvSpPr>
              <a:spLocks/>
            </p:cNvSpPr>
            <p:nvPr/>
          </p:nvSpPr>
          <p:spPr bwMode="auto">
            <a:xfrm>
              <a:off x="904" y="3620"/>
              <a:ext cx="6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1" name="Freeform 287"/>
            <p:cNvSpPr>
              <a:spLocks/>
            </p:cNvSpPr>
            <p:nvPr/>
          </p:nvSpPr>
          <p:spPr bwMode="auto">
            <a:xfrm>
              <a:off x="901" y="3619"/>
              <a:ext cx="2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5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2" name="Freeform 288"/>
            <p:cNvSpPr>
              <a:spLocks/>
            </p:cNvSpPr>
            <p:nvPr/>
          </p:nvSpPr>
          <p:spPr bwMode="auto">
            <a:xfrm>
              <a:off x="901" y="3618"/>
              <a:ext cx="2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3" name="Freeform 289"/>
            <p:cNvSpPr>
              <a:spLocks/>
            </p:cNvSpPr>
            <p:nvPr/>
          </p:nvSpPr>
          <p:spPr bwMode="auto">
            <a:xfrm>
              <a:off x="904" y="3617"/>
              <a:ext cx="6" cy="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2" y="1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3"/>
                  </a:lnTo>
                  <a:lnTo>
                    <a:pt x="2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4" name="Freeform 290"/>
            <p:cNvSpPr>
              <a:spLocks/>
            </p:cNvSpPr>
            <p:nvPr/>
          </p:nvSpPr>
          <p:spPr bwMode="auto">
            <a:xfrm>
              <a:off x="902" y="3617"/>
              <a:ext cx="1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5" name="Freeform 291"/>
            <p:cNvSpPr>
              <a:spLocks/>
            </p:cNvSpPr>
            <p:nvPr/>
          </p:nvSpPr>
          <p:spPr bwMode="auto">
            <a:xfrm>
              <a:off x="905" y="3618"/>
              <a:ext cx="7" cy="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3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6" name="Freeform 292"/>
            <p:cNvSpPr>
              <a:spLocks/>
            </p:cNvSpPr>
            <p:nvPr/>
          </p:nvSpPr>
          <p:spPr bwMode="auto">
            <a:xfrm>
              <a:off x="906" y="3619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2" y="4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7" name="Freeform 293"/>
            <p:cNvSpPr>
              <a:spLocks/>
            </p:cNvSpPr>
            <p:nvPr/>
          </p:nvSpPr>
          <p:spPr bwMode="auto">
            <a:xfrm>
              <a:off x="992" y="3665"/>
              <a:ext cx="70" cy="20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67" y="5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4" y="19"/>
                </a:cxn>
              </a:cxnLst>
              <a:rect l="0" t="0" r="r" b="b"/>
              <a:pathLst>
                <a:path w="68" h="20">
                  <a:moveTo>
                    <a:pt x="64" y="19"/>
                  </a:moveTo>
                  <a:lnTo>
                    <a:pt x="67" y="5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4" y="19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8" name="Freeform 294"/>
            <p:cNvSpPr>
              <a:spLocks/>
            </p:cNvSpPr>
            <p:nvPr/>
          </p:nvSpPr>
          <p:spPr bwMode="auto">
            <a:xfrm>
              <a:off x="992" y="3665"/>
              <a:ext cx="70" cy="20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67" y="4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4" y="19"/>
                </a:cxn>
              </a:cxnLst>
              <a:rect l="0" t="0" r="r" b="b"/>
              <a:pathLst>
                <a:path w="68" h="20">
                  <a:moveTo>
                    <a:pt x="64" y="19"/>
                  </a:moveTo>
                  <a:lnTo>
                    <a:pt x="67" y="4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4" y="19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39" name="Freeform 295"/>
            <p:cNvSpPr>
              <a:spLocks/>
            </p:cNvSpPr>
            <p:nvPr/>
          </p:nvSpPr>
          <p:spPr bwMode="auto">
            <a:xfrm>
              <a:off x="1047" y="3668"/>
              <a:ext cx="20" cy="14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4" y="12"/>
                </a:cxn>
                <a:cxn ang="0">
                  <a:pos x="16" y="11"/>
                </a:cxn>
                <a:cxn ang="0">
                  <a:pos x="17" y="10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6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7" y="13"/>
                </a:cxn>
                <a:cxn ang="0">
                  <a:pos x="8" y="13"/>
                </a:cxn>
              </a:cxnLst>
              <a:rect l="0" t="0" r="r" b="b"/>
              <a:pathLst>
                <a:path w="20" h="14">
                  <a:moveTo>
                    <a:pt x="8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</a:path>
              </a:pathLst>
            </a:custGeom>
            <a:solidFill>
              <a:srgbClr val="EF005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0" name="Freeform 296"/>
            <p:cNvSpPr>
              <a:spLocks/>
            </p:cNvSpPr>
            <p:nvPr/>
          </p:nvSpPr>
          <p:spPr bwMode="auto">
            <a:xfrm>
              <a:off x="1051" y="3671"/>
              <a:ext cx="8" cy="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5" y="8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5" y="8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1" name="Freeform 297"/>
            <p:cNvSpPr>
              <a:spLocks/>
            </p:cNvSpPr>
            <p:nvPr/>
          </p:nvSpPr>
          <p:spPr bwMode="auto">
            <a:xfrm>
              <a:off x="1051" y="3671"/>
              <a:ext cx="11" cy="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6" y="8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6" y="8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2" name="Freeform 298"/>
            <p:cNvSpPr>
              <a:spLocks/>
            </p:cNvSpPr>
            <p:nvPr/>
          </p:nvSpPr>
          <p:spPr bwMode="auto">
            <a:xfrm>
              <a:off x="1008" y="3679"/>
              <a:ext cx="53" cy="9"/>
            </a:xfrm>
            <a:custGeom>
              <a:avLst/>
              <a:gdLst/>
              <a:ahLst/>
              <a:cxnLst>
                <a:cxn ang="0">
                  <a:pos x="51" y="8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1" y="8"/>
                </a:cxn>
              </a:cxnLst>
              <a:rect l="0" t="0" r="r" b="b"/>
              <a:pathLst>
                <a:path w="53" h="9">
                  <a:moveTo>
                    <a:pt x="51" y="8"/>
                  </a:moveTo>
                  <a:lnTo>
                    <a:pt x="5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51" y="8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3" name="Freeform 299"/>
            <p:cNvSpPr>
              <a:spLocks/>
            </p:cNvSpPr>
            <p:nvPr/>
          </p:nvSpPr>
          <p:spPr bwMode="auto">
            <a:xfrm>
              <a:off x="995" y="3668"/>
              <a:ext cx="14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4" name="Freeform 300"/>
            <p:cNvSpPr>
              <a:spLocks/>
            </p:cNvSpPr>
            <p:nvPr/>
          </p:nvSpPr>
          <p:spPr bwMode="auto">
            <a:xfrm>
              <a:off x="995" y="3668"/>
              <a:ext cx="14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5" name="Freeform 301"/>
            <p:cNvSpPr>
              <a:spLocks/>
            </p:cNvSpPr>
            <p:nvPr/>
          </p:nvSpPr>
          <p:spPr bwMode="auto">
            <a:xfrm>
              <a:off x="1003" y="3669"/>
              <a:ext cx="13" cy="1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6" name="Freeform 302"/>
            <p:cNvSpPr>
              <a:spLocks/>
            </p:cNvSpPr>
            <p:nvPr/>
          </p:nvSpPr>
          <p:spPr bwMode="auto">
            <a:xfrm>
              <a:off x="1003" y="3669"/>
              <a:ext cx="13" cy="1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7" name="Freeform 303"/>
            <p:cNvSpPr>
              <a:spLocks/>
            </p:cNvSpPr>
            <p:nvPr/>
          </p:nvSpPr>
          <p:spPr bwMode="auto">
            <a:xfrm>
              <a:off x="1012" y="3669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2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8" name="Freeform 304"/>
            <p:cNvSpPr>
              <a:spLocks/>
            </p:cNvSpPr>
            <p:nvPr/>
          </p:nvSpPr>
          <p:spPr bwMode="auto">
            <a:xfrm>
              <a:off x="1012" y="3669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49" name="Freeform 305"/>
            <p:cNvSpPr>
              <a:spLocks/>
            </p:cNvSpPr>
            <p:nvPr/>
          </p:nvSpPr>
          <p:spPr bwMode="auto">
            <a:xfrm>
              <a:off x="1017" y="3671"/>
              <a:ext cx="17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2" y="8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0" name="Freeform 306"/>
            <p:cNvSpPr>
              <a:spLocks/>
            </p:cNvSpPr>
            <p:nvPr/>
          </p:nvSpPr>
          <p:spPr bwMode="auto">
            <a:xfrm>
              <a:off x="1017" y="3671"/>
              <a:ext cx="17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1" name="Freeform 307"/>
            <p:cNvSpPr>
              <a:spLocks/>
            </p:cNvSpPr>
            <p:nvPr/>
          </p:nvSpPr>
          <p:spPr bwMode="auto">
            <a:xfrm>
              <a:off x="1027" y="3671"/>
              <a:ext cx="18" cy="9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5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6" y="6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6" y="4"/>
                </a:cxn>
              </a:cxnLst>
              <a:rect l="0" t="0" r="r" b="b"/>
              <a:pathLst>
                <a:path w="18" h="11">
                  <a:moveTo>
                    <a:pt x="17" y="6"/>
                  </a:move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7" y="6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2" name="Freeform 308"/>
            <p:cNvSpPr>
              <a:spLocks/>
            </p:cNvSpPr>
            <p:nvPr/>
          </p:nvSpPr>
          <p:spPr bwMode="auto">
            <a:xfrm>
              <a:off x="1027" y="3671"/>
              <a:ext cx="18" cy="9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4"/>
                </a:cxn>
              </a:cxnLst>
              <a:rect l="0" t="0" r="r" b="b"/>
              <a:pathLst>
                <a:path w="18" h="11">
                  <a:moveTo>
                    <a:pt x="17" y="5"/>
                  </a:move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7" y="5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3" name="Freeform 309"/>
            <p:cNvSpPr>
              <a:spLocks/>
            </p:cNvSpPr>
            <p:nvPr/>
          </p:nvSpPr>
          <p:spPr bwMode="auto">
            <a:xfrm>
              <a:off x="994" y="3666"/>
              <a:ext cx="15" cy="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4" name="Freeform 310"/>
            <p:cNvSpPr>
              <a:spLocks/>
            </p:cNvSpPr>
            <p:nvPr/>
          </p:nvSpPr>
          <p:spPr bwMode="auto">
            <a:xfrm>
              <a:off x="994" y="3667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15" h="1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5" name="Freeform 311"/>
            <p:cNvSpPr>
              <a:spLocks/>
            </p:cNvSpPr>
            <p:nvPr/>
          </p:nvSpPr>
          <p:spPr bwMode="auto">
            <a:xfrm>
              <a:off x="1003" y="3668"/>
              <a:ext cx="13" cy="11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1"/>
                </a:cxn>
              </a:cxnLst>
              <a:rect l="0" t="0" r="r" b="b"/>
              <a:pathLst>
                <a:path w="13" h="11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6" name="Freeform 312"/>
            <p:cNvSpPr>
              <a:spLocks/>
            </p:cNvSpPr>
            <p:nvPr/>
          </p:nvSpPr>
          <p:spPr bwMode="auto">
            <a:xfrm>
              <a:off x="1003" y="3668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</a:cxnLst>
              <a:rect l="0" t="0" r="r" b="b"/>
              <a:pathLst>
                <a:path w="13" h="11">
                  <a:moveTo>
                    <a:pt x="5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7" name="Freeform 313"/>
            <p:cNvSpPr>
              <a:spLocks/>
            </p:cNvSpPr>
            <p:nvPr/>
          </p:nvSpPr>
          <p:spPr bwMode="auto">
            <a:xfrm>
              <a:off x="1012" y="3669"/>
              <a:ext cx="15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8" name="Freeform 314"/>
            <p:cNvSpPr>
              <a:spLocks/>
            </p:cNvSpPr>
            <p:nvPr/>
          </p:nvSpPr>
          <p:spPr bwMode="auto">
            <a:xfrm>
              <a:off x="1012" y="3669"/>
              <a:ext cx="15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59" name="Freeform 315"/>
            <p:cNvSpPr>
              <a:spLocks/>
            </p:cNvSpPr>
            <p:nvPr/>
          </p:nvSpPr>
          <p:spPr bwMode="auto">
            <a:xfrm>
              <a:off x="1027" y="3670"/>
              <a:ext cx="18" cy="1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5" y="5"/>
                </a:cxn>
                <a:cxn ang="0">
                  <a:pos x="17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</a:cxnLst>
              <a:rect l="0" t="0" r="r" b="b"/>
              <a:pathLst>
                <a:path w="18" h="11">
                  <a:moveTo>
                    <a:pt x="17" y="5"/>
                  </a:move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7" y="5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0" name="Freeform 316"/>
            <p:cNvSpPr>
              <a:spLocks/>
            </p:cNvSpPr>
            <p:nvPr/>
          </p:nvSpPr>
          <p:spPr bwMode="auto">
            <a:xfrm>
              <a:off x="1027" y="3670"/>
              <a:ext cx="18" cy="1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5"/>
                </a:cxn>
              </a:cxnLst>
              <a:rect l="0" t="0" r="r" b="b"/>
              <a:pathLst>
                <a:path w="18" h="11">
                  <a:moveTo>
                    <a:pt x="17" y="6"/>
                  </a:move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7" y="6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1" name="Freeform 317"/>
            <p:cNvSpPr>
              <a:spLocks/>
            </p:cNvSpPr>
            <p:nvPr/>
          </p:nvSpPr>
          <p:spPr bwMode="auto">
            <a:xfrm>
              <a:off x="1024" y="3673"/>
              <a:ext cx="2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2" name="Freeform 318"/>
            <p:cNvSpPr>
              <a:spLocks/>
            </p:cNvSpPr>
            <p:nvPr/>
          </p:nvSpPr>
          <p:spPr bwMode="auto">
            <a:xfrm>
              <a:off x="1024" y="3673"/>
              <a:ext cx="2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3" name="Freeform 319"/>
            <p:cNvSpPr>
              <a:spLocks/>
            </p:cNvSpPr>
            <p:nvPr/>
          </p:nvSpPr>
          <p:spPr bwMode="auto">
            <a:xfrm>
              <a:off x="1017" y="3670"/>
              <a:ext cx="17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9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4" name="Freeform 320"/>
            <p:cNvSpPr>
              <a:spLocks/>
            </p:cNvSpPr>
            <p:nvPr/>
          </p:nvSpPr>
          <p:spPr bwMode="auto">
            <a:xfrm>
              <a:off x="1017" y="3671"/>
              <a:ext cx="17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8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5" name="Freeform 321"/>
            <p:cNvSpPr>
              <a:spLocks/>
            </p:cNvSpPr>
            <p:nvPr/>
          </p:nvSpPr>
          <p:spPr bwMode="auto">
            <a:xfrm>
              <a:off x="1024" y="3670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6" name="Freeform 322"/>
            <p:cNvSpPr>
              <a:spLocks/>
            </p:cNvSpPr>
            <p:nvPr/>
          </p:nvSpPr>
          <p:spPr bwMode="auto">
            <a:xfrm>
              <a:off x="1024" y="3670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</p:grpSp>
      <p:grpSp>
        <p:nvGrpSpPr>
          <p:cNvPr id="13" name="Group 323"/>
          <p:cNvGrpSpPr>
            <a:grpSpLocks/>
          </p:cNvGrpSpPr>
          <p:nvPr/>
        </p:nvGrpSpPr>
        <p:grpSpPr bwMode="auto">
          <a:xfrm>
            <a:off x="2036123" y="5033991"/>
            <a:ext cx="436685" cy="320675"/>
            <a:chOff x="1518" y="3169"/>
            <a:chExt cx="316" cy="230"/>
          </a:xfrm>
        </p:grpSpPr>
        <p:sp>
          <p:nvSpPr>
            <p:cNvPr id="390468" name="Freeform 324"/>
            <p:cNvSpPr>
              <a:spLocks/>
            </p:cNvSpPr>
            <p:nvPr/>
          </p:nvSpPr>
          <p:spPr bwMode="auto">
            <a:xfrm>
              <a:off x="1729" y="3372"/>
              <a:ext cx="104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" y="25"/>
                </a:cxn>
                <a:cxn ang="0">
                  <a:pos x="13" y="22"/>
                </a:cxn>
                <a:cxn ang="0">
                  <a:pos x="22" y="21"/>
                </a:cxn>
                <a:cxn ang="0">
                  <a:pos x="27" y="19"/>
                </a:cxn>
                <a:cxn ang="0">
                  <a:pos x="34" y="19"/>
                </a:cxn>
                <a:cxn ang="0">
                  <a:pos x="39" y="16"/>
                </a:cxn>
                <a:cxn ang="0">
                  <a:pos x="45" y="16"/>
                </a:cxn>
                <a:cxn ang="0">
                  <a:pos x="51" y="13"/>
                </a:cxn>
                <a:cxn ang="0">
                  <a:pos x="58" y="12"/>
                </a:cxn>
                <a:cxn ang="0">
                  <a:pos x="64" y="9"/>
                </a:cxn>
                <a:cxn ang="0">
                  <a:pos x="70" y="9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3"/>
                </a:cxn>
                <a:cxn ang="0">
                  <a:pos x="96" y="2"/>
                </a:cxn>
                <a:cxn ang="0">
                  <a:pos x="103" y="0"/>
                </a:cxn>
                <a:cxn ang="0">
                  <a:pos x="0" y="26"/>
                </a:cxn>
              </a:cxnLst>
              <a:rect l="0" t="0" r="r" b="b"/>
              <a:pathLst>
                <a:path w="104" h="27">
                  <a:moveTo>
                    <a:pt x="0" y="26"/>
                  </a:moveTo>
                  <a:lnTo>
                    <a:pt x="9" y="25"/>
                  </a:lnTo>
                  <a:lnTo>
                    <a:pt x="13" y="22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39" y="16"/>
                  </a:lnTo>
                  <a:lnTo>
                    <a:pt x="45" y="16"/>
                  </a:lnTo>
                  <a:lnTo>
                    <a:pt x="51" y="13"/>
                  </a:lnTo>
                  <a:lnTo>
                    <a:pt x="58" y="12"/>
                  </a:lnTo>
                  <a:lnTo>
                    <a:pt x="64" y="9"/>
                  </a:lnTo>
                  <a:lnTo>
                    <a:pt x="70" y="9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3"/>
                  </a:lnTo>
                  <a:lnTo>
                    <a:pt x="96" y="2"/>
                  </a:lnTo>
                  <a:lnTo>
                    <a:pt x="103" y="0"/>
                  </a:lnTo>
                  <a:lnTo>
                    <a:pt x="0" y="26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69" name="Freeform 325"/>
            <p:cNvSpPr>
              <a:spLocks/>
            </p:cNvSpPr>
            <p:nvPr/>
          </p:nvSpPr>
          <p:spPr bwMode="auto">
            <a:xfrm>
              <a:off x="1646" y="3357"/>
              <a:ext cx="72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71" y="33"/>
                </a:cxn>
                <a:cxn ang="0">
                  <a:pos x="71" y="6"/>
                </a:cxn>
                <a:cxn ang="0">
                  <a:pos x="0" y="0"/>
                </a:cxn>
              </a:cxnLst>
              <a:rect l="0" t="0" r="r" b="b"/>
              <a:pathLst>
                <a:path w="72" h="34">
                  <a:moveTo>
                    <a:pt x="0" y="0"/>
                  </a:moveTo>
                  <a:lnTo>
                    <a:pt x="0" y="27"/>
                  </a:lnTo>
                  <a:lnTo>
                    <a:pt x="71" y="33"/>
                  </a:lnTo>
                  <a:lnTo>
                    <a:pt x="71" y="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0" name="Freeform 326"/>
            <p:cNvSpPr>
              <a:spLocks/>
            </p:cNvSpPr>
            <p:nvPr/>
          </p:nvSpPr>
          <p:spPr bwMode="auto">
            <a:xfrm>
              <a:off x="1651" y="3369"/>
              <a:ext cx="6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7">
                  <a:moveTo>
                    <a:pt x="0" y="0"/>
                  </a:moveTo>
                  <a:lnTo>
                    <a:pt x="0" y="0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1" name="Freeform 327"/>
            <p:cNvSpPr>
              <a:spLocks/>
            </p:cNvSpPr>
            <p:nvPr/>
          </p:nvSpPr>
          <p:spPr bwMode="auto">
            <a:xfrm>
              <a:off x="1659" y="3373"/>
              <a:ext cx="53" cy="9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2" y="8"/>
                </a:cxn>
                <a:cxn ang="0">
                  <a:pos x="52" y="4"/>
                </a:cxn>
              </a:cxnLst>
              <a:rect l="0" t="0" r="r" b="b"/>
              <a:pathLst>
                <a:path w="53" h="9">
                  <a:moveTo>
                    <a:pt x="5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2" y="8"/>
                  </a:lnTo>
                  <a:lnTo>
                    <a:pt x="52" y="4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2" name="Freeform 328"/>
            <p:cNvSpPr>
              <a:spLocks/>
            </p:cNvSpPr>
            <p:nvPr/>
          </p:nvSpPr>
          <p:spPr bwMode="auto">
            <a:xfrm>
              <a:off x="1646" y="3381"/>
              <a:ext cx="72" cy="10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9" y="5"/>
                </a:cxn>
                <a:cxn ang="0">
                  <a:pos x="71" y="9"/>
                </a:cxn>
              </a:cxnLst>
              <a:rect l="0" t="0" r="r" b="b"/>
              <a:pathLst>
                <a:path w="72" h="10">
                  <a:moveTo>
                    <a:pt x="71" y="9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9" y="5"/>
                  </a:lnTo>
                  <a:lnTo>
                    <a:pt x="71" y="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3" name="Freeform 329"/>
            <p:cNvSpPr>
              <a:spLocks/>
            </p:cNvSpPr>
            <p:nvPr/>
          </p:nvSpPr>
          <p:spPr bwMode="auto">
            <a:xfrm>
              <a:off x="1519" y="3352"/>
              <a:ext cx="210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09" y="46"/>
                </a:cxn>
                <a:cxn ang="0">
                  <a:pos x="209" y="9"/>
                </a:cxn>
                <a:cxn ang="0">
                  <a:pos x="0" y="0"/>
                </a:cxn>
              </a:cxnLst>
              <a:rect l="0" t="0" r="r" b="b"/>
              <a:pathLst>
                <a:path w="210" h="47">
                  <a:moveTo>
                    <a:pt x="0" y="0"/>
                  </a:moveTo>
                  <a:lnTo>
                    <a:pt x="0" y="33"/>
                  </a:lnTo>
                  <a:lnTo>
                    <a:pt x="209" y="46"/>
                  </a:lnTo>
                  <a:lnTo>
                    <a:pt x="209" y="9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4" name="Freeform 330"/>
            <p:cNvSpPr>
              <a:spLocks/>
            </p:cNvSpPr>
            <p:nvPr/>
          </p:nvSpPr>
          <p:spPr bwMode="auto">
            <a:xfrm>
              <a:off x="1540" y="3357"/>
              <a:ext cx="4" cy="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5" name="Freeform 331"/>
            <p:cNvSpPr>
              <a:spLocks/>
            </p:cNvSpPr>
            <p:nvPr/>
          </p:nvSpPr>
          <p:spPr bwMode="auto">
            <a:xfrm>
              <a:off x="1545" y="3359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6" name="Freeform 332"/>
            <p:cNvSpPr>
              <a:spLocks/>
            </p:cNvSpPr>
            <p:nvPr/>
          </p:nvSpPr>
          <p:spPr bwMode="auto">
            <a:xfrm>
              <a:off x="1549" y="3359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7" name="Freeform 333"/>
            <p:cNvSpPr>
              <a:spLocks/>
            </p:cNvSpPr>
            <p:nvPr/>
          </p:nvSpPr>
          <p:spPr bwMode="auto">
            <a:xfrm>
              <a:off x="1530" y="3360"/>
              <a:ext cx="7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8" name="Freeform 334"/>
            <p:cNvSpPr>
              <a:spLocks/>
            </p:cNvSpPr>
            <p:nvPr/>
          </p:nvSpPr>
          <p:spPr bwMode="auto">
            <a:xfrm>
              <a:off x="1533" y="3359"/>
              <a:ext cx="7" cy="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79" name="Freeform 335"/>
            <p:cNvSpPr>
              <a:spLocks/>
            </p:cNvSpPr>
            <p:nvPr/>
          </p:nvSpPr>
          <p:spPr bwMode="auto">
            <a:xfrm>
              <a:off x="1529" y="3358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0" name="Freeform 336"/>
            <p:cNvSpPr>
              <a:spLocks/>
            </p:cNvSpPr>
            <p:nvPr/>
          </p:nvSpPr>
          <p:spPr bwMode="auto">
            <a:xfrm>
              <a:off x="1528" y="3357"/>
              <a:ext cx="7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5" y="1"/>
                  </a:lnTo>
                  <a:lnTo>
                    <a:pt x="6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1" name="Freeform 337"/>
            <p:cNvSpPr>
              <a:spLocks/>
            </p:cNvSpPr>
            <p:nvPr/>
          </p:nvSpPr>
          <p:spPr bwMode="auto">
            <a:xfrm>
              <a:off x="1533" y="3355"/>
              <a:ext cx="7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4"/>
                  </a:lnTo>
                  <a:lnTo>
                    <a:pt x="5" y="3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2" name="Freeform 338"/>
            <p:cNvSpPr>
              <a:spLocks/>
            </p:cNvSpPr>
            <p:nvPr/>
          </p:nvSpPr>
          <p:spPr bwMode="auto">
            <a:xfrm>
              <a:off x="1530" y="3356"/>
              <a:ext cx="7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2"/>
                </a:cxn>
              </a:cxnLst>
              <a:rect l="0" t="0" r="r" b="b"/>
              <a:pathLst>
                <a:path w="7" h="4">
                  <a:moveTo>
                    <a:pt x="4" y="2"/>
                  </a:moveTo>
                  <a:lnTo>
                    <a:pt x="4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3" name="Freeform 339"/>
            <p:cNvSpPr>
              <a:spLocks/>
            </p:cNvSpPr>
            <p:nvPr/>
          </p:nvSpPr>
          <p:spPr bwMode="auto">
            <a:xfrm>
              <a:off x="1533" y="3357"/>
              <a:ext cx="7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4" name="Freeform 340"/>
            <p:cNvSpPr>
              <a:spLocks/>
            </p:cNvSpPr>
            <p:nvPr/>
          </p:nvSpPr>
          <p:spPr bwMode="auto">
            <a:xfrm>
              <a:off x="1535" y="3359"/>
              <a:ext cx="7" cy="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5" y="1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5" name="Freeform 341"/>
            <p:cNvSpPr>
              <a:spLocks/>
            </p:cNvSpPr>
            <p:nvPr/>
          </p:nvSpPr>
          <p:spPr bwMode="auto">
            <a:xfrm>
              <a:off x="1728" y="3343"/>
              <a:ext cx="105" cy="5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18"/>
                </a:cxn>
                <a:cxn ang="0">
                  <a:pos x="104" y="0"/>
                </a:cxn>
                <a:cxn ang="0">
                  <a:pos x="104" y="29"/>
                </a:cxn>
                <a:cxn ang="0">
                  <a:pos x="0" y="55"/>
                </a:cxn>
              </a:cxnLst>
              <a:rect l="0" t="0" r="r" b="b"/>
              <a:pathLst>
                <a:path w="105" h="56">
                  <a:moveTo>
                    <a:pt x="0" y="55"/>
                  </a:moveTo>
                  <a:lnTo>
                    <a:pt x="0" y="18"/>
                  </a:lnTo>
                  <a:lnTo>
                    <a:pt x="104" y="0"/>
                  </a:lnTo>
                  <a:lnTo>
                    <a:pt x="104" y="29"/>
                  </a:lnTo>
                  <a:lnTo>
                    <a:pt x="0" y="55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6" name="Freeform 342"/>
            <p:cNvSpPr>
              <a:spLocks/>
            </p:cNvSpPr>
            <p:nvPr/>
          </p:nvSpPr>
          <p:spPr bwMode="auto">
            <a:xfrm>
              <a:off x="1519" y="3333"/>
              <a:ext cx="315" cy="3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06" y="30"/>
                </a:cxn>
                <a:cxn ang="0">
                  <a:pos x="314" y="9"/>
                </a:cxn>
                <a:cxn ang="0">
                  <a:pos x="138" y="0"/>
                </a:cxn>
                <a:cxn ang="0">
                  <a:pos x="0" y="19"/>
                </a:cxn>
              </a:cxnLst>
              <a:rect l="0" t="0" r="r" b="b"/>
              <a:pathLst>
                <a:path w="315" h="31">
                  <a:moveTo>
                    <a:pt x="0" y="19"/>
                  </a:moveTo>
                  <a:lnTo>
                    <a:pt x="206" y="30"/>
                  </a:lnTo>
                  <a:lnTo>
                    <a:pt x="314" y="9"/>
                  </a:lnTo>
                  <a:lnTo>
                    <a:pt x="138" y="0"/>
                  </a:lnTo>
                  <a:lnTo>
                    <a:pt x="0" y="1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7" name="Freeform 343"/>
            <p:cNvSpPr>
              <a:spLocks/>
            </p:cNvSpPr>
            <p:nvPr/>
          </p:nvSpPr>
          <p:spPr bwMode="auto">
            <a:xfrm>
              <a:off x="1732" y="3357"/>
              <a:ext cx="38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9"/>
                </a:cxn>
                <a:cxn ang="0">
                  <a:pos x="37" y="10"/>
                </a:cxn>
                <a:cxn ang="0">
                  <a:pos x="37" y="0"/>
                </a:cxn>
                <a:cxn ang="0">
                  <a:pos x="0" y="8"/>
                </a:cxn>
              </a:cxnLst>
              <a:rect l="0" t="0" r="r" b="b"/>
              <a:pathLst>
                <a:path w="38" h="20">
                  <a:moveTo>
                    <a:pt x="0" y="8"/>
                  </a:moveTo>
                  <a:lnTo>
                    <a:pt x="0" y="19"/>
                  </a:lnTo>
                  <a:lnTo>
                    <a:pt x="37" y="10"/>
                  </a:lnTo>
                  <a:lnTo>
                    <a:pt x="37" y="0"/>
                  </a:lnTo>
                  <a:lnTo>
                    <a:pt x="0" y="8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8" name="Freeform 344"/>
            <p:cNvSpPr>
              <a:spLocks/>
            </p:cNvSpPr>
            <p:nvPr/>
          </p:nvSpPr>
          <p:spPr bwMode="auto">
            <a:xfrm>
              <a:off x="1738" y="3373"/>
              <a:ext cx="35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3"/>
                </a:cxn>
                <a:cxn ang="0">
                  <a:pos x="11" y="10"/>
                </a:cxn>
                <a:cxn ang="0">
                  <a:pos x="12" y="12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33" y="5"/>
                </a:cxn>
                <a:cxn ang="0">
                  <a:pos x="32" y="0"/>
                </a:cxn>
                <a:cxn ang="0">
                  <a:pos x="0" y="8"/>
                </a:cxn>
              </a:cxnLst>
              <a:rect l="0" t="0" r="r" b="b"/>
              <a:pathLst>
                <a:path w="34" h="14">
                  <a:moveTo>
                    <a:pt x="0" y="8"/>
                  </a:moveTo>
                  <a:lnTo>
                    <a:pt x="0" y="13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33" y="5"/>
                  </a:lnTo>
                  <a:lnTo>
                    <a:pt x="32" y="0"/>
                  </a:lnTo>
                  <a:lnTo>
                    <a:pt x="0" y="8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89" name="Freeform 345"/>
            <p:cNvSpPr>
              <a:spLocks/>
            </p:cNvSpPr>
            <p:nvPr/>
          </p:nvSpPr>
          <p:spPr bwMode="auto">
            <a:xfrm>
              <a:off x="1565" y="3377"/>
              <a:ext cx="10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06" y="17"/>
                </a:cxn>
                <a:cxn ang="0">
                  <a:pos x="106" y="6"/>
                </a:cxn>
                <a:cxn ang="0">
                  <a:pos x="0" y="0"/>
                </a:cxn>
              </a:cxnLst>
              <a:rect l="0" t="0" r="r" b="b"/>
              <a:pathLst>
                <a:path w="107" h="18">
                  <a:moveTo>
                    <a:pt x="0" y="0"/>
                  </a:moveTo>
                  <a:lnTo>
                    <a:pt x="0" y="10"/>
                  </a:lnTo>
                  <a:lnTo>
                    <a:pt x="106" y="17"/>
                  </a:lnTo>
                  <a:lnTo>
                    <a:pt x="106" y="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0" name="Freeform 346"/>
            <p:cNvSpPr>
              <a:spLocks/>
            </p:cNvSpPr>
            <p:nvPr/>
          </p:nvSpPr>
          <p:spPr bwMode="auto">
            <a:xfrm>
              <a:off x="1565" y="3376"/>
              <a:ext cx="109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108" y="6"/>
                </a:cxn>
                <a:cxn ang="0">
                  <a:pos x="107" y="15"/>
                </a:cxn>
                <a:cxn ang="0">
                  <a:pos x="105" y="17"/>
                </a:cxn>
                <a:cxn ang="0">
                  <a:pos x="105" y="7"/>
                </a:cxn>
                <a:cxn ang="0">
                  <a:pos x="0" y="1"/>
                </a:cxn>
              </a:cxnLst>
              <a:rect l="0" t="0" r="r" b="b"/>
              <a:pathLst>
                <a:path w="109" h="18">
                  <a:moveTo>
                    <a:pt x="0" y="1"/>
                  </a:moveTo>
                  <a:lnTo>
                    <a:pt x="3" y="0"/>
                  </a:lnTo>
                  <a:lnTo>
                    <a:pt x="108" y="6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5" y="7"/>
                  </a:lnTo>
                  <a:lnTo>
                    <a:pt x="0" y="1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1" name="Freeform 347"/>
            <p:cNvSpPr>
              <a:spLocks/>
            </p:cNvSpPr>
            <p:nvPr/>
          </p:nvSpPr>
          <p:spPr bwMode="auto">
            <a:xfrm>
              <a:off x="1567" y="3379"/>
              <a:ext cx="2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24" y="1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2" name="Freeform 348"/>
            <p:cNvSpPr>
              <a:spLocks/>
            </p:cNvSpPr>
            <p:nvPr/>
          </p:nvSpPr>
          <p:spPr bwMode="auto">
            <a:xfrm>
              <a:off x="1586" y="3380"/>
              <a:ext cx="25" cy="10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24" y="9"/>
                </a:cxn>
              </a:cxnLst>
              <a:rect l="0" t="0" r="r" b="b"/>
              <a:pathLst>
                <a:path w="25" h="10">
                  <a:moveTo>
                    <a:pt x="24" y="9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24" y="9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3" name="Freeform 349"/>
            <p:cNvSpPr>
              <a:spLocks/>
            </p:cNvSpPr>
            <p:nvPr/>
          </p:nvSpPr>
          <p:spPr bwMode="auto">
            <a:xfrm>
              <a:off x="1605" y="3381"/>
              <a:ext cx="2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5" y="1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4" name="Freeform 350"/>
            <p:cNvSpPr>
              <a:spLocks/>
            </p:cNvSpPr>
            <p:nvPr/>
          </p:nvSpPr>
          <p:spPr bwMode="auto">
            <a:xfrm>
              <a:off x="1625" y="3382"/>
              <a:ext cx="24" cy="11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24" y="10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24" y="1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5" name="Freeform 351"/>
            <p:cNvSpPr>
              <a:spLocks/>
            </p:cNvSpPr>
            <p:nvPr/>
          </p:nvSpPr>
          <p:spPr bwMode="auto">
            <a:xfrm>
              <a:off x="1644" y="3383"/>
              <a:ext cx="2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2" y="9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24" y="1"/>
                  </a:lnTo>
                  <a:lnTo>
                    <a:pt x="12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6" name="Freeform 352"/>
            <p:cNvSpPr>
              <a:spLocks/>
            </p:cNvSpPr>
            <p:nvPr/>
          </p:nvSpPr>
          <p:spPr bwMode="auto">
            <a:xfrm>
              <a:off x="1728" y="3342"/>
              <a:ext cx="105" cy="22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97" y="0"/>
                </a:cxn>
                <a:cxn ang="0">
                  <a:pos x="90" y="2"/>
                </a:cxn>
                <a:cxn ang="0">
                  <a:pos x="84" y="2"/>
                </a:cxn>
                <a:cxn ang="0">
                  <a:pos x="78" y="5"/>
                </a:cxn>
                <a:cxn ang="0">
                  <a:pos x="71" y="5"/>
                </a:cxn>
                <a:cxn ang="0">
                  <a:pos x="65" y="8"/>
                </a:cxn>
                <a:cxn ang="0">
                  <a:pos x="58" y="7"/>
                </a:cxn>
                <a:cxn ang="0">
                  <a:pos x="52" y="10"/>
                </a:cxn>
                <a:cxn ang="0">
                  <a:pos x="44" y="10"/>
                </a:cxn>
                <a:cxn ang="0">
                  <a:pos x="37" y="13"/>
                </a:cxn>
                <a:cxn ang="0">
                  <a:pos x="30" y="13"/>
                </a:cxn>
                <a:cxn ang="0">
                  <a:pos x="24" y="15"/>
                </a:cxn>
                <a:cxn ang="0">
                  <a:pos x="18" y="15"/>
                </a:cxn>
                <a:cxn ang="0">
                  <a:pos x="13" y="18"/>
                </a:cxn>
                <a:cxn ang="0">
                  <a:pos x="4" y="18"/>
                </a:cxn>
                <a:cxn ang="0">
                  <a:pos x="0" y="21"/>
                </a:cxn>
                <a:cxn ang="0">
                  <a:pos x="104" y="0"/>
                </a:cxn>
              </a:cxnLst>
              <a:rect l="0" t="0" r="r" b="b"/>
              <a:pathLst>
                <a:path w="105" h="22">
                  <a:moveTo>
                    <a:pt x="104" y="0"/>
                  </a:moveTo>
                  <a:lnTo>
                    <a:pt x="97" y="0"/>
                  </a:lnTo>
                  <a:lnTo>
                    <a:pt x="90" y="2"/>
                  </a:lnTo>
                  <a:lnTo>
                    <a:pt x="84" y="2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5" y="8"/>
                  </a:lnTo>
                  <a:lnTo>
                    <a:pt x="58" y="7"/>
                  </a:lnTo>
                  <a:lnTo>
                    <a:pt x="52" y="10"/>
                  </a:lnTo>
                  <a:lnTo>
                    <a:pt x="44" y="10"/>
                  </a:lnTo>
                  <a:lnTo>
                    <a:pt x="37" y="13"/>
                  </a:lnTo>
                  <a:lnTo>
                    <a:pt x="30" y="13"/>
                  </a:lnTo>
                  <a:lnTo>
                    <a:pt x="24" y="15"/>
                  </a:lnTo>
                  <a:lnTo>
                    <a:pt x="18" y="15"/>
                  </a:lnTo>
                  <a:lnTo>
                    <a:pt x="13" y="18"/>
                  </a:lnTo>
                  <a:lnTo>
                    <a:pt x="4" y="18"/>
                  </a:lnTo>
                  <a:lnTo>
                    <a:pt x="0" y="21"/>
                  </a:lnTo>
                  <a:lnTo>
                    <a:pt x="104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7" name="Freeform 353"/>
            <p:cNvSpPr>
              <a:spLocks/>
            </p:cNvSpPr>
            <p:nvPr/>
          </p:nvSpPr>
          <p:spPr bwMode="auto">
            <a:xfrm>
              <a:off x="1772" y="3352"/>
              <a:ext cx="0" cy="34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4" y="36"/>
                </a:cxn>
              </a:cxnLst>
              <a:rect l="0" t="0" r="r" b="b"/>
              <a:pathLst>
                <a:path w="7" h="37">
                  <a:moveTo>
                    <a:pt x="4" y="36"/>
                  </a:moveTo>
                  <a:lnTo>
                    <a:pt x="6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" y="36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8" name="Freeform 354"/>
            <p:cNvSpPr>
              <a:spLocks/>
            </p:cNvSpPr>
            <p:nvPr/>
          </p:nvSpPr>
          <p:spPr bwMode="auto">
            <a:xfrm>
              <a:off x="1799" y="3347"/>
              <a:ext cx="7" cy="35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6" y="3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1" y="34"/>
                </a:cxn>
              </a:cxnLst>
              <a:rect l="0" t="0" r="r" b="b"/>
              <a:pathLst>
                <a:path w="7" h="35">
                  <a:moveTo>
                    <a:pt x="1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" y="34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499" name="Freeform 355"/>
            <p:cNvSpPr>
              <a:spLocks/>
            </p:cNvSpPr>
            <p:nvPr/>
          </p:nvSpPr>
          <p:spPr bwMode="auto">
            <a:xfrm>
              <a:off x="1811" y="3345"/>
              <a:ext cx="7" cy="33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7" h="34">
                  <a:moveTo>
                    <a:pt x="1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0" name="Freeform 356"/>
            <p:cNvSpPr>
              <a:spLocks/>
            </p:cNvSpPr>
            <p:nvPr/>
          </p:nvSpPr>
          <p:spPr bwMode="auto">
            <a:xfrm>
              <a:off x="1826" y="3342"/>
              <a:ext cx="6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" y="33"/>
                </a:cxn>
              </a:cxnLst>
              <a:rect l="0" t="0" r="r" b="b"/>
              <a:pathLst>
                <a:path w="7" h="34">
                  <a:moveTo>
                    <a:pt x="3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1" name="Freeform 357"/>
            <p:cNvSpPr>
              <a:spLocks/>
            </p:cNvSpPr>
            <p:nvPr/>
          </p:nvSpPr>
          <p:spPr bwMode="auto">
            <a:xfrm>
              <a:off x="1785" y="3349"/>
              <a:ext cx="5" cy="36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6" y="3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4" y="35"/>
                </a:cxn>
              </a:cxnLst>
              <a:rect l="0" t="0" r="r" b="b"/>
              <a:pathLst>
                <a:path w="7" h="36">
                  <a:moveTo>
                    <a:pt x="4" y="35"/>
                  </a:moveTo>
                  <a:lnTo>
                    <a:pt x="6" y="3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" y="35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2" name="Freeform 358"/>
            <p:cNvSpPr>
              <a:spLocks/>
            </p:cNvSpPr>
            <p:nvPr/>
          </p:nvSpPr>
          <p:spPr bwMode="auto">
            <a:xfrm>
              <a:off x="1780" y="3352"/>
              <a:ext cx="7" cy="34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4" y="33"/>
                </a:cxn>
              </a:cxnLst>
              <a:rect l="0" t="0" r="r" b="b"/>
              <a:pathLst>
                <a:path w="7" h="34">
                  <a:moveTo>
                    <a:pt x="4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3" name="Freeform 359"/>
            <p:cNvSpPr>
              <a:spLocks/>
            </p:cNvSpPr>
            <p:nvPr/>
          </p:nvSpPr>
          <p:spPr bwMode="auto">
            <a:xfrm>
              <a:off x="1792" y="3348"/>
              <a:ext cx="7" cy="34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4" y="33"/>
                </a:cxn>
              </a:cxnLst>
              <a:rect l="0" t="0" r="r" b="b"/>
              <a:pathLst>
                <a:path w="7" h="34">
                  <a:moveTo>
                    <a:pt x="4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4" name="Freeform 360"/>
            <p:cNvSpPr>
              <a:spLocks/>
            </p:cNvSpPr>
            <p:nvPr/>
          </p:nvSpPr>
          <p:spPr bwMode="auto">
            <a:xfrm>
              <a:off x="1805" y="3345"/>
              <a:ext cx="2" cy="33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2" y="33"/>
                </a:cxn>
              </a:cxnLst>
              <a:rect l="0" t="0" r="r" b="b"/>
              <a:pathLst>
                <a:path w="7" h="34">
                  <a:moveTo>
                    <a:pt x="2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2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5" name="Freeform 361"/>
            <p:cNvSpPr>
              <a:spLocks/>
            </p:cNvSpPr>
            <p:nvPr/>
          </p:nvSpPr>
          <p:spPr bwMode="auto">
            <a:xfrm>
              <a:off x="1818" y="3343"/>
              <a:ext cx="7" cy="33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2" y="32"/>
                </a:cxn>
              </a:cxnLst>
              <a:rect l="0" t="0" r="r" b="b"/>
              <a:pathLst>
                <a:path w="7" h="33">
                  <a:moveTo>
                    <a:pt x="2" y="32"/>
                  </a:moveTo>
                  <a:lnTo>
                    <a:pt x="6" y="3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6" name="Freeform 362"/>
            <p:cNvSpPr>
              <a:spLocks/>
            </p:cNvSpPr>
            <p:nvPr/>
          </p:nvSpPr>
          <p:spPr bwMode="auto">
            <a:xfrm>
              <a:off x="1518" y="3333"/>
              <a:ext cx="142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8" y="16"/>
                </a:cxn>
                <a:cxn ang="0">
                  <a:pos x="33" y="14"/>
                </a:cxn>
                <a:cxn ang="0">
                  <a:pos x="43" y="14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67" y="10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4" y="3"/>
                </a:cxn>
                <a:cxn ang="0">
                  <a:pos x="125" y="3"/>
                </a:cxn>
                <a:cxn ang="0">
                  <a:pos x="129" y="2"/>
                </a:cxn>
                <a:cxn ang="0">
                  <a:pos x="136" y="1"/>
                </a:cxn>
                <a:cxn ang="0">
                  <a:pos x="141" y="0"/>
                </a:cxn>
                <a:cxn ang="0">
                  <a:pos x="0" y="19"/>
                </a:cxn>
              </a:cxnLst>
              <a:rect l="0" t="0" r="r" b="b"/>
              <a:pathLst>
                <a:path w="142" h="20">
                  <a:moveTo>
                    <a:pt x="0" y="19"/>
                  </a:moveTo>
                  <a:lnTo>
                    <a:pt x="13" y="18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29" y="2"/>
                  </a:lnTo>
                  <a:lnTo>
                    <a:pt x="136" y="1"/>
                  </a:lnTo>
                  <a:lnTo>
                    <a:pt x="141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7" name="Freeform 363"/>
            <p:cNvSpPr>
              <a:spLocks/>
            </p:cNvSpPr>
            <p:nvPr/>
          </p:nvSpPr>
          <p:spPr bwMode="auto">
            <a:xfrm>
              <a:off x="1519" y="3334"/>
              <a:ext cx="141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7"/>
                </a:cxn>
                <a:cxn ang="0">
                  <a:pos x="18" y="15"/>
                </a:cxn>
                <a:cxn ang="0">
                  <a:pos x="28" y="15"/>
                </a:cxn>
                <a:cxn ang="0">
                  <a:pos x="32" y="13"/>
                </a:cxn>
                <a:cxn ang="0">
                  <a:pos x="43" y="13"/>
                </a:cxn>
                <a:cxn ang="0">
                  <a:pos x="50" y="11"/>
                </a:cxn>
                <a:cxn ang="0">
                  <a:pos x="61" y="11"/>
                </a:cxn>
                <a:cxn ang="0">
                  <a:pos x="66" y="9"/>
                </a:cxn>
                <a:cxn ang="0">
                  <a:pos x="77" y="9"/>
                </a:cxn>
                <a:cxn ang="0">
                  <a:pos x="81" y="7"/>
                </a:cxn>
                <a:cxn ang="0">
                  <a:pos x="92" y="7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4" y="3"/>
                </a:cxn>
                <a:cxn ang="0">
                  <a:pos x="124" y="3"/>
                </a:cxn>
                <a:cxn ang="0">
                  <a:pos x="128" y="1"/>
                </a:cxn>
                <a:cxn ang="0">
                  <a:pos x="135" y="1"/>
                </a:cxn>
                <a:cxn ang="0">
                  <a:pos x="140" y="0"/>
                </a:cxn>
                <a:cxn ang="0">
                  <a:pos x="0" y="18"/>
                </a:cxn>
              </a:cxnLst>
              <a:rect l="0" t="0" r="r" b="b"/>
              <a:pathLst>
                <a:path w="141" h="19">
                  <a:moveTo>
                    <a:pt x="0" y="18"/>
                  </a:moveTo>
                  <a:lnTo>
                    <a:pt x="13" y="17"/>
                  </a:lnTo>
                  <a:lnTo>
                    <a:pt x="18" y="15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43" y="13"/>
                  </a:lnTo>
                  <a:lnTo>
                    <a:pt x="50" y="11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7" y="9"/>
                  </a:lnTo>
                  <a:lnTo>
                    <a:pt x="81" y="7"/>
                  </a:lnTo>
                  <a:lnTo>
                    <a:pt x="92" y="7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4" y="3"/>
                  </a:lnTo>
                  <a:lnTo>
                    <a:pt x="124" y="3"/>
                  </a:lnTo>
                  <a:lnTo>
                    <a:pt x="128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0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8" name="Freeform 364"/>
            <p:cNvSpPr>
              <a:spLocks/>
            </p:cNvSpPr>
            <p:nvPr/>
          </p:nvSpPr>
          <p:spPr bwMode="auto">
            <a:xfrm>
              <a:off x="1519" y="3334"/>
              <a:ext cx="141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7"/>
                </a:cxn>
                <a:cxn ang="0">
                  <a:pos x="18" y="15"/>
                </a:cxn>
                <a:cxn ang="0">
                  <a:pos x="28" y="15"/>
                </a:cxn>
                <a:cxn ang="0">
                  <a:pos x="32" y="13"/>
                </a:cxn>
                <a:cxn ang="0">
                  <a:pos x="43" y="13"/>
                </a:cxn>
                <a:cxn ang="0">
                  <a:pos x="50" y="11"/>
                </a:cxn>
                <a:cxn ang="0">
                  <a:pos x="61" y="11"/>
                </a:cxn>
                <a:cxn ang="0">
                  <a:pos x="66" y="9"/>
                </a:cxn>
                <a:cxn ang="0">
                  <a:pos x="77" y="9"/>
                </a:cxn>
                <a:cxn ang="0">
                  <a:pos x="81" y="7"/>
                </a:cxn>
                <a:cxn ang="0">
                  <a:pos x="92" y="7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4" y="3"/>
                </a:cxn>
                <a:cxn ang="0">
                  <a:pos x="124" y="3"/>
                </a:cxn>
                <a:cxn ang="0">
                  <a:pos x="128" y="1"/>
                </a:cxn>
                <a:cxn ang="0">
                  <a:pos x="135" y="1"/>
                </a:cxn>
                <a:cxn ang="0">
                  <a:pos x="140" y="0"/>
                </a:cxn>
              </a:cxnLst>
              <a:rect l="0" t="0" r="r" b="b"/>
              <a:pathLst>
                <a:path w="141" h="19">
                  <a:moveTo>
                    <a:pt x="0" y="18"/>
                  </a:moveTo>
                  <a:lnTo>
                    <a:pt x="13" y="17"/>
                  </a:lnTo>
                  <a:lnTo>
                    <a:pt x="18" y="15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43" y="13"/>
                  </a:lnTo>
                  <a:lnTo>
                    <a:pt x="50" y="11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7" y="9"/>
                  </a:lnTo>
                  <a:lnTo>
                    <a:pt x="81" y="7"/>
                  </a:lnTo>
                  <a:lnTo>
                    <a:pt x="92" y="7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4" y="3"/>
                  </a:lnTo>
                  <a:lnTo>
                    <a:pt x="124" y="3"/>
                  </a:lnTo>
                  <a:lnTo>
                    <a:pt x="128" y="1"/>
                  </a:lnTo>
                  <a:lnTo>
                    <a:pt x="135" y="1"/>
                  </a:lnTo>
                  <a:lnTo>
                    <a:pt x="140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09" name="Freeform 365"/>
            <p:cNvSpPr>
              <a:spLocks/>
            </p:cNvSpPr>
            <p:nvPr/>
          </p:nvSpPr>
          <p:spPr bwMode="auto">
            <a:xfrm>
              <a:off x="1751" y="3204"/>
              <a:ext cx="47" cy="10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6" y="17"/>
                </a:cxn>
                <a:cxn ang="0">
                  <a:pos x="42" y="102"/>
                </a:cxn>
                <a:cxn ang="0">
                  <a:pos x="0" y="106"/>
                </a:cxn>
                <a:cxn ang="0">
                  <a:pos x="4" y="0"/>
                </a:cxn>
              </a:cxnLst>
              <a:rect l="0" t="0" r="r" b="b"/>
              <a:pathLst>
                <a:path w="47" h="107">
                  <a:moveTo>
                    <a:pt x="4" y="0"/>
                  </a:moveTo>
                  <a:lnTo>
                    <a:pt x="46" y="17"/>
                  </a:lnTo>
                  <a:lnTo>
                    <a:pt x="42" y="102"/>
                  </a:lnTo>
                  <a:lnTo>
                    <a:pt x="0" y="106"/>
                  </a:lnTo>
                  <a:lnTo>
                    <a:pt x="4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0" name="Line 366"/>
            <p:cNvSpPr>
              <a:spLocks noChangeShapeType="1"/>
            </p:cNvSpPr>
            <p:nvPr/>
          </p:nvSpPr>
          <p:spPr bwMode="auto">
            <a:xfrm flipH="1">
              <a:off x="1789" y="3219"/>
              <a:ext cx="1" cy="88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1" name="Line 367"/>
            <p:cNvSpPr>
              <a:spLocks noChangeShapeType="1"/>
            </p:cNvSpPr>
            <p:nvPr/>
          </p:nvSpPr>
          <p:spPr bwMode="auto">
            <a:xfrm flipH="1">
              <a:off x="1781" y="3216"/>
              <a:ext cx="4" cy="92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2" name="Line 368"/>
            <p:cNvSpPr>
              <a:spLocks noChangeShapeType="1"/>
            </p:cNvSpPr>
            <p:nvPr/>
          </p:nvSpPr>
          <p:spPr bwMode="auto">
            <a:xfrm flipH="1">
              <a:off x="1775" y="3215"/>
              <a:ext cx="4" cy="93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3" name="Line 369"/>
            <p:cNvSpPr>
              <a:spLocks noChangeShapeType="1"/>
            </p:cNvSpPr>
            <p:nvPr/>
          </p:nvSpPr>
          <p:spPr bwMode="auto">
            <a:xfrm flipV="1">
              <a:off x="1769" y="3211"/>
              <a:ext cx="3" cy="97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4" name="Freeform 370"/>
            <p:cNvSpPr>
              <a:spLocks/>
            </p:cNvSpPr>
            <p:nvPr/>
          </p:nvSpPr>
          <p:spPr bwMode="auto">
            <a:xfrm>
              <a:off x="1590" y="3323"/>
              <a:ext cx="168" cy="2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67" y="5"/>
                </a:cxn>
                <a:cxn ang="0">
                  <a:pos x="119" y="25"/>
                </a:cxn>
                <a:cxn ang="0">
                  <a:pos x="0" y="17"/>
                </a:cxn>
                <a:cxn ang="0">
                  <a:pos x="59" y="0"/>
                </a:cxn>
              </a:cxnLst>
              <a:rect l="0" t="0" r="r" b="b"/>
              <a:pathLst>
                <a:path w="168" h="26">
                  <a:moveTo>
                    <a:pt x="59" y="0"/>
                  </a:moveTo>
                  <a:lnTo>
                    <a:pt x="167" y="5"/>
                  </a:lnTo>
                  <a:lnTo>
                    <a:pt x="119" y="25"/>
                  </a:lnTo>
                  <a:lnTo>
                    <a:pt x="0" y="17"/>
                  </a:lnTo>
                  <a:lnTo>
                    <a:pt x="59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5" name="Freeform 371"/>
            <p:cNvSpPr>
              <a:spLocks/>
            </p:cNvSpPr>
            <p:nvPr/>
          </p:nvSpPr>
          <p:spPr bwMode="auto">
            <a:xfrm>
              <a:off x="1590" y="3341"/>
              <a:ext cx="121" cy="20"/>
            </a:xfrm>
            <a:custGeom>
              <a:avLst/>
              <a:gdLst/>
              <a:ahLst/>
              <a:cxnLst>
                <a:cxn ang="0">
                  <a:pos x="96" y="16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1" y="10"/>
                </a:cxn>
                <a:cxn ang="0">
                  <a:pos x="0" y="0"/>
                </a:cxn>
                <a:cxn ang="0">
                  <a:pos x="120" y="7"/>
                </a:cxn>
                <a:cxn ang="0">
                  <a:pos x="120" y="19"/>
                </a:cxn>
                <a:cxn ang="0">
                  <a:pos x="96" y="17"/>
                </a:cxn>
                <a:cxn ang="0">
                  <a:pos x="96" y="16"/>
                </a:cxn>
              </a:cxnLst>
              <a:rect l="0" t="0" r="r" b="b"/>
              <a:pathLst>
                <a:path w="121" h="20">
                  <a:moveTo>
                    <a:pt x="96" y="16"/>
                  </a:moveTo>
                  <a:lnTo>
                    <a:pt x="24" y="10"/>
                  </a:lnTo>
                  <a:lnTo>
                    <a:pt x="24" y="12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20" y="7"/>
                  </a:lnTo>
                  <a:lnTo>
                    <a:pt x="120" y="19"/>
                  </a:lnTo>
                  <a:lnTo>
                    <a:pt x="96" y="17"/>
                  </a:lnTo>
                  <a:lnTo>
                    <a:pt x="96" y="16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6" name="Freeform 372"/>
            <p:cNvSpPr>
              <a:spLocks/>
            </p:cNvSpPr>
            <p:nvPr/>
          </p:nvSpPr>
          <p:spPr bwMode="auto">
            <a:xfrm>
              <a:off x="1709" y="3330"/>
              <a:ext cx="49" cy="33"/>
            </a:xfrm>
            <a:custGeom>
              <a:avLst/>
              <a:gdLst/>
              <a:ahLst/>
              <a:cxnLst>
                <a:cxn ang="0">
                  <a:pos x="38" y="13"/>
                </a:cxn>
                <a:cxn ang="0">
                  <a:pos x="38" y="14"/>
                </a:cxn>
                <a:cxn ang="0">
                  <a:pos x="47" y="10"/>
                </a:cxn>
                <a:cxn ang="0">
                  <a:pos x="48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14" y="23"/>
                </a:cxn>
                <a:cxn ang="0">
                  <a:pos x="38" y="13"/>
                </a:cxn>
              </a:cxnLst>
              <a:rect l="0" t="0" r="r" b="b"/>
              <a:pathLst>
                <a:path w="49" h="32">
                  <a:moveTo>
                    <a:pt x="38" y="13"/>
                  </a:moveTo>
                  <a:lnTo>
                    <a:pt x="38" y="14"/>
                  </a:lnTo>
                  <a:lnTo>
                    <a:pt x="47" y="10"/>
                  </a:lnTo>
                  <a:lnTo>
                    <a:pt x="48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38" y="13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7" name="Freeform 373"/>
            <p:cNvSpPr>
              <a:spLocks/>
            </p:cNvSpPr>
            <p:nvPr/>
          </p:nvSpPr>
          <p:spPr bwMode="auto">
            <a:xfrm>
              <a:off x="1598" y="3317"/>
              <a:ext cx="122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5" y="16"/>
                </a:cxn>
                <a:cxn ang="0">
                  <a:pos x="18" y="17"/>
                </a:cxn>
                <a:cxn ang="0">
                  <a:pos x="20" y="18"/>
                </a:cxn>
                <a:cxn ang="0">
                  <a:pos x="23" y="19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1" y="20"/>
                </a:cxn>
                <a:cxn ang="0">
                  <a:pos x="34" y="20"/>
                </a:cxn>
                <a:cxn ang="0">
                  <a:pos x="115" y="24"/>
                </a:cxn>
                <a:cxn ang="0">
                  <a:pos x="116" y="0"/>
                </a:cxn>
                <a:cxn ang="0">
                  <a:pos x="114" y="0"/>
                </a:cxn>
                <a:cxn ang="0">
                  <a:pos x="109" y="0"/>
                </a:cxn>
                <a:cxn ang="0">
                  <a:pos x="102" y="0"/>
                </a:cxn>
                <a:cxn ang="0">
                  <a:pos x="94" y="0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2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0" y="2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1" y="4"/>
                </a:cxn>
                <a:cxn ang="0">
                  <a:pos x="0" y="5"/>
                </a:cxn>
              </a:cxnLst>
              <a:rect l="0" t="0" r="r" b="b"/>
              <a:pathLst>
                <a:path w="118" h="25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2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115" y="24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8" name="Freeform 374"/>
            <p:cNvSpPr>
              <a:spLocks/>
            </p:cNvSpPr>
            <p:nvPr/>
          </p:nvSpPr>
          <p:spPr bwMode="auto">
            <a:xfrm>
              <a:off x="1688" y="3320"/>
              <a:ext cx="68" cy="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4" y="17"/>
                </a:cxn>
                <a:cxn ang="0">
                  <a:pos x="16" y="18"/>
                </a:cxn>
                <a:cxn ang="0">
                  <a:pos x="17" y="19"/>
                </a:cxn>
                <a:cxn ang="0">
                  <a:pos x="20" y="19"/>
                </a:cxn>
                <a:cxn ang="0">
                  <a:pos x="22" y="20"/>
                </a:cxn>
                <a:cxn ang="0">
                  <a:pos x="25" y="20"/>
                </a:cxn>
                <a:cxn ang="0">
                  <a:pos x="28" y="19"/>
                </a:cxn>
                <a:cxn ang="0">
                  <a:pos x="60" y="8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w="61" h="21">
                  <a:moveTo>
                    <a:pt x="0" y="7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19"/>
                  </a:lnTo>
                  <a:lnTo>
                    <a:pt x="60" y="8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19" name="Freeform 375"/>
            <p:cNvSpPr>
              <a:spLocks/>
            </p:cNvSpPr>
            <p:nvPr/>
          </p:nvSpPr>
          <p:spPr bwMode="auto">
            <a:xfrm>
              <a:off x="1545" y="3169"/>
              <a:ext cx="228" cy="165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15" y="16"/>
                </a:cxn>
                <a:cxn ang="0">
                  <a:pos x="28" y="14"/>
                </a:cxn>
                <a:cxn ang="0">
                  <a:pos x="42" y="13"/>
                </a:cxn>
                <a:cxn ang="0">
                  <a:pos x="56" y="11"/>
                </a:cxn>
                <a:cxn ang="0">
                  <a:pos x="71" y="10"/>
                </a:cxn>
                <a:cxn ang="0">
                  <a:pos x="86" y="9"/>
                </a:cxn>
                <a:cxn ang="0">
                  <a:pos x="101" y="7"/>
                </a:cxn>
                <a:cxn ang="0">
                  <a:pos x="116" y="6"/>
                </a:cxn>
                <a:cxn ang="0">
                  <a:pos x="132" y="5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4" y="2"/>
                </a:cxn>
                <a:cxn ang="0">
                  <a:pos x="187" y="2"/>
                </a:cxn>
                <a:cxn ang="0">
                  <a:pos x="199" y="1"/>
                </a:cxn>
                <a:cxn ang="0">
                  <a:pos x="210" y="0"/>
                </a:cxn>
                <a:cxn ang="0">
                  <a:pos x="220" y="0"/>
                </a:cxn>
                <a:cxn ang="0">
                  <a:pos x="205" y="164"/>
                </a:cxn>
                <a:cxn ang="0">
                  <a:pos x="190" y="163"/>
                </a:cxn>
                <a:cxn ang="0">
                  <a:pos x="176" y="163"/>
                </a:cxn>
                <a:cxn ang="0">
                  <a:pos x="162" y="163"/>
                </a:cxn>
                <a:cxn ang="0">
                  <a:pos x="148" y="162"/>
                </a:cxn>
                <a:cxn ang="0">
                  <a:pos x="136" y="162"/>
                </a:cxn>
                <a:cxn ang="0">
                  <a:pos x="122" y="162"/>
                </a:cxn>
                <a:cxn ang="0">
                  <a:pos x="110" y="161"/>
                </a:cxn>
                <a:cxn ang="0">
                  <a:pos x="97" y="161"/>
                </a:cxn>
                <a:cxn ang="0">
                  <a:pos x="84" y="160"/>
                </a:cxn>
                <a:cxn ang="0">
                  <a:pos x="72" y="160"/>
                </a:cxn>
                <a:cxn ang="0">
                  <a:pos x="59" y="159"/>
                </a:cxn>
                <a:cxn ang="0">
                  <a:pos x="47" y="158"/>
                </a:cxn>
                <a:cxn ang="0">
                  <a:pos x="34" y="157"/>
                </a:cxn>
                <a:cxn ang="0">
                  <a:pos x="20" y="156"/>
                </a:cxn>
                <a:cxn ang="0">
                  <a:pos x="7" y="155"/>
                </a:cxn>
              </a:cxnLst>
              <a:rect l="0" t="0" r="r" b="b"/>
              <a:pathLst>
                <a:path w="221" h="165">
                  <a:moveTo>
                    <a:pt x="0" y="154"/>
                  </a:moveTo>
                  <a:lnTo>
                    <a:pt x="3" y="18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22" y="15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3" y="11"/>
                  </a:lnTo>
                  <a:lnTo>
                    <a:pt x="71" y="10"/>
                  </a:lnTo>
                  <a:lnTo>
                    <a:pt x="79" y="9"/>
                  </a:lnTo>
                  <a:lnTo>
                    <a:pt x="86" y="9"/>
                  </a:lnTo>
                  <a:lnTo>
                    <a:pt x="94" y="8"/>
                  </a:lnTo>
                  <a:lnTo>
                    <a:pt x="101" y="7"/>
                  </a:lnTo>
                  <a:lnTo>
                    <a:pt x="109" y="7"/>
                  </a:lnTo>
                  <a:lnTo>
                    <a:pt x="116" y="6"/>
                  </a:lnTo>
                  <a:lnTo>
                    <a:pt x="124" y="6"/>
                  </a:lnTo>
                  <a:lnTo>
                    <a:pt x="132" y="5"/>
                  </a:lnTo>
                  <a:lnTo>
                    <a:pt x="139" y="5"/>
                  </a:lnTo>
                  <a:lnTo>
                    <a:pt x="147" y="4"/>
                  </a:lnTo>
                  <a:lnTo>
                    <a:pt x="154" y="4"/>
                  </a:lnTo>
                  <a:lnTo>
                    <a:pt x="161" y="3"/>
                  </a:lnTo>
                  <a:lnTo>
                    <a:pt x="168" y="3"/>
                  </a:lnTo>
                  <a:lnTo>
                    <a:pt x="174" y="2"/>
                  </a:lnTo>
                  <a:lnTo>
                    <a:pt x="181" y="2"/>
                  </a:lnTo>
                  <a:lnTo>
                    <a:pt x="187" y="2"/>
                  </a:lnTo>
                  <a:lnTo>
                    <a:pt x="193" y="1"/>
                  </a:lnTo>
                  <a:lnTo>
                    <a:pt x="199" y="1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5" y="0"/>
                  </a:lnTo>
                  <a:lnTo>
                    <a:pt x="220" y="0"/>
                  </a:lnTo>
                  <a:lnTo>
                    <a:pt x="213" y="164"/>
                  </a:lnTo>
                  <a:lnTo>
                    <a:pt x="205" y="164"/>
                  </a:lnTo>
                  <a:lnTo>
                    <a:pt x="197" y="164"/>
                  </a:lnTo>
                  <a:lnTo>
                    <a:pt x="190" y="163"/>
                  </a:lnTo>
                  <a:lnTo>
                    <a:pt x="183" y="163"/>
                  </a:lnTo>
                  <a:lnTo>
                    <a:pt x="176" y="163"/>
                  </a:lnTo>
                  <a:lnTo>
                    <a:pt x="169" y="163"/>
                  </a:lnTo>
                  <a:lnTo>
                    <a:pt x="162" y="163"/>
                  </a:lnTo>
                  <a:lnTo>
                    <a:pt x="155" y="163"/>
                  </a:lnTo>
                  <a:lnTo>
                    <a:pt x="148" y="162"/>
                  </a:lnTo>
                  <a:lnTo>
                    <a:pt x="142" y="162"/>
                  </a:lnTo>
                  <a:lnTo>
                    <a:pt x="136" y="162"/>
                  </a:lnTo>
                  <a:lnTo>
                    <a:pt x="129" y="162"/>
                  </a:lnTo>
                  <a:lnTo>
                    <a:pt x="122" y="162"/>
                  </a:lnTo>
                  <a:lnTo>
                    <a:pt x="116" y="161"/>
                  </a:lnTo>
                  <a:lnTo>
                    <a:pt x="110" y="161"/>
                  </a:lnTo>
                  <a:lnTo>
                    <a:pt x="103" y="161"/>
                  </a:lnTo>
                  <a:lnTo>
                    <a:pt x="97" y="161"/>
                  </a:lnTo>
                  <a:lnTo>
                    <a:pt x="91" y="160"/>
                  </a:lnTo>
                  <a:lnTo>
                    <a:pt x="84" y="160"/>
                  </a:lnTo>
                  <a:lnTo>
                    <a:pt x="78" y="160"/>
                  </a:lnTo>
                  <a:lnTo>
                    <a:pt x="72" y="160"/>
                  </a:lnTo>
                  <a:lnTo>
                    <a:pt x="65" y="159"/>
                  </a:lnTo>
                  <a:lnTo>
                    <a:pt x="59" y="159"/>
                  </a:lnTo>
                  <a:lnTo>
                    <a:pt x="52" y="158"/>
                  </a:lnTo>
                  <a:lnTo>
                    <a:pt x="47" y="158"/>
                  </a:lnTo>
                  <a:lnTo>
                    <a:pt x="40" y="158"/>
                  </a:lnTo>
                  <a:lnTo>
                    <a:pt x="34" y="157"/>
                  </a:lnTo>
                  <a:lnTo>
                    <a:pt x="27" y="156"/>
                  </a:lnTo>
                  <a:lnTo>
                    <a:pt x="20" y="156"/>
                  </a:lnTo>
                  <a:lnTo>
                    <a:pt x="13" y="155"/>
                  </a:lnTo>
                  <a:lnTo>
                    <a:pt x="7" y="155"/>
                  </a:lnTo>
                  <a:lnTo>
                    <a:pt x="0" y="154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0" name="Freeform 376"/>
            <p:cNvSpPr>
              <a:spLocks/>
            </p:cNvSpPr>
            <p:nvPr/>
          </p:nvSpPr>
          <p:spPr bwMode="auto">
            <a:xfrm>
              <a:off x="1558" y="3191"/>
              <a:ext cx="179" cy="12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2" y="10"/>
                </a:cxn>
                <a:cxn ang="0">
                  <a:pos x="23" y="9"/>
                </a:cxn>
                <a:cxn ang="0">
                  <a:pos x="34" y="8"/>
                </a:cxn>
                <a:cxn ang="0">
                  <a:pos x="45" y="7"/>
                </a:cxn>
                <a:cxn ang="0">
                  <a:pos x="57" y="6"/>
                </a:cxn>
                <a:cxn ang="0">
                  <a:pos x="69" y="6"/>
                </a:cxn>
                <a:cxn ang="0">
                  <a:pos x="82" y="5"/>
                </a:cxn>
                <a:cxn ang="0">
                  <a:pos x="94" y="4"/>
                </a:cxn>
                <a:cxn ang="0">
                  <a:pos x="107" y="4"/>
                </a:cxn>
                <a:cxn ang="0">
                  <a:pos x="118" y="3"/>
                </a:cxn>
                <a:cxn ang="0">
                  <a:pos x="130" y="2"/>
                </a:cxn>
                <a:cxn ang="0">
                  <a:pos x="141" y="2"/>
                </a:cxn>
                <a:cxn ang="0">
                  <a:pos x="151" y="1"/>
                </a:cxn>
                <a:cxn ang="0">
                  <a:pos x="161" y="1"/>
                </a:cxn>
                <a:cxn ang="0">
                  <a:pos x="170" y="0"/>
                </a:cxn>
                <a:cxn ang="0">
                  <a:pos x="178" y="0"/>
                </a:cxn>
                <a:cxn ang="0">
                  <a:pos x="166" y="122"/>
                </a:cxn>
                <a:cxn ang="0">
                  <a:pos x="155" y="122"/>
                </a:cxn>
                <a:cxn ang="0">
                  <a:pos x="143" y="121"/>
                </a:cxn>
                <a:cxn ang="0">
                  <a:pos x="132" y="121"/>
                </a:cxn>
                <a:cxn ang="0">
                  <a:pos x="121" y="121"/>
                </a:cxn>
                <a:cxn ang="0">
                  <a:pos x="110" y="121"/>
                </a:cxn>
                <a:cxn ang="0">
                  <a:pos x="99" y="120"/>
                </a:cxn>
                <a:cxn ang="0">
                  <a:pos x="89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8" y="120"/>
                </a:cxn>
                <a:cxn ang="0">
                  <a:pos x="47" y="119"/>
                </a:cxn>
                <a:cxn ang="0">
                  <a:pos x="37" y="119"/>
                </a:cxn>
                <a:cxn ang="0">
                  <a:pos x="27" y="118"/>
                </a:cxn>
                <a:cxn ang="0">
                  <a:pos x="16" y="118"/>
                </a:cxn>
                <a:cxn ang="0">
                  <a:pos x="5" y="118"/>
                </a:cxn>
              </a:cxnLst>
              <a:rect l="0" t="0" r="r" b="b"/>
              <a:pathLst>
                <a:path w="179" h="123">
                  <a:moveTo>
                    <a:pt x="0" y="118"/>
                  </a:moveTo>
                  <a:lnTo>
                    <a:pt x="2" y="11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57" y="6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2" y="5"/>
                  </a:lnTo>
                  <a:lnTo>
                    <a:pt x="88" y="5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7" y="4"/>
                  </a:lnTo>
                  <a:lnTo>
                    <a:pt x="112" y="4"/>
                  </a:lnTo>
                  <a:lnTo>
                    <a:pt x="118" y="3"/>
                  </a:lnTo>
                  <a:lnTo>
                    <a:pt x="125" y="3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2"/>
                  </a:lnTo>
                  <a:lnTo>
                    <a:pt x="146" y="2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61" y="1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72" y="122"/>
                  </a:lnTo>
                  <a:lnTo>
                    <a:pt x="166" y="122"/>
                  </a:lnTo>
                  <a:lnTo>
                    <a:pt x="160" y="122"/>
                  </a:lnTo>
                  <a:lnTo>
                    <a:pt x="155" y="122"/>
                  </a:lnTo>
                  <a:lnTo>
                    <a:pt x="149" y="121"/>
                  </a:lnTo>
                  <a:lnTo>
                    <a:pt x="143" y="121"/>
                  </a:lnTo>
                  <a:lnTo>
                    <a:pt x="137" y="121"/>
                  </a:lnTo>
                  <a:lnTo>
                    <a:pt x="132" y="121"/>
                  </a:lnTo>
                  <a:lnTo>
                    <a:pt x="126" y="121"/>
                  </a:lnTo>
                  <a:lnTo>
                    <a:pt x="121" y="121"/>
                  </a:lnTo>
                  <a:lnTo>
                    <a:pt x="115" y="121"/>
                  </a:lnTo>
                  <a:lnTo>
                    <a:pt x="110" y="121"/>
                  </a:lnTo>
                  <a:lnTo>
                    <a:pt x="105" y="121"/>
                  </a:lnTo>
                  <a:lnTo>
                    <a:pt x="99" y="120"/>
                  </a:lnTo>
                  <a:lnTo>
                    <a:pt x="94" y="120"/>
                  </a:lnTo>
                  <a:lnTo>
                    <a:pt x="89" y="120"/>
                  </a:lnTo>
                  <a:lnTo>
                    <a:pt x="84" y="120"/>
                  </a:lnTo>
                  <a:lnTo>
                    <a:pt x="78" y="120"/>
                  </a:lnTo>
                  <a:lnTo>
                    <a:pt x="73" y="120"/>
                  </a:lnTo>
                  <a:lnTo>
                    <a:pt x="68" y="120"/>
                  </a:lnTo>
                  <a:lnTo>
                    <a:pt x="63" y="120"/>
                  </a:lnTo>
                  <a:lnTo>
                    <a:pt x="58" y="120"/>
                  </a:lnTo>
                  <a:lnTo>
                    <a:pt x="53" y="119"/>
                  </a:lnTo>
                  <a:lnTo>
                    <a:pt x="47" y="119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19"/>
                  </a:lnTo>
                  <a:lnTo>
                    <a:pt x="27" y="118"/>
                  </a:lnTo>
                  <a:lnTo>
                    <a:pt x="22" y="118"/>
                  </a:lnTo>
                  <a:lnTo>
                    <a:pt x="16" y="118"/>
                  </a:lnTo>
                  <a:lnTo>
                    <a:pt x="10" y="118"/>
                  </a:lnTo>
                  <a:lnTo>
                    <a:pt x="5" y="118"/>
                  </a:lnTo>
                  <a:lnTo>
                    <a:pt x="0" y="118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1" name="Freeform 377"/>
            <p:cNvSpPr>
              <a:spLocks/>
            </p:cNvSpPr>
            <p:nvPr/>
          </p:nvSpPr>
          <p:spPr bwMode="auto">
            <a:xfrm>
              <a:off x="1563" y="3195"/>
              <a:ext cx="175" cy="1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1" y="9"/>
                </a:cxn>
                <a:cxn ang="0">
                  <a:pos x="21" y="8"/>
                </a:cxn>
                <a:cxn ang="0">
                  <a:pos x="32" y="7"/>
                </a:cxn>
                <a:cxn ang="0">
                  <a:pos x="43" y="6"/>
                </a:cxn>
                <a:cxn ang="0">
                  <a:pos x="54" y="6"/>
                </a:cxn>
                <a:cxn ang="0">
                  <a:pos x="66" y="5"/>
                </a:cxn>
                <a:cxn ang="0">
                  <a:pos x="78" y="4"/>
                </a:cxn>
                <a:cxn ang="0">
                  <a:pos x="89" y="4"/>
                </a:cxn>
                <a:cxn ang="0">
                  <a:pos x="101" y="3"/>
                </a:cxn>
                <a:cxn ang="0">
                  <a:pos x="113" y="2"/>
                </a:cxn>
                <a:cxn ang="0">
                  <a:pos x="123" y="2"/>
                </a:cxn>
                <a:cxn ang="0">
                  <a:pos x="134" y="2"/>
                </a:cxn>
                <a:cxn ang="0">
                  <a:pos x="144" y="1"/>
                </a:cxn>
                <a:cxn ang="0">
                  <a:pos x="153" y="0"/>
                </a:cxn>
                <a:cxn ang="0">
                  <a:pos x="161" y="0"/>
                </a:cxn>
                <a:cxn ang="0">
                  <a:pos x="169" y="0"/>
                </a:cxn>
                <a:cxn ang="0">
                  <a:pos x="158" y="113"/>
                </a:cxn>
                <a:cxn ang="0">
                  <a:pos x="147" y="113"/>
                </a:cxn>
                <a:cxn ang="0">
                  <a:pos x="136" y="113"/>
                </a:cxn>
                <a:cxn ang="0">
                  <a:pos x="125" y="113"/>
                </a:cxn>
                <a:cxn ang="0">
                  <a:pos x="115" y="113"/>
                </a:cxn>
                <a:cxn ang="0">
                  <a:pos x="105" y="112"/>
                </a:cxn>
                <a:cxn ang="0">
                  <a:pos x="95" y="112"/>
                </a:cxn>
                <a:cxn ang="0">
                  <a:pos x="85" y="112"/>
                </a:cxn>
                <a:cxn ang="0">
                  <a:pos x="75" y="112"/>
                </a:cxn>
                <a:cxn ang="0">
                  <a:pos x="65" y="112"/>
                </a:cxn>
                <a:cxn ang="0">
                  <a:pos x="55" y="111"/>
                </a:cxn>
                <a:cxn ang="0">
                  <a:pos x="45" y="111"/>
                </a:cxn>
                <a:cxn ang="0">
                  <a:pos x="36" y="111"/>
                </a:cxn>
                <a:cxn ang="0">
                  <a:pos x="25" y="110"/>
                </a:cxn>
                <a:cxn ang="0">
                  <a:pos x="15" y="110"/>
                </a:cxn>
                <a:cxn ang="0">
                  <a:pos x="5" y="110"/>
                </a:cxn>
              </a:cxnLst>
              <a:rect l="0" t="0" r="r" b="b"/>
              <a:pathLst>
                <a:path w="170" h="115">
                  <a:moveTo>
                    <a:pt x="0" y="110"/>
                  </a:moveTo>
                  <a:lnTo>
                    <a:pt x="2" y="10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6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7" y="7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5"/>
                  </a:lnTo>
                  <a:lnTo>
                    <a:pt x="72" y="5"/>
                  </a:lnTo>
                  <a:lnTo>
                    <a:pt x="78" y="4"/>
                  </a:lnTo>
                  <a:lnTo>
                    <a:pt x="84" y="4"/>
                  </a:lnTo>
                  <a:lnTo>
                    <a:pt x="89" y="4"/>
                  </a:lnTo>
                  <a:lnTo>
                    <a:pt x="95" y="4"/>
                  </a:lnTo>
                  <a:lnTo>
                    <a:pt x="101" y="3"/>
                  </a:lnTo>
                  <a:lnTo>
                    <a:pt x="107" y="3"/>
                  </a:lnTo>
                  <a:lnTo>
                    <a:pt x="113" y="2"/>
                  </a:lnTo>
                  <a:lnTo>
                    <a:pt x="118" y="2"/>
                  </a:lnTo>
                  <a:lnTo>
                    <a:pt x="123" y="2"/>
                  </a:lnTo>
                  <a:lnTo>
                    <a:pt x="129" y="2"/>
                  </a:lnTo>
                  <a:lnTo>
                    <a:pt x="134" y="2"/>
                  </a:lnTo>
                  <a:lnTo>
                    <a:pt x="139" y="1"/>
                  </a:lnTo>
                  <a:lnTo>
                    <a:pt x="144" y="1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64" y="114"/>
                  </a:lnTo>
                  <a:lnTo>
                    <a:pt x="158" y="113"/>
                  </a:lnTo>
                  <a:lnTo>
                    <a:pt x="152" y="113"/>
                  </a:lnTo>
                  <a:lnTo>
                    <a:pt x="147" y="113"/>
                  </a:lnTo>
                  <a:lnTo>
                    <a:pt x="141" y="113"/>
                  </a:lnTo>
                  <a:lnTo>
                    <a:pt x="136" y="113"/>
                  </a:lnTo>
                  <a:lnTo>
                    <a:pt x="131" y="113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5" y="113"/>
                  </a:lnTo>
                  <a:lnTo>
                    <a:pt x="110" y="113"/>
                  </a:lnTo>
                  <a:lnTo>
                    <a:pt x="105" y="112"/>
                  </a:lnTo>
                  <a:lnTo>
                    <a:pt x="99" y="112"/>
                  </a:lnTo>
                  <a:lnTo>
                    <a:pt x="95" y="112"/>
                  </a:lnTo>
                  <a:lnTo>
                    <a:pt x="89" y="112"/>
                  </a:lnTo>
                  <a:lnTo>
                    <a:pt x="85" y="112"/>
                  </a:lnTo>
                  <a:lnTo>
                    <a:pt x="79" y="112"/>
                  </a:lnTo>
                  <a:lnTo>
                    <a:pt x="75" y="112"/>
                  </a:lnTo>
                  <a:lnTo>
                    <a:pt x="70" y="112"/>
                  </a:lnTo>
                  <a:lnTo>
                    <a:pt x="65" y="112"/>
                  </a:lnTo>
                  <a:lnTo>
                    <a:pt x="60" y="112"/>
                  </a:lnTo>
                  <a:lnTo>
                    <a:pt x="55" y="111"/>
                  </a:lnTo>
                  <a:lnTo>
                    <a:pt x="50" y="111"/>
                  </a:lnTo>
                  <a:lnTo>
                    <a:pt x="45" y="111"/>
                  </a:lnTo>
                  <a:lnTo>
                    <a:pt x="40" y="111"/>
                  </a:lnTo>
                  <a:lnTo>
                    <a:pt x="36" y="111"/>
                  </a:lnTo>
                  <a:lnTo>
                    <a:pt x="30" y="111"/>
                  </a:lnTo>
                  <a:lnTo>
                    <a:pt x="25" y="110"/>
                  </a:lnTo>
                  <a:lnTo>
                    <a:pt x="20" y="110"/>
                  </a:lnTo>
                  <a:lnTo>
                    <a:pt x="15" y="110"/>
                  </a:lnTo>
                  <a:lnTo>
                    <a:pt x="10" y="110"/>
                  </a:lnTo>
                  <a:lnTo>
                    <a:pt x="5" y="110"/>
                  </a:lnTo>
                  <a:lnTo>
                    <a:pt x="0" y="110"/>
                  </a:lnTo>
                </a:path>
              </a:pathLst>
            </a:custGeom>
            <a:gradFill rotWithShape="0">
              <a:gsLst>
                <a:gs pos="0">
                  <a:srgbClr val="80FFF6"/>
                </a:gs>
                <a:gs pos="100000">
                  <a:srgbClr val="80FFF6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2" name="Freeform 378"/>
            <p:cNvSpPr>
              <a:spLocks/>
            </p:cNvSpPr>
            <p:nvPr/>
          </p:nvSpPr>
          <p:spPr bwMode="auto">
            <a:xfrm>
              <a:off x="1757" y="3169"/>
              <a:ext cx="20" cy="165"/>
            </a:xfrm>
            <a:custGeom>
              <a:avLst/>
              <a:gdLst/>
              <a:ahLst/>
              <a:cxnLst>
                <a:cxn ang="0">
                  <a:pos x="12" y="159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164"/>
                </a:cxn>
                <a:cxn ang="0">
                  <a:pos x="12" y="159"/>
                </a:cxn>
              </a:cxnLst>
              <a:rect l="0" t="0" r="r" b="b"/>
              <a:pathLst>
                <a:path w="20" h="165">
                  <a:moveTo>
                    <a:pt x="12" y="159"/>
                  </a:moveTo>
                  <a:lnTo>
                    <a:pt x="19" y="7"/>
                  </a:lnTo>
                  <a:lnTo>
                    <a:pt x="7" y="0"/>
                  </a:lnTo>
                  <a:lnTo>
                    <a:pt x="0" y="164"/>
                  </a:lnTo>
                  <a:lnTo>
                    <a:pt x="12" y="15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3" name="Freeform 379"/>
            <p:cNvSpPr>
              <a:spLocks/>
            </p:cNvSpPr>
            <p:nvPr/>
          </p:nvSpPr>
          <p:spPr bwMode="auto">
            <a:xfrm>
              <a:off x="1569" y="3314"/>
              <a:ext cx="6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4" name="Freeform 380"/>
            <p:cNvSpPr>
              <a:spLocks/>
            </p:cNvSpPr>
            <p:nvPr/>
          </p:nvSpPr>
          <p:spPr bwMode="auto">
            <a:xfrm>
              <a:off x="1572" y="3316"/>
              <a:ext cx="7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5" name="Freeform 381"/>
            <p:cNvSpPr>
              <a:spLocks/>
            </p:cNvSpPr>
            <p:nvPr/>
          </p:nvSpPr>
          <p:spPr bwMode="auto">
            <a:xfrm>
              <a:off x="1577" y="3316"/>
              <a:ext cx="2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6" name="Freeform 382"/>
            <p:cNvSpPr>
              <a:spLocks/>
            </p:cNvSpPr>
            <p:nvPr/>
          </p:nvSpPr>
          <p:spPr bwMode="auto">
            <a:xfrm>
              <a:off x="1561" y="3317"/>
              <a:ext cx="0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7" name="Freeform 383"/>
            <p:cNvSpPr>
              <a:spLocks/>
            </p:cNvSpPr>
            <p:nvPr/>
          </p:nvSpPr>
          <p:spPr bwMode="auto">
            <a:xfrm>
              <a:off x="1561" y="3317"/>
              <a:ext cx="0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7" h="4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8" name="Freeform 384"/>
            <p:cNvSpPr>
              <a:spLocks/>
            </p:cNvSpPr>
            <p:nvPr/>
          </p:nvSpPr>
          <p:spPr bwMode="auto">
            <a:xfrm>
              <a:off x="1560" y="3316"/>
              <a:ext cx="1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4" y="1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lnTo>
                    <a:pt x="5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29" name="Freeform 385"/>
            <p:cNvSpPr>
              <a:spLocks/>
            </p:cNvSpPr>
            <p:nvPr/>
          </p:nvSpPr>
          <p:spPr bwMode="auto">
            <a:xfrm>
              <a:off x="1559" y="3315"/>
              <a:ext cx="2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0" name="Freeform 386"/>
            <p:cNvSpPr>
              <a:spLocks/>
            </p:cNvSpPr>
            <p:nvPr/>
          </p:nvSpPr>
          <p:spPr bwMode="auto">
            <a:xfrm>
              <a:off x="1561" y="3312"/>
              <a:ext cx="0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2" y="1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2" y="1"/>
                  </a:lnTo>
                  <a:lnTo>
                    <a:pt x="5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4"/>
                  </a:lnTo>
                  <a:lnTo>
                    <a:pt x="2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1" name="Freeform 387"/>
            <p:cNvSpPr>
              <a:spLocks/>
            </p:cNvSpPr>
            <p:nvPr/>
          </p:nvSpPr>
          <p:spPr bwMode="auto">
            <a:xfrm>
              <a:off x="1561" y="3314"/>
              <a:ext cx="0" cy="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2" name="Freeform 388"/>
            <p:cNvSpPr>
              <a:spLocks/>
            </p:cNvSpPr>
            <p:nvPr/>
          </p:nvSpPr>
          <p:spPr bwMode="auto">
            <a:xfrm>
              <a:off x="1564" y="3315"/>
              <a:ext cx="7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3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3" name="Freeform 389"/>
            <p:cNvSpPr>
              <a:spLocks/>
            </p:cNvSpPr>
            <p:nvPr/>
          </p:nvSpPr>
          <p:spPr bwMode="auto">
            <a:xfrm>
              <a:off x="1565" y="3316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2" y="4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4" name="Freeform 390"/>
            <p:cNvSpPr>
              <a:spLocks/>
            </p:cNvSpPr>
            <p:nvPr/>
          </p:nvSpPr>
          <p:spPr bwMode="auto">
            <a:xfrm>
              <a:off x="1649" y="3363"/>
              <a:ext cx="68" cy="19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66" y="5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3" y="19"/>
                </a:cxn>
              </a:cxnLst>
              <a:rect l="0" t="0" r="r" b="b"/>
              <a:pathLst>
                <a:path w="67" h="20">
                  <a:moveTo>
                    <a:pt x="63" y="19"/>
                  </a:moveTo>
                  <a:lnTo>
                    <a:pt x="66" y="5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3" y="19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5" name="Freeform 391"/>
            <p:cNvSpPr>
              <a:spLocks/>
            </p:cNvSpPr>
            <p:nvPr/>
          </p:nvSpPr>
          <p:spPr bwMode="auto">
            <a:xfrm>
              <a:off x="1649" y="3363"/>
              <a:ext cx="68" cy="19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66" y="4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3" y="19"/>
                </a:cxn>
              </a:cxnLst>
              <a:rect l="0" t="0" r="r" b="b"/>
              <a:pathLst>
                <a:path w="67" h="20">
                  <a:moveTo>
                    <a:pt x="63" y="19"/>
                  </a:moveTo>
                  <a:lnTo>
                    <a:pt x="66" y="4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3" y="19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6" name="Freeform 392"/>
            <p:cNvSpPr>
              <a:spLocks/>
            </p:cNvSpPr>
            <p:nvPr/>
          </p:nvSpPr>
          <p:spPr bwMode="auto">
            <a:xfrm>
              <a:off x="1706" y="3365"/>
              <a:ext cx="20" cy="14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4" y="12"/>
                </a:cxn>
                <a:cxn ang="0">
                  <a:pos x="16" y="11"/>
                </a:cxn>
                <a:cxn ang="0">
                  <a:pos x="17" y="10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6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7" y="13"/>
                </a:cxn>
                <a:cxn ang="0">
                  <a:pos x="8" y="13"/>
                </a:cxn>
              </a:cxnLst>
              <a:rect l="0" t="0" r="r" b="b"/>
              <a:pathLst>
                <a:path w="20" h="14">
                  <a:moveTo>
                    <a:pt x="8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</a:path>
              </a:pathLst>
            </a:custGeom>
            <a:solidFill>
              <a:srgbClr val="EF005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7" name="Freeform 393"/>
            <p:cNvSpPr>
              <a:spLocks/>
            </p:cNvSpPr>
            <p:nvPr/>
          </p:nvSpPr>
          <p:spPr bwMode="auto">
            <a:xfrm>
              <a:off x="1709" y="3368"/>
              <a:ext cx="11" cy="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6" y="8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6" y="8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8" name="Freeform 394"/>
            <p:cNvSpPr>
              <a:spLocks/>
            </p:cNvSpPr>
            <p:nvPr/>
          </p:nvSpPr>
          <p:spPr bwMode="auto">
            <a:xfrm>
              <a:off x="1709" y="3368"/>
              <a:ext cx="11" cy="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6" y="8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6" y="8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39" name="Freeform 395"/>
            <p:cNvSpPr>
              <a:spLocks/>
            </p:cNvSpPr>
            <p:nvPr/>
          </p:nvSpPr>
          <p:spPr bwMode="auto">
            <a:xfrm>
              <a:off x="1666" y="3376"/>
              <a:ext cx="53" cy="9"/>
            </a:xfrm>
            <a:custGeom>
              <a:avLst/>
              <a:gdLst/>
              <a:ahLst/>
              <a:cxnLst>
                <a:cxn ang="0">
                  <a:pos x="51" y="8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1" y="8"/>
                </a:cxn>
              </a:cxnLst>
              <a:rect l="0" t="0" r="r" b="b"/>
              <a:pathLst>
                <a:path w="53" h="9">
                  <a:moveTo>
                    <a:pt x="51" y="8"/>
                  </a:moveTo>
                  <a:lnTo>
                    <a:pt x="5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51" y="8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0" name="Freeform 396"/>
            <p:cNvSpPr>
              <a:spLocks/>
            </p:cNvSpPr>
            <p:nvPr/>
          </p:nvSpPr>
          <p:spPr bwMode="auto">
            <a:xfrm>
              <a:off x="1653" y="3365"/>
              <a:ext cx="15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1" name="Freeform 397"/>
            <p:cNvSpPr>
              <a:spLocks/>
            </p:cNvSpPr>
            <p:nvPr/>
          </p:nvSpPr>
          <p:spPr bwMode="auto">
            <a:xfrm>
              <a:off x="1653" y="3365"/>
              <a:ext cx="15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2" name="Freeform 398"/>
            <p:cNvSpPr>
              <a:spLocks/>
            </p:cNvSpPr>
            <p:nvPr/>
          </p:nvSpPr>
          <p:spPr bwMode="auto">
            <a:xfrm>
              <a:off x="1662" y="3366"/>
              <a:ext cx="13" cy="1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3" name="Freeform 399"/>
            <p:cNvSpPr>
              <a:spLocks/>
            </p:cNvSpPr>
            <p:nvPr/>
          </p:nvSpPr>
          <p:spPr bwMode="auto">
            <a:xfrm>
              <a:off x="1661" y="3366"/>
              <a:ext cx="14" cy="1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4" h="10">
                  <a:moveTo>
                    <a:pt x="6" y="1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4" name="Freeform 400"/>
            <p:cNvSpPr>
              <a:spLocks/>
            </p:cNvSpPr>
            <p:nvPr/>
          </p:nvSpPr>
          <p:spPr bwMode="auto">
            <a:xfrm>
              <a:off x="1671" y="3366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2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5" name="Freeform 401"/>
            <p:cNvSpPr>
              <a:spLocks/>
            </p:cNvSpPr>
            <p:nvPr/>
          </p:nvSpPr>
          <p:spPr bwMode="auto">
            <a:xfrm>
              <a:off x="1671" y="3366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6" name="Freeform 402"/>
            <p:cNvSpPr>
              <a:spLocks/>
            </p:cNvSpPr>
            <p:nvPr/>
          </p:nvSpPr>
          <p:spPr bwMode="auto">
            <a:xfrm>
              <a:off x="1676" y="3368"/>
              <a:ext cx="17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2" y="8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7" name="Freeform 403"/>
            <p:cNvSpPr>
              <a:spLocks/>
            </p:cNvSpPr>
            <p:nvPr/>
          </p:nvSpPr>
          <p:spPr bwMode="auto">
            <a:xfrm>
              <a:off x="1676" y="3368"/>
              <a:ext cx="17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8" name="Freeform 404"/>
            <p:cNvSpPr>
              <a:spLocks/>
            </p:cNvSpPr>
            <p:nvPr/>
          </p:nvSpPr>
          <p:spPr bwMode="auto">
            <a:xfrm>
              <a:off x="1684" y="3368"/>
              <a:ext cx="18" cy="10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7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4" y="8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9" h="11">
                  <a:moveTo>
                    <a:pt x="18" y="6"/>
                  </a:move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6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49" name="Freeform 405"/>
            <p:cNvSpPr>
              <a:spLocks/>
            </p:cNvSpPr>
            <p:nvPr/>
          </p:nvSpPr>
          <p:spPr bwMode="auto">
            <a:xfrm>
              <a:off x="1684" y="3368"/>
              <a:ext cx="18" cy="10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7" y="4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4" y="8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7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9" h="11">
                  <a:moveTo>
                    <a:pt x="18" y="5"/>
                  </a:move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5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0" name="Freeform 406"/>
            <p:cNvSpPr>
              <a:spLocks/>
            </p:cNvSpPr>
            <p:nvPr/>
          </p:nvSpPr>
          <p:spPr bwMode="auto">
            <a:xfrm>
              <a:off x="1653" y="3363"/>
              <a:ext cx="15" cy="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1" name="Freeform 407"/>
            <p:cNvSpPr>
              <a:spLocks/>
            </p:cNvSpPr>
            <p:nvPr/>
          </p:nvSpPr>
          <p:spPr bwMode="auto">
            <a:xfrm>
              <a:off x="1652" y="3364"/>
              <a:ext cx="16" cy="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15" h="1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2" name="Freeform 408"/>
            <p:cNvSpPr>
              <a:spLocks/>
            </p:cNvSpPr>
            <p:nvPr/>
          </p:nvSpPr>
          <p:spPr bwMode="auto">
            <a:xfrm>
              <a:off x="1662" y="3365"/>
              <a:ext cx="13" cy="1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3" name="Freeform 409"/>
            <p:cNvSpPr>
              <a:spLocks/>
            </p:cNvSpPr>
            <p:nvPr/>
          </p:nvSpPr>
          <p:spPr bwMode="auto">
            <a:xfrm>
              <a:off x="1662" y="3365"/>
              <a:ext cx="13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</a:cxnLst>
              <a:rect l="0" t="0" r="r" b="b"/>
              <a:pathLst>
                <a:path w="13" h="10">
                  <a:moveTo>
                    <a:pt x="5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4" name="Freeform 410"/>
            <p:cNvSpPr>
              <a:spLocks/>
            </p:cNvSpPr>
            <p:nvPr/>
          </p:nvSpPr>
          <p:spPr bwMode="auto">
            <a:xfrm>
              <a:off x="1671" y="3366"/>
              <a:ext cx="15" cy="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9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5" name="Freeform 411"/>
            <p:cNvSpPr>
              <a:spLocks/>
            </p:cNvSpPr>
            <p:nvPr/>
          </p:nvSpPr>
          <p:spPr bwMode="auto">
            <a:xfrm>
              <a:off x="1671" y="3366"/>
              <a:ext cx="15" cy="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9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6" name="Freeform 412"/>
            <p:cNvSpPr>
              <a:spLocks/>
            </p:cNvSpPr>
            <p:nvPr/>
          </p:nvSpPr>
          <p:spPr bwMode="auto">
            <a:xfrm>
              <a:off x="1684" y="3367"/>
              <a:ext cx="18" cy="11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7" y="5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16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6" y="5"/>
                </a:cxn>
              </a:cxnLst>
              <a:rect l="0" t="0" r="r" b="b"/>
              <a:pathLst>
                <a:path w="19" h="11">
                  <a:moveTo>
                    <a:pt x="18" y="5"/>
                  </a:move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8" y="5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7" name="Freeform 413"/>
            <p:cNvSpPr>
              <a:spLocks/>
            </p:cNvSpPr>
            <p:nvPr/>
          </p:nvSpPr>
          <p:spPr bwMode="auto">
            <a:xfrm>
              <a:off x="1684" y="3367"/>
              <a:ext cx="18" cy="1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5" y="5"/>
                </a:cxn>
                <a:cxn ang="0">
                  <a:pos x="17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9" h="10">
                  <a:moveTo>
                    <a:pt x="18" y="5"/>
                  </a:move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5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8" name="Freeform 414"/>
            <p:cNvSpPr>
              <a:spLocks/>
            </p:cNvSpPr>
            <p:nvPr/>
          </p:nvSpPr>
          <p:spPr bwMode="auto">
            <a:xfrm>
              <a:off x="1683" y="3369"/>
              <a:ext cx="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59" name="Freeform 415"/>
            <p:cNvSpPr>
              <a:spLocks/>
            </p:cNvSpPr>
            <p:nvPr/>
          </p:nvSpPr>
          <p:spPr bwMode="auto">
            <a:xfrm>
              <a:off x="1682" y="3369"/>
              <a:ext cx="2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0" name="Freeform 416"/>
            <p:cNvSpPr>
              <a:spLocks/>
            </p:cNvSpPr>
            <p:nvPr/>
          </p:nvSpPr>
          <p:spPr bwMode="auto">
            <a:xfrm>
              <a:off x="1676" y="3367"/>
              <a:ext cx="17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9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1" name="Freeform 417"/>
            <p:cNvSpPr>
              <a:spLocks/>
            </p:cNvSpPr>
            <p:nvPr/>
          </p:nvSpPr>
          <p:spPr bwMode="auto">
            <a:xfrm>
              <a:off x="1676" y="3368"/>
              <a:ext cx="17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8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2" name="Freeform 418"/>
            <p:cNvSpPr>
              <a:spLocks/>
            </p:cNvSpPr>
            <p:nvPr/>
          </p:nvSpPr>
          <p:spPr bwMode="auto">
            <a:xfrm>
              <a:off x="1683" y="3367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3" name="Freeform 419"/>
            <p:cNvSpPr>
              <a:spLocks/>
            </p:cNvSpPr>
            <p:nvPr/>
          </p:nvSpPr>
          <p:spPr bwMode="auto">
            <a:xfrm>
              <a:off x="1683" y="3367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</p:grpSp>
      <p:grpSp>
        <p:nvGrpSpPr>
          <p:cNvPr id="14" name="Group 420"/>
          <p:cNvGrpSpPr>
            <a:grpSpLocks/>
          </p:cNvGrpSpPr>
          <p:nvPr/>
        </p:nvGrpSpPr>
        <p:grpSpPr bwMode="auto">
          <a:xfrm>
            <a:off x="2276446" y="5151466"/>
            <a:ext cx="438150" cy="322263"/>
            <a:chOff x="1682" y="3243"/>
            <a:chExt cx="317" cy="231"/>
          </a:xfrm>
        </p:grpSpPr>
        <p:sp>
          <p:nvSpPr>
            <p:cNvPr id="390565" name="Freeform 421"/>
            <p:cNvSpPr>
              <a:spLocks/>
            </p:cNvSpPr>
            <p:nvPr/>
          </p:nvSpPr>
          <p:spPr bwMode="auto">
            <a:xfrm>
              <a:off x="1893" y="3447"/>
              <a:ext cx="105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" y="25"/>
                </a:cxn>
                <a:cxn ang="0">
                  <a:pos x="13" y="22"/>
                </a:cxn>
                <a:cxn ang="0">
                  <a:pos x="22" y="21"/>
                </a:cxn>
                <a:cxn ang="0">
                  <a:pos x="28" y="19"/>
                </a:cxn>
                <a:cxn ang="0">
                  <a:pos x="35" y="19"/>
                </a:cxn>
                <a:cxn ang="0">
                  <a:pos x="40" y="16"/>
                </a:cxn>
                <a:cxn ang="0">
                  <a:pos x="45" y="16"/>
                </a:cxn>
                <a:cxn ang="0">
                  <a:pos x="51" y="13"/>
                </a:cxn>
                <a:cxn ang="0">
                  <a:pos x="58" y="12"/>
                </a:cxn>
                <a:cxn ang="0">
                  <a:pos x="65" y="9"/>
                </a:cxn>
                <a:cxn ang="0">
                  <a:pos x="71" y="9"/>
                </a:cxn>
                <a:cxn ang="0">
                  <a:pos x="77" y="6"/>
                </a:cxn>
                <a:cxn ang="0">
                  <a:pos x="84" y="6"/>
                </a:cxn>
                <a:cxn ang="0">
                  <a:pos x="90" y="3"/>
                </a:cxn>
                <a:cxn ang="0">
                  <a:pos x="97" y="2"/>
                </a:cxn>
                <a:cxn ang="0">
                  <a:pos x="104" y="0"/>
                </a:cxn>
                <a:cxn ang="0">
                  <a:pos x="0" y="26"/>
                </a:cxn>
              </a:cxnLst>
              <a:rect l="0" t="0" r="r" b="b"/>
              <a:pathLst>
                <a:path w="105" h="27">
                  <a:moveTo>
                    <a:pt x="0" y="26"/>
                  </a:moveTo>
                  <a:lnTo>
                    <a:pt x="9" y="25"/>
                  </a:lnTo>
                  <a:lnTo>
                    <a:pt x="13" y="22"/>
                  </a:lnTo>
                  <a:lnTo>
                    <a:pt x="22" y="21"/>
                  </a:lnTo>
                  <a:lnTo>
                    <a:pt x="28" y="19"/>
                  </a:lnTo>
                  <a:lnTo>
                    <a:pt x="35" y="19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51" y="13"/>
                  </a:lnTo>
                  <a:lnTo>
                    <a:pt x="58" y="12"/>
                  </a:lnTo>
                  <a:lnTo>
                    <a:pt x="65" y="9"/>
                  </a:lnTo>
                  <a:lnTo>
                    <a:pt x="71" y="9"/>
                  </a:lnTo>
                  <a:lnTo>
                    <a:pt x="77" y="6"/>
                  </a:lnTo>
                  <a:lnTo>
                    <a:pt x="84" y="6"/>
                  </a:lnTo>
                  <a:lnTo>
                    <a:pt x="90" y="3"/>
                  </a:lnTo>
                  <a:lnTo>
                    <a:pt x="97" y="2"/>
                  </a:lnTo>
                  <a:lnTo>
                    <a:pt x="104" y="0"/>
                  </a:lnTo>
                  <a:lnTo>
                    <a:pt x="0" y="26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6" name="Freeform 422"/>
            <p:cNvSpPr>
              <a:spLocks/>
            </p:cNvSpPr>
            <p:nvPr/>
          </p:nvSpPr>
          <p:spPr bwMode="auto">
            <a:xfrm>
              <a:off x="1811" y="3432"/>
              <a:ext cx="72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71" y="33"/>
                </a:cxn>
                <a:cxn ang="0">
                  <a:pos x="71" y="6"/>
                </a:cxn>
                <a:cxn ang="0">
                  <a:pos x="0" y="0"/>
                </a:cxn>
              </a:cxnLst>
              <a:rect l="0" t="0" r="r" b="b"/>
              <a:pathLst>
                <a:path w="72" h="34">
                  <a:moveTo>
                    <a:pt x="0" y="0"/>
                  </a:moveTo>
                  <a:lnTo>
                    <a:pt x="0" y="27"/>
                  </a:lnTo>
                  <a:lnTo>
                    <a:pt x="71" y="33"/>
                  </a:lnTo>
                  <a:lnTo>
                    <a:pt x="71" y="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7" name="Freeform 423"/>
            <p:cNvSpPr>
              <a:spLocks/>
            </p:cNvSpPr>
            <p:nvPr/>
          </p:nvSpPr>
          <p:spPr bwMode="auto">
            <a:xfrm>
              <a:off x="1816" y="3444"/>
              <a:ext cx="6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7">
                  <a:moveTo>
                    <a:pt x="0" y="0"/>
                  </a:moveTo>
                  <a:lnTo>
                    <a:pt x="0" y="0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8" name="Freeform 424"/>
            <p:cNvSpPr>
              <a:spLocks/>
            </p:cNvSpPr>
            <p:nvPr/>
          </p:nvSpPr>
          <p:spPr bwMode="auto">
            <a:xfrm>
              <a:off x="1823" y="3448"/>
              <a:ext cx="54" cy="9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3" y="8"/>
                </a:cxn>
                <a:cxn ang="0">
                  <a:pos x="53" y="4"/>
                </a:cxn>
              </a:cxnLst>
              <a:rect l="0" t="0" r="r" b="b"/>
              <a:pathLst>
                <a:path w="54" h="9">
                  <a:moveTo>
                    <a:pt x="53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3" y="8"/>
                  </a:lnTo>
                  <a:lnTo>
                    <a:pt x="53" y="4"/>
                  </a:lnTo>
                </a:path>
              </a:pathLst>
            </a:custGeom>
            <a:solidFill>
              <a:srgbClr val="66666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69" name="Freeform 425"/>
            <p:cNvSpPr>
              <a:spLocks/>
            </p:cNvSpPr>
            <p:nvPr/>
          </p:nvSpPr>
          <p:spPr bwMode="auto">
            <a:xfrm>
              <a:off x="1811" y="3456"/>
              <a:ext cx="72" cy="10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9" y="5"/>
                </a:cxn>
                <a:cxn ang="0">
                  <a:pos x="71" y="9"/>
                </a:cxn>
              </a:cxnLst>
              <a:rect l="0" t="0" r="r" b="b"/>
              <a:pathLst>
                <a:path w="72" h="10">
                  <a:moveTo>
                    <a:pt x="71" y="9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9" y="5"/>
                  </a:lnTo>
                  <a:lnTo>
                    <a:pt x="71" y="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0" name="Freeform 426"/>
            <p:cNvSpPr>
              <a:spLocks/>
            </p:cNvSpPr>
            <p:nvPr/>
          </p:nvSpPr>
          <p:spPr bwMode="auto">
            <a:xfrm>
              <a:off x="1683" y="3427"/>
              <a:ext cx="211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10" y="46"/>
                </a:cxn>
                <a:cxn ang="0">
                  <a:pos x="210" y="9"/>
                </a:cxn>
                <a:cxn ang="0">
                  <a:pos x="0" y="0"/>
                </a:cxn>
              </a:cxnLst>
              <a:rect l="0" t="0" r="r" b="b"/>
              <a:pathLst>
                <a:path w="211" h="47">
                  <a:moveTo>
                    <a:pt x="0" y="0"/>
                  </a:moveTo>
                  <a:lnTo>
                    <a:pt x="0" y="33"/>
                  </a:lnTo>
                  <a:lnTo>
                    <a:pt x="210" y="46"/>
                  </a:lnTo>
                  <a:lnTo>
                    <a:pt x="210" y="9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1" name="Freeform 427"/>
            <p:cNvSpPr>
              <a:spLocks/>
            </p:cNvSpPr>
            <p:nvPr/>
          </p:nvSpPr>
          <p:spPr bwMode="auto">
            <a:xfrm>
              <a:off x="1704" y="3432"/>
              <a:ext cx="4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2" name="Freeform 428"/>
            <p:cNvSpPr>
              <a:spLocks/>
            </p:cNvSpPr>
            <p:nvPr/>
          </p:nvSpPr>
          <p:spPr bwMode="auto">
            <a:xfrm>
              <a:off x="1709" y="3433"/>
              <a:ext cx="6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3" name="Freeform 429"/>
            <p:cNvSpPr>
              <a:spLocks/>
            </p:cNvSpPr>
            <p:nvPr/>
          </p:nvSpPr>
          <p:spPr bwMode="auto">
            <a:xfrm>
              <a:off x="1713" y="3434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4" name="Freeform 430"/>
            <p:cNvSpPr>
              <a:spLocks/>
            </p:cNvSpPr>
            <p:nvPr/>
          </p:nvSpPr>
          <p:spPr bwMode="auto">
            <a:xfrm>
              <a:off x="1694" y="3435"/>
              <a:ext cx="7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5" name="Freeform 431"/>
            <p:cNvSpPr>
              <a:spLocks/>
            </p:cNvSpPr>
            <p:nvPr/>
          </p:nvSpPr>
          <p:spPr bwMode="auto">
            <a:xfrm>
              <a:off x="1697" y="3434"/>
              <a:ext cx="7" cy="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6" name="Freeform 432"/>
            <p:cNvSpPr>
              <a:spLocks/>
            </p:cNvSpPr>
            <p:nvPr/>
          </p:nvSpPr>
          <p:spPr bwMode="auto">
            <a:xfrm>
              <a:off x="1693" y="3433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7" name="Freeform 433"/>
            <p:cNvSpPr>
              <a:spLocks/>
            </p:cNvSpPr>
            <p:nvPr/>
          </p:nvSpPr>
          <p:spPr bwMode="auto">
            <a:xfrm>
              <a:off x="1692" y="3432"/>
              <a:ext cx="7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lnTo>
                    <a:pt x="1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8" name="Freeform 434"/>
            <p:cNvSpPr>
              <a:spLocks/>
            </p:cNvSpPr>
            <p:nvPr/>
          </p:nvSpPr>
          <p:spPr bwMode="auto">
            <a:xfrm>
              <a:off x="1697" y="3430"/>
              <a:ext cx="7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4"/>
                  </a:lnTo>
                  <a:lnTo>
                    <a:pt x="5" y="3"/>
                  </a:lnTo>
                  <a:lnTo>
                    <a:pt x="1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79" name="Freeform 435"/>
            <p:cNvSpPr>
              <a:spLocks/>
            </p:cNvSpPr>
            <p:nvPr/>
          </p:nvSpPr>
          <p:spPr bwMode="auto">
            <a:xfrm>
              <a:off x="1694" y="3431"/>
              <a:ext cx="7" cy="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2"/>
                </a:cxn>
              </a:cxnLst>
              <a:rect l="0" t="0" r="r" b="b"/>
              <a:pathLst>
                <a:path w="7" h="4">
                  <a:moveTo>
                    <a:pt x="4" y="2"/>
                  </a:moveTo>
                  <a:lnTo>
                    <a:pt x="4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0" name="Freeform 436"/>
            <p:cNvSpPr>
              <a:spLocks/>
            </p:cNvSpPr>
            <p:nvPr/>
          </p:nvSpPr>
          <p:spPr bwMode="auto">
            <a:xfrm>
              <a:off x="1697" y="3432"/>
              <a:ext cx="7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1" name="Freeform 437"/>
            <p:cNvSpPr>
              <a:spLocks/>
            </p:cNvSpPr>
            <p:nvPr/>
          </p:nvSpPr>
          <p:spPr bwMode="auto">
            <a:xfrm>
              <a:off x="1699" y="3433"/>
              <a:ext cx="7" cy="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5" y="1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" y="4"/>
                  </a:lnTo>
                  <a:lnTo>
                    <a:pt x="1" y="3"/>
                  </a:lnTo>
                  <a:lnTo>
                    <a:pt x="5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2" name="Freeform 438"/>
            <p:cNvSpPr>
              <a:spLocks/>
            </p:cNvSpPr>
            <p:nvPr/>
          </p:nvSpPr>
          <p:spPr bwMode="auto">
            <a:xfrm>
              <a:off x="1892" y="3417"/>
              <a:ext cx="106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19"/>
                </a:cxn>
                <a:cxn ang="0">
                  <a:pos x="105" y="0"/>
                </a:cxn>
                <a:cxn ang="0">
                  <a:pos x="105" y="29"/>
                </a:cxn>
                <a:cxn ang="0">
                  <a:pos x="0" y="56"/>
                </a:cxn>
              </a:cxnLst>
              <a:rect l="0" t="0" r="r" b="b"/>
              <a:pathLst>
                <a:path w="106" h="57">
                  <a:moveTo>
                    <a:pt x="0" y="56"/>
                  </a:moveTo>
                  <a:lnTo>
                    <a:pt x="0" y="19"/>
                  </a:lnTo>
                  <a:lnTo>
                    <a:pt x="105" y="0"/>
                  </a:lnTo>
                  <a:lnTo>
                    <a:pt x="105" y="29"/>
                  </a:lnTo>
                  <a:lnTo>
                    <a:pt x="0" y="56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3" name="Freeform 439"/>
            <p:cNvSpPr>
              <a:spLocks/>
            </p:cNvSpPr>
            <p:nvPr/>
          </p:nvSpPr>
          <p:spPr bwMode="auto">
            <a:xfrm>
              <a:off x="1683" y="3408"/>
              <a:ext cx="316" cy="3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07" y="30"/>
                </a:cxn>
                <a:cxn ang="0">
                  <a:pos x="315" y="9"/>
                </a:cxn>
                <a:cxn ang="0">
                  <a:pos x="139" y="0"/>
                </a:cxn>
                <a:cxn ang="0">
                  <a:pos x="0" y="19"/>
                </a:cxn>
              </a:cxnLst>
              <a:rect l="0" t="0" r="r" b="b"/>
              <a:pathLst>
                <a:path w="316" h="31">
                  <a:moveTo>
                    <a:pt x="0" y="19"/>
                  </a:moveTo>
                  <a:lnTo>
                    <a:pt x="207" y="30"/>
                  </a:lnTo>
                  <a:lnTo>
                    <a:pt x="315" y="9"/>
                  </a:lnTo>
                  <a:lnTo>
                    <a:pt x="139" y="0"/>
                  </a:lnTo>
                  <a:lnTo>
                    <a:pt x="0" y="19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4" name="Freeform 440"/>
            <p:cNvSpPr>
              <a:spLocks/>
            </p:cNvSpPr>
            <p:nvPr/>
          </p:nvSpPr>
          <p:spPr bwMode="auto">
            <a:xfrm>
              <a:off x="1897" y="3432"/>
              <a:ext cx="38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9"/>
                </a:cxn>
                <a:cxn ang="0">
                  <a:pos x="37" y="10"/>
                </a:cxn>
                <a:cxn ang="0">
                  <a:pos x="37" y="0"/>
                </a:cxn>
                <a:cxn ang="0">
                  <a:pos x="0" y="8"/>
                </a:cxn>
              </a:cxnLst>
              <a:rect l="0" t="0" r="r" b="b"/>
              <a:pathLst>
                <a:path w="38" h="20">
                  <a:moveTo>
                    <a:pt x="0" y="8"/>
                  </a:moveTo>
                  <a:lnTo>
                    <a:pt x="0" y="19"/>
                  </a:lnTo>
                  <a:lnTo>
                    <a:pt x="37" y="10"/>
                  </a:lnTo>
                  <a:lnTo>
                    <a:pt x="37" y="0"/>
                  </a:lnTo>
                  <a:lnTo>
                    <a:pt x="0" y="8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5" name="Freeform 441"/>
            <p:cNvSpPr>
              <a:spLocks/>
            </p:cNvSpPr>
            <p:nvPr/>
          </p:nvSpPr>
          <p:spPr bwMode="auto">
            <a:xfrm>
              <a:off x="1903" y="3448"/>
              <a:ext cx="35" cy="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2"/>
                </a:cxn>
                <a:cxn ang="0">
                  <a:pos x="11" y="9"/>
                </a:cxn>
                <a:cxn ang="0">
                  <a:pos x="12" y="11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32" y="4"/>
                </a:cxn>
                <a:cxn ang="0">
                  <a:pos x="31" y="0"/>
                </a:cxn>
                <a:cxn ang="0">
                  <a:pos x="0" y="7"/>
                </a:cxn>
              </a:cxnLst>
              <a:rect l="0" t="0" r="r" b="b"/>
              <a:pathLst>
                <a:path w="33" h="13">
                  <a:moveTo>
                    <a:pt x="0" y="7"/>
                  </a:moveTo>
                  <a:lnTo>
                    <a:pt x="0" y="12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32" y="4"/>
                  </a:lnTo>
                  <a:lnTo>
                    <a:pt x="31" y="0"/>
                  </a:lnTo>
                  <a:lnTo>
                    <a:pt x="0" y="7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6" name="Freeform 442"/>
            <p:cNvSpPr>
              <a:spLocks/>
            </p:cNvSpPr>
            <p:nvPr/>
          </p:nvSpPr>
          <p:spPr bwMode="auto">
            <a:xfrm>
              <a:off x="1729" y="3452"/>
              <a:ext cx="10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06" y="17"/>
                </a:cxn>
                <a:cxn ang="0">
                  <a:pos x="106" y="6"/>
                </a:cxn>
                <a:cxn ang="0">
                  <a:pos x="0" y="0"/>
                </a:cxn>
              </a:cxnLst>
              <a:rect l="0" t="0" r="r" b="b"/>
              <a:pathLst>
                <a:path w="107" h="18">
                  <a:moveTo>
                    <a:pt x="0" y="0"/>
                  </a:moveTo>
                  <a:lnTo>
                    <a:pt x="0" y="10"/>
                  </a:lnTo>
                  <a:lnTo>
                    <a:pt x="106" y="17"/>
                  </a:lnTo>
                  <a:lnTo>
                    <a:pt x="106" y="6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7" name="Freeform 443"/>
            <p:cNvSpPr>
              <a:spLocks/>
            </p:cNvSpPr>
            <p:nvPr/>
          </p:nvSpPr>
          <p:spPr bwMode="auto">
            <a:xfrm>
              <a:off x="1729" y="3451"/>
              <a:ext cx="110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109" y="6"/>
                </a:cxn>
                <a:cxn ang="0">
                  <a:pos x="108" y="15"/>
                </a:cxn>
                <a:cxn ang="0">
                  <a:pos x="106" y="17"/>
                </a:cxn>
                <a:cxn ang="0">
                  <a:pos x="106" y="7"/>
                </a:cxn>
                <a:cxn ang="0">
                  <a:pos x="0" y="1"/>
                </a:cxn>
              </a:cxnLst>
              <a:rect l="0" t="0" r="r" b="b"/>
              <a:pathLst>
                <a:path w="110" h="18">
                  <a:moveTo>
                    <a:pt x="0" y="1"/>
                  </a:moveTo>
                  <a:lnTo>
                    <a:pt x="3" y="0"/>
                  </a:lnTo>
                  <a:lnTo>
                    <a:pt x="109" y="6"/>
                  </a:lnTo>
                  <a:lnTo>
                    <a:pt x="108" y="15"/>
                  </a:lnTo>
                  <a:lnTo>
                    <a:pt x="106" y="17"/>
                  </a:lnTo>
                  <a:lnTo>
                    <a:pt x="106" y="7"/>
                  </a:lnTo>
                  <a:lnTo>
                    <a:pt x="0" y="1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8" name="Freeform 444"/>
            <p:cNvSpPr>
              <a:spLocks/>
            </p:cNvSpPr>
            <p:nvPr/>
          </p:nvSpPr>
          <p:spPr bwMode="auto">
            <a:xfrm>
              <a:off x="1731" y="345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3" y="8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4" y="1"/>
                  </a:lnTo>
                  <a:lnTo>
                    <a:pt x="13" y="8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89" name="Freeform 445"/>
            <p:cNvSpPr>
              <a:spLocks/>
            </p:cNvSpPr>
            <p:nvPr/>
          </p:nvSpPr>
          <p:spPr bwMode="auto">
            <a:xfrm>
              <a:off x="1750" y="3455"/>
              <a:ext cx="29" cy="10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25" y="9"/>
                </a:cxn>
              </a:cxnLst>
              <a:rect l="0" t="0" r="r" b="b"/>
              <a:pathLst>
                <a:path w="26" h="10">
                  <a:moveTo>
                    <a:pt x="25" y="9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25" y="9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0" name="Freeform 446"/>
            <p:cNvSpPr>
              <a:spLocks/>
            </p:cNvSpPr>
            <p:nvPr/>
          </p:nvSpPr>
          <p:spPr bwMode="auto">
            <a:xfrm>
              <a:off x="1769" y="3456"/>
              <a:ext cx="2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5" y="1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1" name="Freeform 447"/>
            <p:cNvSpPr>
              <a:spLocks/>
            </p:cNvSpPr>
            <p:nvPr/>
          </p:nvSpPr>
          <p:spPr bwMode="auto">
            <a:xfrm>
              <a:off x="1789" y="3457"/>
              <a:ext cx="25" cy="11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24" y="10"/>
                </a:cxn>
              </a:cxnLst>
              <a:rect l="0" t="0" r="r" b="b"/>
              <a:pathLst>
                <a:path w="25" h="11">
                  <a:moveTo>
                    <a:pt x="24" y="10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24" y="1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2" name="Freeform 448"/>
            <p:cNvSpPr>
              <a:spLocks/>
            </p:cNvSpPr>
            <p:nvPr/>
          </p:nvSpPr>
          <p:spPr bwMode="auto">
            <a:xfrm>
              <a:off x="1809" y="3458"/>
              <a:ext cx="2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"/>
                </a:cxn>
                <a:cxn ang="0">
                  <a:pos x="12" y="9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23" y="1"/>
                  </a:lnTo>
                  <a:lnTo>
                    <a:pt x="12" y="9"/>
                  </a:lnTo>
                  <a:lnTo>
                    <a:pt x="0" y="0"/>
                  </a:lnTo>
                </a:path>
              </a:pathLst>
            </a:custGeom>
            <a:solidFill>
              <a:srgbClr val="937AFA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3" name="Freeform 449"/>
            <p:cNvSpPr>
              <a:spLocks/>
            </p:cNvSpPr>
            <p:nvPr/>
          </p:nvSpPr>
          <p:spPr bwMode="auto">
            <a:xfrm>
              <a:off x="1892" y="3417"/>
              <a:ext cx="106" cy="2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98" y="0"/>
                </a:cxn>
                <a:cxn ang="0">
                  <a:pos x="91" y="2"/>
                </a:cxn>
                <a:cxn ang="0">
                  <a:pos x="84" y="2"/>
                </a:cxn>
                <a:cxn ang="0">
                  <a:pos x="78" y="5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58" y="7"/>
                </a:cxn>
                <a:cxn ang="0">
                  <a:pos x="52" y="10"/>
                </a:cxn>
                <a:cxn ang="0">
                  <a:pos x="45" y="10"/>
                </a:cxn>
                <a:cxn ang="0">
                  <a:pos x="38" y="13"/>
                </a:cxn>
                <a:cxn ang="0">
                  <a:pos x="30" y="13"/>
                </a:cxn>
                <a:cxn ang="0">
                  <a:pos x="24" y="15"/>
                </a:cxn>
                <a:cxn ang="0">
                  <a:pos x="18" y="15"/>
                </a:cxn>
                <a:cxn ang="0">
                  <a:pos x="13" y="18"/>
                </a:cxn>
                <a:cxn ang="0">
                  <a:pos x="4" y="18"/>
                </a:cxn>
                <a:cxn ang="0">
                  <a:pos x="0" y="21"/>
                </a:cxn>
                <a:cxn ang="0">
                  <a:pos x="105" y="0"/>
                </a:cxn>
              </a:cxnLst>
              <a:rect l="0" t="0" r="r" b="b"/>
              <a:pathLst>
                <a:path w="106" h="22">
                  <a:moveTo>
                    <a:pt x="105" y="0"/>
                  </a:moveTo>
                  <a:lnTo>
                    <a:pt x="98" y="0"/>
                  </a:lnTo>
                  <a:lnTo>
                    <a:pt x="91" y="2"/>
                  </a:lnTo>
                  <a:lnTo>
                    <a:pt x="84" y="2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58" y="7"/>
                  </a:lnTo>
                  <a:lnTo>
                    <a:pt x="52" y="10"/>
                  </a:lnTo>
                  <a:lnTo>
                    <a:pt x="45" y="10"/>
                  </a:lnTo>
                  <a:lnTo>
                    <a:pt x="38" y="13"/>
                  </a:lnTo>
                  <a:lnTo>
                    <a:pt x="30" y="13"/>
                  </a:lnTo>
                  <a:lnTo>
                    <a:pt x="24" y="15"/>
                  </a:lnTo>
                  <a:lnTo>
                    <a:pt x="18" y="15"/>
                  </a:lnTo>
                  <a:lnTo>
                    <a:pt x="13" y="18"/>
                  </a:lnTo>
                  <a:lnTo>
                    <a:pt x="4" y="18"/>
                  </a:lnTo>
                  <a:lnTo>
                    <a:pt x="0" y="21"/>
                  </a:lnTo>
                  <a:lnTo>
                    <a:pt x="105" y="0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4" name="Freeform 450"/>
            <p:cNvSpPr>
              <a:spLocks/>
            </p:cNvSpPr>
            <p:nvPr/>
          </p:nvSpPr>
          <p:spPr bwMode="auto">
            <a:xfrm>
              <a:off x="1938" y="3427"/>
              <a:ext cx="6" cy="34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4" y="36"/>
                </a:cxn>
              </a:cxnLst>
              <a:rect l="0" t="0" r="r" b="b"/>
              <a:pathLst>
                <a:path w="7" h="37">
                  <a:moveTo>
                    <a:pt x="4" y="36"/>
                  </a:moveTo>
                  <a:lnTo>
                    <a:pt x="6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" y="36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5" name="Freeform 451"/>
            <p:cNvSpPr>
              <a:spLocks/>
            </p:cNvSpPr>
            <p:nvPr/>
          </p:nvSpPr>
          <p:spPr bwMode="auto">
            <a:xfrm>
              <a:off x="1964" y="3422"/>
              <a:ext cx="7" cy="35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6" y="3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1" y="34"/>
                </a:cxn>
              </a:cxnLst>
              <a:rect l="0" t="0" r="r" b="b"/>
              <a:pathLst>
                <a:path w="7" h="35">
                  <a:moveTo>
                    <a:pt x="1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" y="34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6" name="Freeform 452"/>
            <p:cNvSpPr>
              <a:spLocks/>
            </p:cNvSpPr>
            <p:nvPr/>
          </p:nvSpPr>
          <p:spPr bwMode="auto">
            <a:xfrm>
              <a:off x="1976" y="3421"/>
              <a:ext cx="7" cy="33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6" y="3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" y="32"/>
                </a:cxn>
              </a:cxnLst>
              <a:rect l="0" t="0" r="r" b="b"/>
              <a:pathLst>
                <a:path w="7" h="33">
                  <a:moveTo>
                    <a:pt x="1" y="32"/>
                  </a:moveTo>
                  <a:lnTo>
                    <a:pt x="6" y="3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" y="32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7" name="Freeform 453"/>
            <p:cNvSpPr>
              <a:spLocks/>
            </p:cNvSpPr>
            <p:nvPr/>
          </p:nvSpPr>
          <p:spPr bwMode="auto">
            <a:xfrm>
              <a:off x="1991" y="3417"/>
              <a:ext cx="6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" y="33"/>
                </a:cxn>
              </a:cxnLst>
              <a:rect l="0" t="0" r="r" b="b"/>
              <a:pathLst>
                <a:path w="7" h="34">
                  <a:moveTo>
                    <a:pt x="3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8" name="Freeform 454"/>
            <p:cNvSpPr>
              <a:spLocks/>
            </p:cNvSpPr>
            <p:nvPr/>
          </p:nvSpPr>
          <p:spPr bwMode="auto">
            <a:xfrm>
              <a:off x="1950" y="3424"/>
              <a:ext cx="4" cy="36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6" y="3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4" y="35"/>
                </a:cxn>
              </a:cxnLst>
              <a:rect l="0" t="0" r="r" b="b"/>
              <a:pathLst>
                <a:path w="7" h="36">
                  <a:moveTo>
                    <a:pt x="4" y="35"/>
                  </a:moveTo>
                  <a:lnTo>
                    <a:pt x="6" y="3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" y="35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599" name="Freeform 455"/>
            <p:cNvSpPr>
              <a:spLocks/>
            </p:cNvSpPr>
            <p:nvPr/>
          </p:nvSpPr>
          <p:spPr bwMode="auto">
            <a:xfrm>
              <a:off x="1945" y="3427"/>
              <a:ext cx="6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5" y="3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" y="33"/>
                </a:cxn>
              </a:cxnLst>
              <a:rect l="0" t="0" r="r" b="b"/>
              <a:pathLst>
                <a:path w="6" h="34">
                  <a:moveTo>
                    <a:pt x="3" y="33"/>
                  </a:moveTo>
                  <a:lnTo>
                    <a:pt x="5" y="3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0" name="Freeform 456"/>
            <p:cNvSpPr>
              <a:spLocks/>
            </p:cNvSpPr>
            <p:nvPr/>
          </p:nvSpPr>
          <p:spPr bwMode="auto">
            <a:xfrm>
              <a:off x="1957" y="3423"/>
              <a:ext cx="7" cy="34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4" y="33"/>
                </a:cxn>
              </a:cxnLst>
              <a:rect l="0" t="0" r="r" b="b"/>
              <a:pathLst>
                <a:path w="7" h="34">
                  <a:moveTo>
                    <a:pt x="4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1" name="Freeform 457"/>
            <p:cNvSpPr>
              <a:spLocks/>
            </p:cNvSpPr>
            <p:nvPr/>
          </p:nvSpPr>
          <p:spPr bwMode="auto">
            <a:xfrm>
              <a:off x="1970" y="3421"/>
              <a:ext cx="2" cy="34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6" y="3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2" y="33"/>
                </a:cxn>
              </a:cxnLst>
              <a:rect l="0" t="0" r="r" b="b"/>
              <a:pathLst>
                <a:path w="7" h="34">
                  <a:moveTo>
                    <a:pt x="2" y="33"/>
                  </a:moveTo>
                  <a:lnTo>
                    <a:pt x="6" y="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2" y="33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2" name="Freeform 458"/>
            <p:cNvSpPr>
              <a:spLocks/>
            </p:cNvSpPr>
            <p:nvPr/>
          </p:nvSpPr>
          <p:spPr bwMode="auto">
            <a:xfrm>
              <a:off x="1983" y="3418"/>
              <a:ext cx="7" cy="33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2" y="32"/>
                </a:cxn>
              </a:cxnLst>
              <a:rect l="0" t="0" r="r" b="b"/>
              <a:pathLst>
                <a:path w="7" h="33">
                  <a:moveTo>
                    <a:pt x="2" y="32"/>
                  </a:moveTo>
                  <a:lnTo>
                    <a:pt x="6" y="3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3" name="Freeform 459"/>
            <p:cNvSpPr>
              <a:spLocks/>
            </p:cNvSpPr>
            <p:nvPr/>
          </p:nvSpPr>
          <p:spPr bwMode="auto">
            <a:xfrm>
              <a:off x="1682" y="3408"/>
              <a:ext cx="142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8" y="16"/>
                </a:cxn>
                <a:cxn ang="0">
                  <a:pos x="33" y="14"/>
                </a:cxn>
                <a:cxn ang="0">
                  <a:pos x="43" y="14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67" y="10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4" y="3"/>
                </a:cxn>
                <a:cxn ang="0">
                  <a:pos x="125" y="3"/>
                </a:cxn>
                <a:cxn ang="0">
                  <a:pos x="129" y="2"/>
                </a:cxn>
                <a:cxn ang="0">
                  <a:pos x="136" y="1"/>
                </a:cxn>
                <a:cxn ang="0">
                  <a:pos x="141" y="0"/>
                </a:cxn>
                <a:cxn ang="0">
                  <a:pos x="0" y="19"/>
                </a:cxn>
              </a:cxnLst>
              <a:rect l="0" t="0" r="r" b="b"/>
              <a:pathLst>
                <a:path w="142" h="20">
                  <a:moveTo>
                    <a:pt x="0" y="19"/>
                  </a:moveTo>
                  <a:lnTo>
                    <a:pt x="13" y="18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29" y="2"/>
                  </a:lnTo>
                  <a:lnTo>
                    <a:pt x="136" y="1"/>
                  </a:lnTo>
                  <a:lnTo>
                    <a:pt x="141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4" name="Freeform 460"/>
            <p:cNvSpPr>
              <a:spLocks/>
            </p:cNvSpPr>
            <p:nvPr/>
          </p:nvSpPr>
          <p:spPr bwMode="auto">
            <a:xfrm>
              <a:off x="1683" y="3408"/>
              <a:ext cx="142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8" y="16"/>
                </a:cxn>
                <a:cxn ang="0">
                  <a:pos x="33" y="14"/>
                </a:cxn>
                <a:cxn ang="0">
                  <a:pos x="43" y="14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67" y="10"/>
                </a:cxn>
                <a:cxn ang="0">
                  <a:pos x="78" y="9"/>
                </a:cxn>
                <a:cxn ang="0">
                  <a:pos x="82" y="8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5" y="3"/>
                </a:cxn>
                <a:cxn ang="0">
                  <a:pos x="125" y="3"/>
                </a:cxn>
                <a:cxn ang="0">
                  <a:pos x="129" y="1"/>
                </a:cxn>
                <a:cxn ang="0">
                  <a:pos x="136" y="1"/>
                </a:cxn>
                <a:cxn ang="0">
                  <a:pos x="141" y="0"/>
                </a:cxn>
                <a:cxn ang="0">
                  <a:pos x="0" y="19"/>
                </a:cxn>
              </a:cxnLst>
              <a:rect l="0" t="0" r="r" b="b"/>
              <a:pathLst>
                <a:path w="142" h="20">
                  <a:moveTo>
                    <a:pt x="0" y="19"/>
                  </a:moveTo>
                  <a:lnTo>
                    <a:pt x="13" y="18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8" y="9"/>
                  </a:lnTo>
                  <a:lnTo>
                    <a:pt x="82" y="8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5" y="3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1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5" name="Freeform 461"/>
            <p:cNvSpPr>
              <a:spLocks/>
            </p:cNvSpPr>
            <p:nvPr/>
          </p:nvSpPr>
          <p:spPr bwMode="auto">
            <a:xfrm>
              <a:off x="1683" y="3408"/>
              <a:ext cx="142" cy="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8" y="16"/>
                </a:cxn>
                <a:cxn ang="0">
                  <a:pos x="33" y="14"/>
                </a:cxn>
                <a:cxn ang="0">
                  <a:pos x="43" y="14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67" y="10"/>
                </a:cxn>
                <a:cxn ang="0">
                  <a:pos x="78" y="9"/>
                </a:cxn>
                <a:cxn ang="0">
                  <a:pos x="82" y="8"/>
                </a:cxn>
                <a:cxn ang="0">
                  <a:pos x="92" y="7"/>
                </a:cxn>
                <a:cxn ang="0">
                  <a:pos x="99" y="5"/>
                </a:cxn>
                <a:cxn ang="0">
                  <a:pos x="106" y="5"/>
                </a:cxn>
                <a:cxn ang="0">
                  <a:pos x="115" y="3"/>
                </a:cxn>
                <a:cxn ang="0">
                  <a:pos x="125" y="3"/>
                </a:cxn>
                <a:cxn ang="0">
                  <a:pos x="129" y="1"/>
                </a:cxn>
                <a:cxn ang="0">
                  <a:pos x="136" y="1"/>
                </a:cxn>
                <a:cxn ang="0">
                  <a:pos x="141" y="0"/>
                </a:cxn>
              </a:cxnLst>
              <a:rect l="0" t="0" r="r" b="b"/>
              <a:pathLst>
                <a:path w="142" h="20">
                  <a:moveTo>
                    <a:pt x="0" y="19"/>
                  </a:moveTo>
                  <a:lnTo>
                    <a:pt x="13" y="18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3" y="1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8" y="9"/>
                  </a:lnTo>
                  <a:lnTo>
                    <a:pt x="82" y="8"/>
                  </a:lnTo>
                  <a:lnTo>
                    <a:pt x="92" y="7"/>
                  </a:lnTo>
                  <a:lnTo>
                    <a:pt x="99" y="5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5" y="3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1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6" name="Freeform 462"/>
            <p:cNvSpPr>
              <a:spLocks/>
            </p:cNvSpPr>
            <p:nvPr/>
          </p:nvSpPr>
          <p:spPr bwMode="auto">
            <a:xfrm>
              <a:off x="1916" y="3279"/>
              <a:ext cx="47" cy="10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6" y="17"/>
                </a:cxn>
                <a:cxn ang="0">
                  <a:pos x="42" y="102"/>
                </a:cxn>
                <a:cxn ang="0">
                  <a:pos x="0" y="106"/>
                </a:cxn>
                <a:cxn ang="0">
                  <a:pos x="4" y="0"/>
                </a:cxn>
              </a:cxnLst>
              <a:rect l="0" t="0" r="r" b="b"/>
              <a:pathLst>
                <a:path w="47" h="107">
                  <a:moveTo>
                    <a:pt x="4" y="0"/>
                  </a:moveTo>
                  <a:lnTo>
                    <a:pt x="46" y="17"/>
                  </a:lnTo>
                  <a:lnTo>
                    <a:pt x="42" y="102"/>
                  </a:lnTo>
                  <a:lnTo>
                    <a:pt x="0" y="106"/>
                  </a:lnTo>
                  <a:lnTo>
                    <a:pt x="4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7" name="Line 463"/>
            <p:cNvSpPr>
              <a:spLocks noChangeShapeType="1"/>
            </p:cNvSpPr>
            <p:nvPr/>
          </p:nvSpPr>
          <p:spPr bwMode="auto">
            <a:xfrm flipH="1">
              <a:off x="1954" y="3293"/>
              <a:ext cx="0" cy="89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8" name="Line 464"/>
            <p:cNvSpPr>
              <a:spLocks noChangeShapeType="1"/>
            </p:cNvSpPr>
            <p:nvPr/>
          </p:nvSpPr>
          <p:spPr bwMode="auto">
            <a:xfrm flipH="1">
              <a:off x="1946" y="3291"/>
              <a:ext cx="3" cy="91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09" name="Line 465"/>
            <p:cNvSpPr>
              <a:spLocks noChangeShapeType="1"/>
            </p:cNvSpPr>
            <p:nvPr/>
          </p:nvSpPr>
          <p:spPr bwMode="auto">
            <a:xfrm flipH="1">
              <a:off x="1940" y="3289"/>
              <a:ext cx="4" cy="93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0" name="Line 466"/>
            <p:cNvSpPr>
              <a:spLocks noChangeShapeType="1"/>
            </p:cNvSpPr>
            <p:nvPr/>
          </p:nvSpPr>
          <p:spPr bwMode="auto">
            <a:xfrm flipV="1">
              <a:off x="1934" y="3285"/>
              <a:ext cx="3" cy="97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1" name="Freeform 467"/>
            <p:cNvSpPr>
              <a:spLocks/>
            </p:cNvSpPr>
            <p:nvPr/>
          </p:nvSpPr>
          <p:spPr bwMode="auto">
            <a:xfrm>
              <a:off x="1754" y="3398"/>
              <a:ext cx="169" cy="2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68" y="5"/>
                </a:cxn>
                <a:cxn ang="0">
                  <a:pos x="120" y="25"/>
                </a:cxn>
                <a:cxn ang="0">
                  <a:pos x="0" y="17"/>
                </a:cxn>
                <a:cxn ang="0">
                  <a:pos x="59" y="0"/>
                </a:cxn>
              </a:cxnLst>
              <a:rect l="0" t="0" r="r" b="b"/>
              <a:pathLst>
                <a:path w="169" h="26">
                  <a:moveTo>
                    <a:pt x="59" y="0"/>
                  </a:moveTo>
                  <a:lnTo>
                    <a:pt x="168" y="5"/>
                  </a:lnTo>
                  <a:lnTo>
                    <a:pt x="120" y="25"/>
                  </a:lnTo>
                  <a:lnTo>
                    <a:pt x="0" y="17"/>
                  </a:lnTo>
                  <a:lnTo>
                    <a:pt x="59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2" name="Freeform 468"/>
            <p:cNvSpPr>
              <a:spLocks/>
            </p:cNvSpPr>
            <p:nvPr/>
          </p:nvSpPr>
          <p:spPr bwMode="auto">
            <a:xfrm>
              <a:off x="1754" y="3415"/>
              <a:ext cx="121" cy="22"/>
            </a:xfrm>
            <a:custGeom>
              <a:avLst/>
              <a:gdLst/>
              <a:ahLst/>
              <a:cxnLst>
                <a:cxn ang="0">
                  <a:pos x="96" y="17"/>
                </a:cxn>
                <a:cxn ang="0">
                  <a:pos x="24" y="11"/>
                </a:cxn>
                <a:cxn ang="0">
                  <a:pos x="24" y="12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120" y="7"/>
                </a:cxn>
                <a:cxn ang="0">
                  <a:pos x="120" y="20"/>
                </a:cxn>
                <a:cxn ang="0">
                  <a:pos x="96" y="18"/>
                </a:cxn>
                <a:cxn ang="0">
                  <a:pos x="96" y="17"/>
                </a:cxn>
              </a:cxnLst>
              <a:rect l="0" t="0" r="r" b="b"/>
              <a:pathLst>
                <a:path w="121" h="21">
                  <a:moveTo>
                    <a:pt x="96" y="17"/>
                  </a:moveTo>
                  <a:lnTo>
                    <a:pt x="24" y="11"/>
                  </a:lnTo>
                  <a:lnTo>
                    <a:pt x="24" y="12"/>
                  </a:lnTo>
                  <a:lnTo>
                    <a:pt x="1" y="11"/>
                  </a:lnTo>
                  <a:lnTo>
                    <a:pt x="0" y="0"/>
                  </a:lnTo>
                  <a:lnTo>
                    <a:pt x="120" y="7"/>
                  </a:lnTo>
                  <a:lnTo>
                    <a:pt x="120" y="20"/>
                  </a:lnTo>
                  <a:lnTo>
                    <a:pt x="96" y="18"/>
                  </a:lnTo>
                  <a:lnTo>
                    <a:pt x="96" y="17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3" name="Freeform 469"/>
            <p:cNvSpPr>
              <a:spLocks/>
            </p:cNvSpPr>
            <p:nvPr/>
          </p:nvSpPr>
          <p:spPr bwMode="auto">
            <a:xfrm>
              <a:off x="1874" y="3403"/>
              <a:ext cx="49" cy="33"/>
            </a:xfrm>
            <a:custGeom>
              <a:avLst/>
              <a:gdLst/>
              <a:ahLst/>
              <a:cxnLst>
                <a:cxn ang="0">
                  <a:pos x="38" y="13"/>
                </a:cxn>
                <a:cxn ang="0">
                  <a:pos x="38" y="14"/>
                </a:cxn>
                <a:cxn ang="0">
                  <a:pos x="47" y="10"/>
                </a:cxn>
                <a:cxn ang="0">
                  <a:pos x="48" y="0"/>
                </a:cxn>
                <a:cxn ang="0">
                  <a:pos x="0" y="20"/>
                </a:cxn>
                <a:cxn ang="0">
                  <a:pos x="0" y="32"/>
                </a:cxn>
                <a:cxn ang="0">
                  <a:pos x="14" y="25"/>
                </a:cxn>
                <a:cxn ang="0">
                  <a:pos x="14" y="24"/>
                </a:cxn>
                <a:cxn ang="0">
                  <a:pos x="38" y="13"/>
                </a:cxn>
              </a:cxnLst>
              <a:rect l="0" t="0" r="r" b="b"/>
              <a:pathLst>
                <a:path w="49" h="33">
                  <a:moveTo>
                    <a:pt x="38" y="13"/>
                  </a:moveTo>
                  <a:lnTo>
                    <a:pt x="38" y="14"/>
                  </a:lnTo>
                  <a:lnTo>
                    <a:pt x="47" y="10"/>
                  </a:lnTo>
                  <a:lnTo>
                    <a:pt x="48" y="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38" y="13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4" name="Freeform 470"/>
            <p:cNvSpPr>
              <a:spLocks/>
            </p:cNvSpPr>
            <p:nvPr/>
          </p:nvSpPr>
          <p:spPr bwMode="auto">
            <a:xfrm>
              <a:off x="1763" y="3392"/>
              <a:ext cx="122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5" y="16"/>
                </a:cxn>
                <a:cxn ang="0">
                  <a:pos x="18" y="17"/>
                </a:cxn>
                <a:cxn ang="0">
                  <a:pos x="20" y="18"/>
                </a:cxn>
                <a:cxn ang="0">
                  <a:pos x="23" y="19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1" y="20"/>
                </a:cxn>
                <a:cxn ang="0">
                  <a:pos x="34" y="20"/>
                </a:cxn>
                <a:cxn ang="0">
                  <a:pos x="115" y="24"/>
                </a:cxn>
                <a:cxn ang="0">
                  <a:pos x="116" y="0"/>
                </a:cxn>
                <a:cxn ang="0">
                  <a:pos x="114" y="0"/>
                </a:cxn>
                <a:cxn ang="0">
                  <a:pos x="109" y="0"/>
                </a:cxn>
                <a:cxn ang="0">
                  <a:pos x="102" y="0"/>
                </a:cxn>
                <a:cxn ang="0">
                  <a:pos x="94" y="0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2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0" y="2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1" y="4"/>
                </a:cxn>
                <a:cxn ang="0">
                  <a:pos x="0" y="5"/>
                </a:cxn>
              </a:cxnLst>
              <a:rect l="0" t="0" r="r" b="b"/>
              <a:pathLst>
                <a:path w="118" h="25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2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115" y="24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B8A7F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5" name="Freeform 471"/>
            <p:cNvSpPr>
              <a:spLocks/>
            </p:cNvSpPr>
            <p:nvPr/>
          </p:nvSpPr>
          <p:spPr bwMode="auto">
            <a:xfrm>
              <a:off x="1853" y="3395"/>
              <a:ext cx="61" cy="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4" y="17"/>
                </a:cxn>
                <a:cxn ang="0">
                  <a:pos x="16" y="18"/>
                </a:cxn>
                <a:cxn ang="0">
                  <a:pos x="17" y="19"/>
                </a:cxn>
                <a:cxn ang="0">
                  <a:pos x="20" y="19"/>
                </a:cxn>
                <a:cxn ang="0">
                  <a:pos x="22" y="20"/>
                </a:cxn>
                <a:cxn ang="0">
                  <a:pos x="25" y="20"/>
                </a:cxn>
                <a:cxn ang="0">
                  <a:pos x="28" y="19"/>
                </a:cxn>
                <a:cxn ang="0">
                  <a:pos x="60" y="8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w="61" h="21">
                  <a:moveTo>
                    <a:pt x="0" y="7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19"/>
                  </a:lnTo>
                  <a:lnTo>
                    <a:pt x="60" y="8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solidFill>
              <a:srgbClr val="896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6" name="Freeform 472"/>
            <p:cNvSpPr>
              <a:spLocks/>
            </p:cNvSpPr>
            <p:nvPr/>
          </p:nvSpPr>
          <p:spPr bwMode="auto">
            <a:xfrm>
              <a:off x="1709" y="3243"/>
              <a:ext cx="229" cy="166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15" y="16"/>
                </a:cxn>
                <a:cxn ang="0">
                  <a:pos x="28" y="14"/>
                </a:cxn>
                <a:cxn ang="0">
                  <a:pos x="42" y="13"/>
                </a:cxn>
                <a:cxn ang="0">
                  <a:pos x="56" y="11"/>
                </a:cxn>
                <a:cxn ang="0">
                  <a:pos x="71" y="10"/>
                </a:cxn>
                <a:cxn ang="0">
                  <a:pos x="86" y="9"/>
                </a:cxn>
                <a:cxn ang="0">
                  <a:pos x="102" y="7"/>
                </a:cxn>
                <a:cxn ang="0">
                  <a:pos x="117" y="6"/>
                </a:cxn>
                <a:cxn ang="0">
                  <a:pos x="132" y="5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5" y="2"/>
                </a:cxn>
                <a:cxn ang="0">
                  <a:pos x="188" y="2"/>
                </a:cxn>
                <a:cxn ang="0">
                  <a:pos x="200" y="1"/>
                </a:cxn>
                <a:cxn ang="0">
                  <a:pos x="211" y="0"/>
                </a:cxn>
                <a:cxn ang="0">
                  <a:pos x="221" y="0"/>
                </a:cxn>
                <a:cxn ang="0">
                  <a:pos x="206" y="165"/>
                </a:cxn>
                <a:cxn ang="0">
                  <a:pos x="191" y="164"/>
                </a:cxn>
                <a:cxn ang="0">
                  <a:pos x="177" y="164"/>
                </a:cxn>
                <a:cxn ang="0">
                  <a:pos x="163" y="164"/>
                </a:cxn>
                <a:cxn ang="0">
                  <a:pos x="149" y="163"/>
                </a:cxn>
                <a:cxn ang="0">
                  <a:pos x="136" y="163"/>
                </a:cxn>
                <a:cxn ang="0">
                  <a:pos x="123" y="163"/>
                </a:cxn>
                <a:cxn ang="0">
                  <a:pos x="110" y="162"/>
                </a:cxn>
                <a:cxn ang="0">
                  <a:pos x="97" y="162"/>
                </a:cxn>
                <a:cxn ang="0">
                  <a:pos x="85" y="161"/>
                </a:cxn>
                <a:cxn ang="0">
                  <a:pos x="72" y="161"/>
                </a:cxn>
                <a:cxn ang="0">
                  <a:pos x="59" y="160"/>
                </a:cxn>
                <a:cxn ang="0">
                  <a:pos x="47" y="159"/>
                </a:cxn>
                <a:cxn ang="0">
                  <a:pos x="34" y="158"/>
                </a:cxn>
                <a:cxn ang="0">
                  <a:pos x="20" y="157"/>
                </a:cxn>
                <a:cxn ang="0">
                  <a:pos x="7" y="156"/>
                </a:cxn>
              </a:cxnLst>
              <a:rect l="0" t="0" r="r" b="b"/>
              <a:pathLst>
                <a:path w="222" h="166">
                  <a:moveTo>
                    <a:pt x="0" y="155"/>
                  </a:moveTo>
                  <a:lnTo>
                    <a:pt x="3" y="18"/>
                  </a:lnTo>
                  <a:lnTo>
                    <a:pt x="9" y="17"/>
                  </a:lnTo>
                  <a:lnTo>
                    <a:pt x="15" y="16"/>
                  </a:lnTo>
                  <a:lnTo>
                    <a:pt x="22" y="15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1"/>
                  </a:lnTo>
                  <a:lnTo>
                    <a:pt x="71" y="10"/>
                  </a:lnTo>
                  <a:lnTo>
                    <a:pt x="79" y="9"/>
                  </a:lnTo>
                  <a:lnTo>
                    <a:pt x="86" y="9"/>
                  </a:lnTo>
                  <a:lnTo>
                    <a:pt x="94" y="8"/>
                  </a:lnTo>
                  <a:lnTo>
                    <a:pt x="102" y="7"/>
                  </a:lnTo>
                  <a:lnTo>
                    <a:pt x="109" y="7"/>
                  </a:lnTo>
                  <a:lnTo>
                    <a:pt x="117" y="6"/>
                  </a:lnTo>
                  <a:lnTo>
                    <a:pt x="124" y="6"/>
                  </a:lnTo>
                  <a:lnTo>
                    <a:pt x="132" y="5"/>
                  </a:lnTo>
                  <a:lnTo>
                    <a:pt x="140" y="5"/>
                  </a:lnTo>
                  <a:lnTo>
                    <a:pt x="147" y="4"/>
                  </a:lnTo>
                  <a:lnTo>
                    <a:pt x="155" y="4"/>
                  </a:lnTo>
                  <a:lnTo>
                    <a:pt x="161" y="3"/>
                  </a:lnTo>
                  <a:lnTo>
                    <a:pt x="168" y="3"/>
                  </a:lnTo>
                  <a:lnTo>
                    <a:pt x="175" y="2"/>
                  </a:lnTo>
                  <a:lnTo>
                    <a:pt x="182" y="2"/>
                  </a:lnTo>
                  <a:lnTo>
                    <a:pt x="188" y="2"/>
                  </a:lnTo>
                  <a:lnTo>
                    <a:pt x="194" y="1"/>
                  </a:lnTo>
                  <a:lnTo>
                    <a:pt x="200" y="1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14" y="165"/>
                  </a:lnTo>
                  <a:lnTo>
                    <a:pt x="206" y="165"/>
                  </a:lnTo>
                  <a:lnTo>
                    <a:pt x="198" y="165"/>
                  </a:lnTo>
                  <a:lnTo>
                    <a:pt x="191" y="164"/>
                  </a:lnTo>
                  <a:lnTo>
                    <a:pt x="184" y="164"/>
                  </a:lnTo>
                  <a:lnTo>
                    <a:pt x="177" y="164"/>
                  </a:lnTo>
                  <a:lnTo>
                    <a:pt x="170" y="164"/>
                  </a:lnTo>
                  <a:lnTo>
                    <a:pt x="163" y="164"/>
                  </a:lnTo>
                  <a:lnTo>
                    <a:pt x="156" y="164"/>
                  </a:lnTo>
                  <a:lnTo>
                    <a:pt x="149" y="163"/>
                  </a:lnTo>
                  <a:lnTo>
                    <a:pt x="143" y="163"/>
                  </a:lnTo>
                  <a:lnTo>
                    <a:pt x="136" y="163"/>
                  </a:lnTo>
                  <a:lnTo>
                    <a:pt x="129" y="163"/>
                  </a:lnTo>
                  <a:lnTo>
                    <a:pt x="123" y="163"/>
                  </a:lnTo>
                  <a:lnTo>
                    <a:pt x="117" y="162"/>
                  </a:lnTo>
                  <a:lnTo>
                    <a:pt x="110" y="162"/>
                  </a:lnTo>
                  <a:lnTo>
                    <a:pt x="104" y="162"/>
                  </a:lnTo>
                  <a:lnTo>
                    <a:pt x="97" y="162"/>
                  </a:lnTo>
                  <a:lnTo>
                    <a:pt x="91" y="161"/>
                  </a:lnTo>
                  <a:lnTo>
                    <a:pt x="85" y="161"/>
                  </a:lnTo>
                  <a:lnTo>
                    <a:pt x="79" y="161"/>
                  </a:lnTo>
                  <a:lnTo>
                    <a:pt x="72" y="161"/>
                  </a:lnTo>
                  <a:lnTo>
                    <a:pt x="66" y="160"/>
                  </a:lnTo>
                  <a:lnTo>
                    <a:pt x="59" y="160"/>
                  </a:lnTo>
                  <a:lnTo>
                    <a:pt x="53" y="159"/>
                  </a:lnTo>
                  <a:lnTo>
                    <a:pt x="47" y="159"/>
                  </a:lnTo>
                  <a:lnTo>
                    <a:pt x="40" y="158"/>
                  </a:lnTo>
                  <a:lnTo>
                    <a:pt x="34" y="158"/>
                  </a:lnTo>
                  <a:lnTo>
                    <a:pt x="27" y="157"/>
                  </a:lnTo>
                  <a:lnTo>
                    <a:pt x="20" y="157"/>
                  </a:lnTo>
                  <a:lnTo>
                    <a:pt x="13" y="156"/>
                  </a:lnTo>
                  <a:lnTo>
                    <a:pt x="7" y="156"/>
                  </a:lnTo>
                  <a:lnTo>
                    <a:pt x="0" y="155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7" name="Freeform 473"/>
            <p:cNvSpPr>
              <a:spLocks/>
            </p:cNvSpPr>
            <p:nvPr/>
          </p:nvSpPr>
          <p:spPr bwMode="auto">
            <a:xfrm>
              <a:off x="1722" y="3265"/>
              <a:ext cx="180" cy="12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2" y="10"/>
                </a:cxn>
                <a:cxn ang="0">
                  <a:pos x="23" y="9"/>
                </a:cxn>
                <a:cxn ang="0">
                  <a:pos x="34" y="8"/>
                </a:cxn>
                <a:cxn ang="0">
                  <a:pos x="45" y="7"/>
                </a:cxn>
                <a:cxn ang="0">
                  <a:pos x="58" y="6"/>
                </a:cxn>
                <a:cxn ang="0">
                  <a:pos x="70" y="6"/>
                </a:cxn>
                <a:cxn ang="0">
                  <a:pos x="82" y="5"/>
                </a:cxn>
                <a:cxn ang="0">
                  <a:pos x="95" y="4"/>
                </a:cxn>
                <a:cxn ang="0">
                  <a:pos x="107" y="4"/>
                </a:cxn>
                <a:cxn ang="0">
                  <a:pos x="119" y="3"/>
                </a:cxn>
                <a:cxn ang="0">
                  <a:pos x="131" y="2"/>
                </a:cxn>
                <a:cxn ang="0">
                  <a:pos x="142" y="2"/>
                </a:cxn>
                <a:cxn ang="0">
                  <a:pos x="152" y="1"/>
                </a:cxn>
                <a:cxn ang="0">
                  <a:pos x="162" y="1"/>
                </a:cxn>
                <a:cxn ang="0">
                  <a:pos x="171" y="0"/>
                </a:cxn>
                <a:cxn ang="0">
                  <a:pos x="179" y="0"/>
                </a:cxn>
                <a:cxn ang="0">
                  <a:pos x="167" y="122"/>
                </a:cxn>
                <a:cxn ang="0">
                  <a:pos x="156" y="122"/>
                </a:cxn>
                <a:cxn ang="0">
                  <a:pos x="144" y="121"/>
                </a:cxn>
                <a:cxn ang="0">
                  <a:pos x="133" y="121"/>
                </a:cxn>
                <a:cxn ang="0">
                  <a:pos x="121" y="121"/>
                </a:cxn>
                <a:cxn ang="0">
                  <a:pos x="111" y="121"/>
                </a:cxn>
                <a:cxn ang="0">
                  <a:pos x="100" y="120"/>
                </a:cxn>
                <a:cxn ang="0">
                  <a:pos x="89" y="120"/>
                </a:cxn>
                <a:cxn ang="0">
                  <a:pos x="79" y="120"/>
                </a:cxn>
                <a:cxn ang="0">
                  <a:pos x="69" y="120"/>
                </a:cxn>
                <a:cxn ang="0">
                  <a:pos x="59" y="120"/>
                </a:cxn>
                <a:cxn ang="0">
                  <a:pos x="47" y="119"/>
                </a:cxn>
                <a:cxn ang="0">
                  <a:pos x="37" y="119"/>
                </a:cxn>
                <a:cxn ang="0">
                  <a:pos x="27" y="118"/>
                </a:cxn>
                <a:cxn ang="0">
                  <a:pos x="16" y="118"/>
                </a:cxn>
                <a:cxn ang="0">
                  <a:pos x="5" y="118"/>
                </a:cxn>
              </a:cxnLst>
              <a:rect l="0" t="0" r="r" b="b"/>
              <a:pathLst>
                <a:path w="180" h="123">
                  <a:moveTo>
                    <a:pt x="0" y="118"/>
                  </a:moveTo>
                  <a:lnTo>
                    <a:pt x="2" y="11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2" y="5"/>
                  </a:lnTo>
                  <a:lnTo>
                    <a:pt x="88" y="5"/>
                  </a:lnTo>
                  <a:lnTo>
                    <a:pt x="95" y="4"/>
                  </a:lnTo>
                  <a:lnTo>
                    <a:pt x="100" y="4"/>
                  </a:lnTo>
                  <a:lnTo>
                    <a:pt x="107" y="4"/>
                  </a:lnTo>
                  <a:lnTo>
                    <a:pt x="113" y="4"/>
                  </a:lnTo>
                  <a:lnTo>
                    <a:pt x="119" y="3"/>
                  </a:lnTo>
                  <a:lnTo>
                    <a:pt x="125" y="3"/>
                  </a:lnTo>
                  <a:lnTo>
                    <a:pt x="131" y="2"/>
                  </a:lnTo>
                  <a:lnTo>
                    <a:pt x="136" y="2"/>
                  </a:lnTo>
                  <a:lnTo>
                    <a:pt x="142" y="2"/>
                  </a:lnTo>
                  <a:lnTo>
                    <a:pt x="147" y="2"/>
                  </a:lnTo>
                  <a:lnTo>
                    <a:pt x="152" y="1"/>
                  </a:lnTo>
                  <a:lnTo>
                    <a:pt x="157" y="1"/>
                  </a:lnTo>
                  <a:lnTo>
                    <a:pt x="162" y="1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73" y="122"/>
                  </a:lnTo>
                  <a:lnTo>
                    <a:pt x="167" y="122"/>
                  </a:lnTo>
                  <a:lnTo>
                    <a:pt x="161" y="122"/>
                  </a:lnTo>
                  <a:lnTo>
                    <a:pt x="156" y="122"/>
                  </a:lnTo>
                  <a:lnTo>
                    <a:pt x="150" y="121"/>
                  </a:lnTo>
                  <a:lnTo>
                    <a:pt x="144" y="121"/>
                  </a:lnTo>
                  <a:lnTo>
                    <a:pt x="138" y="121"/>
                  </a:lnTo>
                  <a:lnTo>
                    <a:pt x="133" y="121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6" y="121"/>
                  </a:lnTo>
                  <a:lnTo>
                    <a:pt x="111" y="121"/>
                  </a:lnTo>
                  <a:lnTo>
                    <a:pt x="105" y="121"/>
                  </a:lnTo>
                  <a:lnTo>
                    <a:pt x="100" y="120"/>
                  </a:lnTo>
                  <a:lnTo>
                    <a:pt x="95" y="120"/>
                  </a:lnTo>
                  <a:lnTo>
                    <a:pt x="89" y="120"/>
                  </a:lnTo>
                  <a:lnTo>
                    <a:pt x="84" y="120"/>
                  </a:lnTo>
                  <a:lnTo>
                    <a:pt x="79" y="120"/>
                  </a:lnTo>
                  <a:lnTo>
                    <a:pt x="74" y="120"/>
                  </a:lnTo>
                  <a:lnTo>
                    <a:pt x="69" y="120"/>
                  </a:lnTo>
                  <a:lnTo>
                    <a:pt x="63" y="120"/>
                  </a:lnTo>
                  <a:lnTo>
                    <a:pt x="59" y="120"/>
                  </a:lnTo>
                  <a:lnTo>
                    <a:pt x="53" y="119"/>
                  </a:lnTo>
                  <a:lnTo>
                    <a:pt x="47" y="119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19"/>
                  </a:lnTo>
                  <a:lnTo>
                    <a:pt x="27" y="118"/>
                  </a:lnTo>
                  <a:lnTo>
                    <a:pt x="22" y="118"/>
                  </a:lnTo>
                  <a:lnTo>
                    <a:pt x="16" y="118"/>
                  </a:lnTo>
                  <a:lnTo>
                    <a:pt x="10" y="118"/>
                  </a:lnTo>
                  <a:lnTo>
                    <a:pt x="5" y="118"/>
                  </a:lnTo>
                  <a:lnTo>
                    <a:pt x="0" y="118"/>
                  </a:lnTo>
                </a:path>
              </a:pathLst>
            </a:custGeom>
            <a:solidFill>
              <a:srgbClr val="99999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8" name="Freeform 474"/>
            <p:cNvSpPr>
              <a:spLocks/>
            </p:cNvSpPr>
            <p:nvPr/>
          </p:nvSpPr>
          <p:spPr bwMode="auto">
            <a:xfrm>
              <a:off x="1727" y="3269"/>
              <a:ext cx="176" cy="1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2" y="9"/>
                </a:cxn>
                <a:cxn ang="0">
                  <a:pos x="21" y="8"/>
                </a:cxn>
                <a:cxn ang="0">
                  <a:pos x="32" y="7"/>
                </a:cxn>
                <a:cxn ang="0">
                  <a:pos x="43" y="6"/>
                </a:cxn>
                <a:cxn ang="0">
                  <a:pos x="54" y="6"/>
                </a:cxn>
                <a:cxn ang="0">
                  <a:pos x="66" y="5"/>
                </a:cxn>
                <a:cxn ang="0">
                  <a:pos x="78" y="4"/>
                </a:cxn>
                <a:cxn ang="0">
                  <a:pos x="90" y="4"/>
                </a:cxn>
                <a:cxn ang="0">
                  <a:pos x="102" y="3"/>
                </a:cxn>
                <a:cxn ang="0">
                  <a:pos x="113" y="2"/>
                </a:cxn>
                <a:cxn ang="0">
                  <a:pos x="124" y="2"/>
                </a:cxn>
                <a:cxn ang="0">
                  <a:pos x="135" y="2"/>
                </a:cxn>
                <a:cxn ang="0">
                  <a:pos x="144" y="1"/>
                </a:cxn>
                <a:cxn ang="0">
                  <a:pos x="154" y="0"/>
                </a:cxn>
                <a:cxn ang="0">
                  <a:pos x="162" y="0"/>
                </a:cxn>
                <a:cxn ang="0">
                  <a:pos x="170" y="0"/>
                </a:cxn>
                <a:cxn ang="0">
                  <a:pos x="159" y="113"/>
                </a:cxn>
                <a:cxn ang="0">
                  <a:pos x="148" y="113"/>
                </a:cxn>
                <a:cxn ang="0">
                  <a:pos x="137" y="113"/>
                </a:cxn>
                <a:cxn ang="0">
                  <a:pos x="126" y="113"/>
                </a:cxn>
                <a:cxn ang="0">
                  <a:pos x="116" y="113"/>
                </a:cxn>
                <a:cxn ang="0">
                  <a:pos x="105" y="112"/>
                </a:cxn>
                <a:cxn ang="0">
                  <a:pos x="95" y="112"/>
                </a:cxn>
                <a:cxn ang="0">
                  <a:pos x="85" y="112"/>
                </a:cxn>
                <a:cxn ang="0">
                  <a:pos x="75" y="112"/>
                </a:cxn>
                <a:cxn ang="0">
                  <a:pos x="65" y="112"/>
                </a:cxn>
                <a:cxn ang="0">
                  <a:pos x="55" y="111"/>
                </a:cxn>
                <a:cxn ang="0">
                  <a:pos x="45" y="111"/>
                </a:cxn>
                <a:cxn ang="0">
                  <a:pos x="36" y="111"/>
                </a:cxn>
                <a:cxn ang="0">
                  <a:pos x="26" y="110"/>
                </a:cxn>
                <a:cxn ang="0">
                  <a:pos x="15" y="110"/>
                </a:cxn>
                <a:cxn ang="0">
                  <a:pos x="5" y="110"/>
                </a:cxn>
              </a:cxnLst>
              <a:rect l="0" t="0" r="r" b="b"/>
              <a:pathLst>
                <a:path w="171" h="115">
                  <a:moveTo>
                    <a:pt x="0" y="110"/>
                  </a:moveTo>
                  <a:lnTo>
                    <a:pt x="2" y="10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6" y="5"/>
                  </a:lnTo>
                  <a:lnTo>
                    <a:pt x="73" y="5"/>
                  </a:lnTo>
                  <a:lnTo>
                    <a:pt x="78" y="4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6" y="4"/>
                  </a:lnTo>
                  <a:lnTo>
                    <a:pt x="102" y="3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30" y="2"/>
                  </a:lnTo>
                  <a:lnTo>
                    <a:pt x="135" y="2"/>
                  </a:lnTo>
                  <a:lnTo>
                    <a:pt x="140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65" y="114"/>
                  </a:lnTo>
                  <a:lnTo>
                    <a:pt x="159" y="113"/>
                  </a:lnTo>
                  <a:lnTo>
                    <a:pt x="153" y="113"/>
                  </a:lnTo>
                  <a:lnTo>
                    <a:pt x="148" y="113"/>
                  </a:lnTo>
                  <a:lnTo>
                    <a:pt x="142" y="113"/>
                  </a:lnTo>
                  <a:lnTo>
                    <a:pt x="137" y="113"/>
                  </a:lnTo>
                  <a:lnTo>
                    <a:pt x="131" y="113"/>
                  </a:lnTo>
                  <a:lnTo>
                    <a:pt x="126" y="113"/>
                  </a:lnTo>
                  <a:lnTo>
                    <a:pt x="121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5" y="112"/>
                  </a:lnTo>
                  <a:lnTo>
                    <a:pt x="100" y="112"/>
                  </a:lnTo>
                  <a:lnTo>
                    <a:pt x="95" y="112"/>
                  </a:lnTo>
                  <a:lnTo>
                    <a:pt x="90" y="112"/>
                  </a:lnTo>
                  <a:lnTo>
                    <a:pt x="85" y="112"/>
                  </a:lnTo>
                  <a:lnTo>
                    <a:pt x="80" y="112"/>
                  </a:lnTo>
                  <a:lnTo>
                    <a:pt x="75" y="112"/>
                  </a:lnTo>
                  <a:lnTo>
                    <a:pt x="70" y="112"/>
                  </a:lnTo>
                  <a:lnTo>
                    <a:pt x="65" y="112"/>
                  </a:lnTo>
                  <a:lnTo>
                    <a:pt x="60" y="112"/>
                  </a:lnTo>
                  <a:lnTo>
                    <a:pt x="55" y="111"/>
                  </a:lnTo>
                  <a:lnTo>
                    <a:pt x="50" y="111"/>
                  </a:lnTo>
                  <a:lnTo>
                    <a:pt x="45" y="111"/>
                  </a:lnTo>
                  <a:lnTo>
                    <a:pt x="41" y="111"/>
                  </a:lnTo>
                  <a:lnTo>
                    <a:pt x="36" y="111"/>
                  </a:lnTo>
                  <a:lnTo>
                    <a:pt x="30" y="111"/>
                  </a:lnTo>
                  <a:lnTo>
                    <a:pt x="26" y="110"/>
                  </a:lnTo>
                  <a:lnTo>
                    <a:pt x="20" y="110"/>
                  </a:lnTo>
                  <a:lnTo>
                    <a:pt x="15" y="110"/>
                  </a:lnTo>
                  <a:lnTo>
                    <a:pt x="11" y="110"/>
                  </a:lnTo>
                  <a:lnTo>
                    <a:pt x="5" y="110"/>
                  </a:lnTo>
                  <a:lnTo>
                    <a:pt x="0" y="110"/>
                  </a:lnTo>
                </a:path>
              </a:pathLst>
            </a:custGeom>
            <a:gradFill rotWithShape="0">
              <a:gsLst>
                <a:gs pos="0">
                  <a:srgbClr val="80FFF6"/>
                </a:gs>
                <a:gs pos="100000">
                  <a:srgbClr val="80FFF6">
                    <a:gamma/>
                    <a:shade val="29804"/>
                    <a:invGamma/>
                  </a:srgbClr>
                </a:gs>
              </a:gsLst>
              <a:lin ang="27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19" name="Freeform 475"/>
            <p:cNvSpPr>
              <a:spLocks/>
            </p:cNvSpPr>
            <p:nvPr/>
          </p:nvSpPr>
          <p:spPr bwMode="auto">
            <a:xfrm>
              <a:off x="1921" y="3243"/>
              <a:ext cx="21" cy="166"/>
            </a:xfrm>
            <a:custGeom>
              <a:avLst/>
              <a:gdLst/>
              <a:ahLst/>
              <a:cxnLst>
                <a:cxn ang="0">
                  <a:pos x="12" y="160"/>
                </a:cxn>
                <a:cxn ang="0">
                  <a:pos x="20" y="7"/>
                </a:cxn>
                <a:cxn ang="0">
                  <a:pos x="7" y="0"/>
                </a:cxn>
                <a:cxn ang="0">
                  <a:pos x="0" y="165"/>
                </a:cxn>
                <a:cxn ang="0">
                  <a:pos x="12" y="160"/>
                </a:cxn>
              </a:cxnLst>
              <a:rect l="0" t="0" r="r" b="b"/>
              <a:pathLst>
                <a:path w="21" h="166">
                  <a:moveTo>
                    <a:pt x="12" y="160"/>
                  </a:moveTo>
                  <a:lnTo>
                    <a:pt x="20" y="7"/>
                  </a:lnTo>
                  <a:lnTo>
                    <a:pt x="7" y="0"/>
                  </a:lnTo>
                  <a:lnTo>
                    <a:pt x="0" y="165"/>
                  </a:lnTo>
                  <a:lnTo>
                    <a:pt x="12" y="16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0" name="Freeform 476"/>
            <p:cNvSpPr>
              <a:spLocks/>
            </p:cNvSpPr>
            <p:nvPr/>
          </p:nvSpPr>
          <p:spPr bwMode="auto">
            <a:xfrm>
              <a:off x="1733" y="3389"/>
              <a:ext cx="7" cy="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7" h="6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1" name="Freeform 477"/>
            <p:cNvSpPr>
              <a:spLocks/>
            </p:cNvSpPr>
            <p:nvPr/>
          </p:nvSpPr>
          <p:spPr bwMode="auto">
            <a:xfrm>
              <a:off x="1736" y="3391"/>
              <a:ext cx="7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2" name="Freeform 478"/>
            <p:cNvSpPr>
              <a:spLocks/>
            </p:cNvSpPr>
            <p:nvPr/>
          </p:nvSpPr>
          <p:spPr bwMode="auto">
            <a:xfrm>
              <a:off x="1741" y="3391"/>
              <a:ext cx="2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3" name="Freeform 479"/>
            <p:cNvSpPr>
              <a:spLocks/>
            </p:cNvSpPr>
            <p:nvPr/>
          </p:nvSpPr>
          <p:spPr bwMode="auto">
            <a:xfrm>
              <a:off x="1725" y="3392"/>
              <a:ext cx="1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4" y="2"/>
                </a:cxn>
              </a:cxnLst>
              <a:rect l="0" t="0" r="r" b="b"/>
              <a:pathLst>
                <a:path w="7" h="4">
                  <a:moveTo>
                    <a:pt x="4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4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4" name="Freeform 480"/>
            <p:cNvSpPr>
              <a:spLocks/>
            </p:cNvSpPr>
            <p:nvPr/>
          </p:nvSpPr>
          <p:spPr bwMode="auto">
            <a:xfrm>
              <a:off x="1727" y="3391"/>
              <a:ext cx="6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5" name="Freeform 481"/>
            <p:cNvSpPr>
              <a:spLocks/>
            </p:cNvSpPr>
            <p:nvPr/>
          </p:nvSpPr>
          <p:spPr bwMode="auto">
            <a:xfrm>
              <a:off x="1724" y="3390"/>
              <a:ext cx="2" cy="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5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6" name="Freeform 482"/>
            <p:cNvSpPr>
              <a:spLocks/>
            </p:cNvSpPr>
            <p:nvPr/>
          </p:nvSpPr>
          <p:spPr bwMode="auto">
            <a:xfrm>
              <a:off x="1724" y="3389"/>
              <a:ext cx="2" cy="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7" name="Freeform 483"/>
            <p:cNvSpPr>
              <a:spLocks/>
            </p:cNvSpPr>
            <p:nvPr/>
          </p:nvSpPr>
          <p:spPr bwMode="auto">
            <a:xfrm>
              <a:off x="1727" y="3388"/>
              <a:ext cx="6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2" y="1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2" y="1"/>
                  </a:lnTo>
                  <a:lnTo>
                    <a:pt x="5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4"/>
                  </a:lnTo>
                  <a:lnTo>
                    <a:pt x="2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8" name="Freeform 484"/>
            <p:cNvSpPr>
              <a:spLocks/>
            </p:cNvSpPr>
            <p:nvPr/>
          </p:nvSpPr>
          <p:spPr bwMode="auto">
            <a:xfrm>
              <a:off x="1725" y="3389"/>
              <a:ext cx="1" cy="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29" name="Freeform 485"/>
            <p:cNvSpPr>
              <a:spLocks/>
            </p:cNvSpPr>
            <p:nvPr/>
          </p:nvSpPr>
          <p:spPr bwMode="auto">
            <a:xfrm>
              <a:off x="1728" y="3390"/>
              <a:ext cx="7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2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2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0" name="Freeform 486"/>
            <p:cNvSpPr>
              <a:spLocks/>
            </p:cNvSpPr>
            <p:nvPr/>
          </p:nvSpPr>
          <p:spPr bwMode="auto">
            <a:xfrm>
              <a:off x="1729" y="3391"/>
              <a:ext cx="7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2" y="4"/>
                  </a:lnTo>
                  <a:lnTo>
                    <a:pt x="1" y="3"/>
                  </a:lnTo>
                  <a:lnTo>
                    <a:pt x="4" y="1"/>
                  </a:lnTo>
                </a:path>
              </a:pathLst>
            </a:custGeom>
            <a:solidFill>
              <a:srgbClr val="937BF9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1" name="Freeform 487"/>
            <p:cNvSpPr>
              <a:spLocks/>
            </p:cNvSpPr>
            <p:nvPr/>
          </p:nvSpPr>
          <p:spPr bwMode="auto">
            <a:xfrm>
              <a:off x="1815" y="3436"/>
              <a:ext cx="70" cy="17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67" y="5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4" y="19"/>
                </a:cxn>
              </a:cxnLst>
              <a:rect l="0" t="0" r="r" b="b"/>
              <a:pathLst>
                <a:path w="68" h="20">
                  <a:moveTo>
                    <a:pt x="64" y="19"/>
                  </a:moveTo>
                  <a:lnTo>
                    <a:pt x="67" y="5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4" y="19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2" name="Freeform 488"/>
            <p:cNvSpPr>
              <a:spLocks/>
            </p:cNvSpPr>
            <p:nvPr/>
          </p:nvSpPr>
          <p:spPr bwMode="auto">
            <a:xfrm>
              <a:off x="1815" y="3436"/>
              <a:ext cx="70" cy="17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67" y="4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64" y="19"/>
                </a:cxn>
              </a:cxnLst>
              <a:rect l="0" t="0" r="r" b="b"/>
              <a:pathLst>
                <a:path w="68" h="20">
                  <a:moveTo>
                    <a:pt x="64" y="19"/>
                  </a:moveTo>
                  <a:lnTo>
                    <a:pt x="67" y="4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4" y="19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3" name="Freeform 489"/>
            <p:cNvSpPr>
              <a:spLocks/>
            </p:cNvSpPr>
            <p:nvPr/>
          </p:nvSpPr>
          <p:spPr bwMode="auto">
            <a:xfrm>
              <a:off x="1870" y="3440"/>
              <a:ext cx="20" cy="14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8" y="12"/>
                </a:cxn>
              </a:cxnLst>
              <a:rect l="0" t="0" r="r" b="b"/>
              <a:pathLst>
                <a:path w="20" h="13">
                  <a:moveTo>
                    <a:pt x="8" y="12"/>
                  </a:move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</a:path>
              </a:pathLst>
            </a:custGeom>
            <a:solidFill>
              <a:srgbClr val="EF0056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4" name="Freeform 490"/>
            <p:cNvSpPr>
              <a:spLocks/>
            </p:cNvSpPr>
            <p:nvPr/>
          </p:nvSpPr>
          <p:spPr bwMode="auto">
            <a:xfrm>
              <a:off x="1874" y="3443"/>
              <a:ext cx="8" cy="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5" y="8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5" y="8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5" name="Freeform 491"/>
            <p:cNvSpPr>
              <a:spLocks/>
            </p:cNvSpPr>
            <p:nvPr/>
          </p:nvSpPr>
          <p:spPr bwMode="auto">
            <a:xfrm>
              <a:off x="1874" y="3443"/>
              <a:ext cx="11" cy="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6" y="8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1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6" y="8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6" name="Freeform 492"/>
            <p:cNvSpPr>
              <a:spLocks/>
            </p:cNvSpPr>
            <p:nvPr/>
          </p:nvSpPr>
          <p:spPr bwMode="auto">
            <a:xfrm>
              <a:off x="1831" y="3451"/>
              <a:ext cx="53" cy="8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5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1" y="7"/>
                </a:cxn>
              </a:cxnLst>
              <a:rect l="0" t="0" r="r" b="b"/>
              <a:pathLst>
                <a:path w="53" h="8">
                  <a:moveTo>
                    <a:pt x="51" y="7"/>
                  </a:moveTo>
                  <a:lnTo>
                    <a:pt x="5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51" y="7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7" name="Freeform 493"/>
            <p:cNvSpPr>
              <a:spLocks/>
            </p:cNvSpPr>
            <p:nvPr/>
          </p:nvSpPr>
          <p:spPr bwMode="auto">
            <a:xfrm>
              <a:off x="1818" y="3440"/>
              <a:ext cx="14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14" h="1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8" name="Freeform 494"/>
            <p:cNvSpPr>
              <a:spLocks/>
            </p:cNvSpPr>
            <p:nvPr/>
          </p:nvSpPr>
          <p:spPr bwMode="auto">
            <a:xfrm>
              <a:off x="1818" y="3440"/>
              <a:ext cx="14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4" h="1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39" name="Freeform 495"/>
            <p:cNvSpPr>
              <a:spLocks/>
            </p:cNvSpPr>
            <p:nvPr/>
          </p:nvSpPr>
          <p:spPr bwMode="auto">
            <a:xfrm>
              <a:off x="1826" y="3441"/>
              <a:ext cx="13" cy="1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0" name="Freeform 496"/>
            <p:cNvSpPr>
              <a:spLocks/>
            </p:cNvSpPr>
            <p:nvPr/>
          </p:nvSpPr>
          <p:spPr bwMode="auto">
            <a:xfrm>
              <a:off x="1826" y="3441"/>
              <a:ext cx="13" cy="1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1" name="Freeform 497"/>
            <p:cNvSpPr>
              <a:spLocks/>
            </p:cNvSpPr>
            <p:nvPr/>
          </p:nvSpPr>
          <p:spPr bwMode="auto">
            <a:xfrm>
              <a:off x="1835" y="3441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2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2" name="Freeform 498"/>
            <p:cNvSpPr>
              <a:spLocks/>
            </p:cNvSpPr>
            <p:nvPr/>
          </p:nvSpPr>
          <p:spPr bwMode="auto">
            <a:xfrm>
              <a:off x="1835" y="3441"/>
              <a:ext cx="15" cy="1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3" name="Freeform 499"/>
            <p:cNvSpPr>
              <a:spLocks/>
            </p:cNvSpPr>
            <p:nvPr/>
          </p:nvSpPr>
          <p:spPr bwMode="auto">
            <a:xfrm>
              <a:off x="1840" y="3443"/>
              <a:ext cx="17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2" y="8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4" name="Freeform 500"/>
            <p:cNvSpPr>
              <a:spLocks/>
            </p:cNvSpPr>
            <p:nvPr/>
          </p:nvSpPr>
          <p:spPr bwMode="auto">
            <a:xfrm>
              <a:off x="1840" y="3443"/>
              <a:ext cx="17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3" y="8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5" name="Freeform 501"/>
            <p:cNvSpPr>
              <a:spLocks/>
            </p:cNvSpPr>
            <p:nvPr/>
          </p:nvSpPr>
          <p:spPr bwMode="auto">
            <a:xfrm>
              <a:off x="1850" y="3442"/>
              <a:ext cx="18" cy="1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5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6" y="6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6" y="4"/>
                </a:cxn>
              </a:cxnLst>
              <a:rect l="0" t="0" r="r" b="b"/>
              <a:pathLst>
                <a:path w="18" h="11">
                  <a:moveTo>
                    <a:pt x="17" y="6"/>
                  </a:move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7" y="6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6" name="Freeform 502"/>
            <p:cNvSpPr>
              <a:spLocks/>
            </p:cNvSpPr>
            <p:nvPr/>
          </p:nvSpPr>
          <p:spPr bwMode="auto">
            <a:xfrm>
              <a:off x="1850" y="3443"/>
              <a:ext cx="18" cy="1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4"/>
                </a:cxn>
              </a:cxnLst>
              <a:rect l="0" t="0" r="r" b="b"/>
              <a:pathLst>
                <a:path w="18" h="10">
                  <a:moveTo>
                    <a:pt x="17" y="5"/>
                  </a:move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7" y="5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7" name="Freeform 503"/>
            <p:cNvSpPr>
              <a:spLocks/>
            </p:cNvSpPr>
            <p:nvPr/>
          </p:nvSpPr>
          <p:spPr bwMode="auto">
            <a:xfrm>
              <a:off x="1817" y="3438"/>
              <a:ext cx="15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5" h="1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8" name="Freeform 504"/>
            <p:cNvSpPr>
              <a:spLocks/>
            </p:cNvSpPr>
            <p:nvPr/>
          </p:nvSpPr>
          <p:spPr bwMode="auto">
            <a:xfrm>
              <a:off x="1817" y="3439"/>
              <a:ext cx="15" cy="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15" h="1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49" name="Freeform 505"/>
            <p:cNvSpPr>
              <a:spLocks/>
            </p:cNvSpPr>
            <p:nvPr/>
          </p:nvSpPr>
          <p:spPr bwMode="auto">
            <a:xfrm>
              <a:off x="1826" y="3440"/>
              <a:ext cx="13" cy="1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</a:cxnLst>
              <a:rect l="0" t="0" r="r" b="b"/>
              <a:pathLst>
                <a:path w="13" h="10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0" name="Freeform 506"/>
            <p:cNvSpPr>
              <a:spLocks/>
            </p:cNvSpPr>
            <p:nvPr/>
          </p:nvSpPr>
          <p:spPr bwMode="auto">
            <a:xfrm>
              <a:off x="1826" y="3440"/>
              <a:ext cx="13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</a:cxnLst>
              <a:rect l="0" t="0" r="r" b="b"/>
              <a:pathLst>
                <a:path w="13" h="10">
                  <a:moveTo>
                    <a:pt x="5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1" name="Freeform 507"/>
            <p:cNvSpPr>
              <a:spLocks/>
            </p:cNvSpPr>
            <p:nvPr/>
          </p:nvSpPr>
          <p:spPr bwMode="auto">
            <a:xfrm>
              <a:off x="1835" y="3440"/>
              <a:ext cx="15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2" name="Freeform 508"/>
            <p:cNvSpPr>
              <a:spLocks/>
            </p:cNvSpPr>
            <p:nvPr/>
          </p:nvSpPr>
          <p:spPr bwMode="auto">
            <a:xfrm>
              <a:off x="1835" y="3440"/>
              <a:ext cx="15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3" y="1"/>
                </a:cxn>
              </a:cxnLst>
              <a:rect l="0" t="0" r="r" b="b"/>
              <a:pathLst>
                <a:path w="15" h="10">
                  <a:moveTo>
                    <a:pt x="13" y="1"/>
                  </a:move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3" name="Freeform 509"/>
            <p:cNvSpPr>
              <a:spLocks/>
            </p:cNvSpPr>
            <p:nvPr/>
          </p:nvSpPr>
          <p:spPr bwMode="auto">
            <a:xfrm>
              <a:off x="1850" y="3442"/>
              <a:ext cx="18" cy="1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5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5" y="5"/>
                </a:cxn>
                <a:cxn ang="0">
                  <a:pos x="17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</a:cxnLst>
              <a:rect l="0" t="0" r="r" b="b"/>
              <a:pathLst>
                <a:path w="18" h="11">
                  <a:moveTo>
                    <a:pt x="17" y="5"/>
                  </a:move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7" y="5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4" name="Freeform 510"/>
            <p:cNvSpPr>
              <a:spLocks/>
            </p:cNvSpPr>
            <p:nvPr/>
          </p:nvSpPr>
          <p:spPr bwMode="auto">
            <a:xfrm>
              <a:off x="1850" y="3442"/>
              <a:ext cx="18" cy="1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4"/>
                </a:cxn>
              </a:cxnLst>
              <a:rect l="0" t="0" r="r" b="b"/>
              <a:pathLst>
                <a:path w="18" h="10">
                  <a:moveTo>
                    <a:pt x="17" y="5"/>
                  </a:move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7" y="5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5" name="Freeform 511"/>
            <p:cNvSpPr>
              <a:spLocks/>
            </p:cNvSpPr>
            <p:nvPr/>
          </p:nvSpPr>
          <p:spPr bwMode="auto">
            <a:xfrm>
              <a:off x="1847" y="3443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DFDFD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6" name="Freeform 512"/>
            <p:cNvSpPr>
              <a:spLocks/>
            </p:cNvSpPr>
            <p:nvPr/>
          </p:nvSpPr>
          <p:spPr bwMode="auto">
            <a:xfrm>
              <a:off x="1847" y="3443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7" name="Freeform 513"/>
            <p:cNvSpPr>
              <a:spLocks/>
            </p:cNvSpPr>
            <p:nvPr/>
          </p:nvSpPr>
          <p:spPr bwMode="auto">
            <a:xfrm>
              <a:off x="1840" y="3442"/>
              <a:ext cx="17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17" h="9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4747C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8" name="Freeform 514"/>
            <p:cNvSpPr>
              <a:spLocks/>
            </p:cNvSpPr>
            <p:nvPr/>
          </p:nvSpPr>
          <p:spPr bwMode="auto">
            <a:xfrm>
              <a:off x="1840" y="3442"/>
              <a:ext cx="17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17" h="9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59" name="Freeform 515"/>
            <p:cNvSpPr>
              <a:spLocks/>
            </p:cNvSpPr>
            <p:nvPr/>
          </p:nvSpPr>
          <p:spPr bwMode="auto">
            <a:xfrm>
              <a:off x="1847" y="3442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C5C5B8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  <p:sp>
          <p:nvSpPr>
            <p:cNvPr id="390660" name="Freeform 516"/>
            <p:cNvSpPr>
              <a:spLocks/>
            </p:cNvSpPr>
            <p:nvPr/>
          </p:nvSpPr>
          <p:spPr bwMode="auto">
            <a:xfrm>
              <a:off x="1847" y="3442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50" charset="-127"/>
              </a:endParaRPr>
            </a:p>
          </p:txBody>
        </p:sp>
      </p:grpSp>
      <p:sp>
        <p:nvSpPr>
          <p:cNvPr id="390661" name="Line 517"/>
          <p:cNvSpPr>
            <a:spLocks noChangeShapeType="1"/>
          </p:cNvSpPr>
          <p:nvPr/>
        </p:nvSpPr>
        <p:spPr bwMode="auto">
          <a:xfrm flipH="1">
            <a:off x="4767597" y="5367366"/>
            <a:ext cx="657957" cy="4492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244" name="AutoShape 518"/>
          <p:cNvSpPr>
            <a:spLocks noChangeArrowheads="1"/>
          </p:cNvSpPr>
          <p:nvPr/>
        </p:nvSpPr>
        <p:spPr bwMode="auto">
          <a:xfrm>
            <a:off x="5356682" y="5099072"/>
            <a:ext cx="580292" cy="252412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PBX(L)</a:t>
            </a:r>
          </a:p>
        </p:txBody>
      </p:sp>
      <p:sp>
        <p:nvSpPr>
          <p:cNvPr id="7245" name="Rectangle 519"/>
          <p:cNvSpPr>
            <a:spLocks noChangeArrowheads="1"/>
          </p:cNvSpPr>
          <p:nvPr/>
        </p:nvSpPr>
        <p:spPr bwMode="auto">
          <a:xfrm>
            <a:off x="4625457" y="4792690"/>
            <a:ext cx="36634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E1</a:t>
            </a:r>
          </a:p>
        </p:txBody>
      </p:sp>
      <p:sp>
        <p:nvSpPr>
          <p:cNvPr id="7246" name="Rectangle 520"/>
          <p:cNvSpPr>
            <a:spLocks noChangeArrowheads="1"/>
          </p:cNvSpPr>
          <p:nvPr/>
        </p:nvSpPr>
        <p:spPr bwMode="auto">
          <a:xfrm>
            <a:off x="6106961" y="4027515"/>
            <a:ext cx="36341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E1</a:t>
            </a:r>
          </a:p>
        </p:txBody>
      </p:sp>
      <p:sp>
        <p:nvSpPr>
          <p:cNvPr id="7247" name="Rectangle 521"/>
          <p:cNvSpPr>
            <a:spLocks noChangeArrowheads="1"/>
          </p:cNvSpPr>
          <p:nvPr/>
        </p:nvSpPr>
        <p:spPr bwMode="auto">
          <a:xfrm>
            <a:off x="3032582" y="2127279"/>
            <a:ext cx="6858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66"/>
                </a:solidFill>
                <a:latin typeface="MS PGothic" pitchFamily="34" charset="-128"/>
                <a:ea typeface="MS PGothic" pitchFamily="34" charset="-128"/>
              </a:rPr>
              <a:t>1,500M</a:t>
            </a:r>
          </a:p>
        </p:txBody>
      </p:sp>
      <p:sp>
        <p:nvSpPr>
          <p:cNvPr id="7248" name="Rectangle 522"/>
          <p:cNvSpPr>
            <a:spLocks noChangeArrowheads="1"/>
          </p:cNvSpPr>
          <p:nvPr/>
        </p:nvSpPr>
        <p:spPr bwMode="auto">
          <a:xfrm>
            <a:off x="2282308" y="4029104"/>
            <a:ext cx="5128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1G</a:t>
            </a:r>
          </a:p>
        </p:txBody>
      </p:sp>
      <p:sp>
        <p:nvSpPr>
          <p:cNvPr id="7249" name="AutoShape 523"/>
          <p:cNvSpPr>
            <a:spLocks noChangeArrowheads="1"/>
          </p:cNvSpPr>
          <p:nvPr/>
        </p:nvSpPr>
        <p:spPr bwMode="auto">
          <a:xfrm>
            <a:off x="4572700" y="5080022"/>
            <a:ext cx="581758" cy="254000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PBX(L)</a:t>
            </a:r>
          </a:p>
        </p:txBody>
      </p:sp>
      <p:sp>
        <p:nvSpPr>
          <p:cNvPr id="7250" name="AutoShape 524"/>
          <p:cNvSpPr>
            <a:spLocks noChangeArrowheads="1"/>
          </p:cNvSpPr>
          <p:nvPr/>
        </p:nvSpPr>
        <p:spPr bwMode="auto">
          <a:xfrm>
            <a:off x="3759412" y="5072091"/>
            <a:ext cx="580292" cy="252413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PBX(L)</a:t>
            </a:r>
          </a:p>
        </p:txBody>
      </p:sp>
      <p:sp>
        <p:nvSpPr>
          <p:cNvPr id="7251" name="Rectangle 525"/>
          <p:cNvSpPr>
            <a:spLocks noChangeArrowheads="1"/>
          </p:cNvSpPr>
          <p:nvPr/>
        </p:nvSpPr>
        <p:spPr bwMode="auto">
          <a:xfrm>
            <a:off x="4682608" y="3362353"/>
            <a:ext cx="204714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        SONET</a:t>
            </a:r>
          </a:p>
        </p:txBody>
      </p:sp>
      <p:sp>
        <p:nvSpPr>
          <p:cNvPr id="7252" name="Rectangle 526"/>
          <p:cNvSpPr>
            <a:spLocks noChangeArrowheads="1"/>
          </p:cNvSpPr>
          <p:nvPr/>
        </p:nvSpPr>
        <p:spPr bwMode="auto">
          <a:xfrm>
            <a:off x="4021719" y="3000404"/>
            <a:ext cx="123971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SDC</a:t>
            </a:r>
          </a:p>
        </p:txBody>
      </p:sp>
      <p:pic>
        <p:nvPicPr>
          <p:cNvPr id="7253" name="Picture 52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4956" y="5642004"/>
            <a:ext cx="5964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4" name="Rectangle 528"/>
          <p:cNvSpPr>
            <a:spLocks noChangeArrowheads="1"/>
          </p:cNvSpPr>
          <p:nvPr/>
        </p:nvSpPr>
        <p:spPr bwMode="auto">
          <a:xfrm>
            <a:off x="2374627" y="2163790"/>
            <a:ext cx="51288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66"/>
                </a:solidFill>
                <a:latin typeface="MS PGothic" pitchFamily="34" charset="-128"/>
                <a:ea typeface="MS PGothic" pitchFamily="34" charset="-128"/>
              </a:rPr>
              <a:t>500M</a:t>
            </a:r>
          </a:p>
        </p:txBody>
      </p:sp>
      <p:sp>
        <p:nvSpPr>
          <p:cNvPr id="7255" name="Rectangle 529"/>
          <p:cNvSpPr>
            <a:spLocks noChangeArrowheads="1"/>
          </p:cNvSpPr>
          <p:nvPr/>
        </p:nvSpPr>
        <p:spPr bwMode="auto">
          <a:xfrm>
            <a:off x="4150670" y="3316314"/>
            <a:ext cx="12382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City Hall Annex</a:t>
            </a:r>
          </a:p>
        </p:txBody>
      </p:sp>
      <p:sp>
        <p:nvSpPr>
          <p:cNvPr id="7256" name="Rectangle 530"/>
          <p:cNvSpPr>
            <a:spLocks noChangeArrowheads="1"/>
          </p:cNvSpPr>
          <p:nvPr/>
        </p:nvSpPr>
        <p:spPr bwMode="auto">
          <a:xfrm>
            <a:off x="6351681" y="3467123"/>
            <a:ext cx="12411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25 district offices</a:t>
            </a:r>
          </a:p>
        </p:txBody>
      </p:sp>
      <p:sp>
        <p:nvSpPr>
          <p:cNvPr id="7257" name="Rectangle 531"/>
          <p:cNvSpPr>
            <a:spLocks noChangeArrowheads="1"/>
          </p:cNvSpPr>
          <p:nvPr/>
        </p:nvSpPr>
        <p:spPr bwMode="auto">
          <a:xfrm>
            <a:off x="2181193" y="5667403"/>
            <a:ext cx="153279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Correspondence, Information Backup</a:t>
            </a:r>
          </a:p>
        </p:txBody>
      </p:sp>
      <p:sp>
        <p:nvSpPr>
          <p:cNvPr id="390676" name="Line 532"/>
          <p:cNvSpPr>
            <a:spLocks noChangeShapeType="1"/>
          </p:cNvSpPr>
          <p:nvPr/>
        </p:nvSpPr>
        <p:spPr bwMode="auto">
          <a:xfrm>
            <a:off x="4728031" y="1722459"/>
            <a:ext cx="1466" cy="134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grpSp>
        <p:nvGrpSpPr>
          <p:cNvPr id="15" name="Group 533"/>
          <p:cNvGrpSpPr>
            <a:grpSpLocks/>
          </p:cNvGrpSpPr>
          <p:nvPr/>
        </p:nvGrpSpPr>
        <p:grpSpPr bwMode="auto">
          <a:xfrm>
            <a:off x="3733039" y="1462113"/>
            <a:ext cx="1460988" cy="512763"/>
            <a:chOff x="2634" y="903"/>
            <a:chExt cx="1057" cy="367"/>
          </a:xfrm>
        </p:grpSpPr>
        <p:grpSp>
          <p:nvGrpSpPr>
            <p:cNvPr id="16" name="Group 534"/>
            <p:cNvGrpSpPr>
              <a:grpSpLocks/>
            </p:cNvGrpSpPr>
            <p:nvPr/>
          </p:nvGrpSpPr>
          <p:grpSpPr bwMode="auto">
            <a:xfrm>
              <a:off x="2651" y="918"/>
              <a:ext cx="1040" cy="352"/>
              <a:chOff x="2651" y="918"/>
              <a:chExt cx="1040" cy="352"/>
            </a:xfrm>
          </p:grpSpPr>
          <p:sp>
            <p:nvSpPr>
              <p:cNvPr id="390679" name="Oval 535"/>
              <p:cNvSpPr>
                <a:spLocks noChangeArrowheads="1"/>
              </p:cNvSpPr>
              <p:nvPr/>
            </p:nvSpPr>
            <p:spPr bwMode="auto">
              <a:xfrm>
                <a:off x="3010" y="918"/>
                <a:ext cx="443" cy="142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0" name="Oval 536"/>
              <p:cNvSpPr>
                <a:spLocks noChangeArrowheads="1"/>
              </p:cNvSpPr>
              <p:nvPr/>
            </p:nvSpPr>
            <p:spPr bwMode="auto">
              <a:xfrm>
                <a:off x="2758" y="955"/>
                <a:ext cx="340" cy="143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1" name="Oval 537"/>
              <p:cNvSpPr>
                <a:spLocks noChangeArrowheads="1"/>
              </p:cNvSpPr>
              <p:nvPr/>
            </p:nvSpPr>
            <p:spPr bwMode="auto">
              <a:xfrm>
                <a:off x="2651" y="1046"/>
                <a:ext cx="227" cy="114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2" name="Oval 538"/>
              <p:cNvSpPr>
                <a:spLocks noChangeArrowheads="1"/>
              </p:cNvSpPr>
              <p:nvPr/>
            </p:nvSpPr>
            <p:spPr bwMode="auto">
              <a:xfrm>
                <a:off x="2721" y="1098"/>
                <a:ext cx="345" cy="125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3" name="Oval 539"/>
              <p:cNvSpPr>
                <a:spLocks noChangeArrowheads="1"/>
              </p:cNvSpPr>
              <p:nvPr/>
            </p:nvSpPr>
            <p:spPr bwMode="auto">
              <a:xfrm>
                <a:off x="2972" y="1121"/>
                <a:ext cx="523" cy="149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4" name="Oval 540"/>
              <p:cNvSpPr>
                <a:spLocks noChangeArrowheads="1"/>
              </p:cNvSpPr>
              <p:nvPr/>
            </p:nvSpPr>
            <p:spPr bwMode="auto">
              <a:xfrm>
                <a:off x="3313" y="960"/>
                <a:ext cx="334" cy="111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5" name="Oval 541"/>
              <p:cNvSpPr>
                <a:spLocks noChangeArrowheads="1"/>
              </p:cNvSpPr>
              <p:nvPr/>
            </p:nvSpPr>
            <p:spPr bwMode="auto">
              <a:xfrm>
                <a:off x="3363" y="1035"/>
                <a:ext cx="328" cy="111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6" name="Oval 542"/>
              <p:cNvSpPr>
                <a:spLocks noChangeArrowheads="1"/>
              </p:cNvSpPr>
              <p:nvPr/>
            </p:nvSpPr>
            <p:spPr bwMode="auto">
              <a:xfrm>
                <a:off x="3331" y="1060"/>
                <a:ext cx="334" cy="186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87" name="Oval 543"/>
              <p:cNvSpPr>
                <a:spLocks noChangeArrowheads="1"/>
              </p:cNvSpPr>
              <p:nvPr/>
            </p:nvSpPr>
            <p:spPr bwMode="auto">
              <a:xfrm>
                <a:off x="2840" y="1004"/>
                <a:ext cx="674" cy="184"/>
              </a:xfrm>
              <a:prstGeom prst="ellipse">
                <a:avLst/>
              </a:prstGeom>
              <a:solidFill>
                <a:srgbClr val="54A4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</p:grpSp>
        <p:grpSp>
          <p:nvGrpSpPr>
            <p:cNvPr id="17" name="Group 544"/>
            <p:cNvGrpSpPr>
              <a:grpSpLocks/>
            </p:cNvGrpSpPr>
            <p:nvPr/>
          </p:nvGrpSpPr>
          <p:grpSpPr bwMode="auto">
            <a:xfrm>
              <a:off x="2634" y="903"/>
              <a:ext cx="1040" cy="352"/>
              <a:chOff x="2634" y="903"/>
              <a:chExt cx="1040" cy="352"/>
            </a:xfrm>
          </p:grpSpPr>
          <p:sp>
            <p:nvSpPr>
              <p:cNvPr id="390689" name="Oval 545"/>
              <p:cNvSpPr>
                <a:spLocks noChangeArrowheads="1"/>
              </p:cNvSpPr>
              <p:nvPr/>
            </p:nvSpPr>
            <p:spPr bwMode="auto">
              <a:xfrm>
                <a:off x="2993" y="903"/>
                <a:ext cx="443" cy="142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0" name="Oval 546"/>
              <p:cNvSpPr>
                <a:spLocks noChangeArrowheads="1"/>
              </p:cNvSpPr>
              <p:nvPr/>
            </p:nvSpPr>
            <p:spPr bwMode="auto">
              <a:xfrm>
                <a:off x="2741" y="942"/>
                <a:ext cx="340" cy="142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1" name="Oval 547"/>
              <p:cNvSpPr>
                <a:spLocks noChangeArrowheads="1"/>
              </p:cNvSpPr>
              <p:nvPr/>
            </p:nvSpPr>
            <p:spPr bwMode="auto">
              <a:xfrm>
                <a:off x="2634" y="1031"/>
                <a:ext cx="227" cy="114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2" name="Oval 548"/>
              <p:cNvSpPr>
                <a:spLocks noChangeArrowheads="1"/>
              </p:cNvSpPr>
              <p:nvPr/>
            </p:nvSpPr>
            <p:spPr bwMode="auto">
              <a:xfrm>
                <a:off x="2704" y="1084"/>
                <a:ext cx="345" cy="125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3" name="Oval 549"/>
              <p:cNvSpPr>
                <a:spLocks noChangeArrowheads="1"/>
              </p:cNvSpPr>
              <p:nvPr/>
            </p:nvSpPr>
            <p:spPr bwMode="auto">
              <a:xfrm>
                <a:off x="2955" y="1106"/>
                <a:ext cx="523" cy="149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4" name="Oval 550"/>
              <p:cNvSpPr>
                <a:spLocks noChangeArrowheads="1"/>
              </p:cNvSpPr>
              <p:nvPr/>
            </p:nvSpPr>
            <p:spPr bwMode="auto">
              <a:xfrm>
                <a:off x="3296" y="945"/>
                <a:ext cx="334" cy="111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5" name="Oval 551"/>
              <p:cNvSpPr>
                <a:spLocks noChangeArrowheads="1"/>
              </p:cNvSpPr>
              <p:nvPr/>
            </p:nvSpPr>
            <p:spPr bwMode="auto">
              <a:xfrm>
                <a:off x="3346" y="1020"/>
                <a:ext cx="328" cy="111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6" name="Oval 552"/>
              <p:cNvSpPr>
                <a:spLocks noChangeArrowheads="1"/>
              </p:cNvSpPr>
              <p:nvPr/>
            </p:nvSpPr>
            <p:spPr bwMode="auto">
              <a:xfrm>
                <a:off x="3314" y="1045"/>
                <a:ext cx="334" cy="186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  <p:sp>
            <p:nvSpPr>
              <p:cNvPr id="390697" name="Oval 553"/>
              <p:cNvSpPr>
                <a:spLocks noChangeArrowheads="1"/>
              </p:cNvSpPr>
              <p:nvPr/>
            </p:nvSpPr>
            <p:spPr bwMode="auto">
              <a:xfrm>
                <a:off x="2823" y="989"/>
                <a:ext cx="674" cy="184"/>
              </a:xfrm>
              <a:prstGeom prst="ellipse">
                <a:avLst/>
              </a:prstGeom>
              <a:solidFill>
                <a:srgbClr val="87C19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 Unicode MS" pitchFamily="50" charset="-127"/>
                </a:endParaRPr>
              </a:p>
            </p:txBody>
          </p:sp>
        </p:grpSp>
      </p:grpSp>
      <p:sp>
        <p:nvSpPr>
          <p:cNvPr id="7260" name="Rectangle 554"/>
          <p:cNvSpPr>
            <a:spLocks noChangeArrowheads="1"/>
          </p:cNvSpPr>
          <p:nvPr/>
        </p:nvSpPr>
        <p:spPr bwMode="auto">
          <a:xfrm>
            <a:off x="4002670" y="1516084"/>
            <a:ext cx="115179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600" b="1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</a:t>
            </a:r>
            <a:r>
              <a:rPr lang="en-US" altLang="ko-KR" sz="1600" b="1" dirty="0">
                <a:solidFill>
                  <a:schemeClr val="tx1"/>
                </a:solidFill>
                <a:latin typeface="Arial Unicode MS" pitchFamily="50" charset="-127"/>
                <a:ea typeface="MS PGothic" pitchFamily="34" charset="-128"/>
              </a:rPr>
              <a:t>Internet</a:t>
            </a:r>
          </a:p>
        </p:txBody>
      </p:sp>
      <p:sp>
        <p:nvSpPr>
          <p:cNvPr id="7261" name="AutoShape 555"/>
          <p:cNvSpPr>
            <a:spLocks noChangeArrowheads="1"/>
          </p:cNvSpPr>
          <p:nvPr/>
        </p:nvSpPr>
        <p:spPr bwMode="auto">
          <a:xfrm>
            <a:off x="3519093" y="2967059"/>
            <a:ext cx="435219" cy="317500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ME</a:t>
            </a:r>
          </a:p>
        </p:txBody>
      </p:sp>
      <p:sp>
        <p:nvSpPr>
          <p:cNvPr id="7262" name="Rectangle 556"/>
          <p:cNvSpPr>
            <a:spLocks noChangeArrowheads="1"/>
          </p:cNvSpPr>
          <p:nvPr/>
        </p:nvSpPr>
        <p:spPr bwMode="auto">
          <a:xfrm>
            <a:off x="3951381" y="2308254"/>
            <a:ext cx="76053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66"/>
                </a:solidFill>
                <a:latin typeface="MS PGothic" pitchFamily="34" charset="-128"/>
                <a:ea typeface="MS PGothic" pitchFamily="34" charset="-128"/>
              </a:rPr>
              <a:t>1,000M</a:t>
            </a:r>
          </a:p>
        </p:txBody>
      </p:sp>
      <p:sp>
        <p:nvSpPr>
          <p:cNvPr id="7263" name="AutoShape 557"/>
          <p:cNvSpPr>
            <a:spLocks noChangeArrowheads="1"/>
          </p:cNvSpPr>
          <p:nvPr/>
        </p:nvSpPr>
        <p:spPr bwMode="auto">
          <a:xfrm>
            <a:off x="4525809" y="3036909"/>
            <a:ext cx="454269" cy="317500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264" name="Rectangle 558"/>
          <p:cNvSpPr>
            <a:spLocks noChangeArrowheads="1"/>
          </p:cNvSpPr>
          <p:nvPr/>
        </p:nvSpPr>
        <p:spPr bwMode="auto">
          <a:xfrm>
            <a:off x="4483316" y="3100409"/>
            <a:ext cx="61106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SDH</a:t>
            </a:r>
          </a:p>
        </p:txBody>
      </p:sp>
      <p:sp>
        <p:nvSpPr>
          <p:cNvPr id="7265" name="AutoShape 559"/>
          <p:cNvSpPr>
            <a:spLocks noChangeArrowheads="1"/>
          </p:cNvSpPr>
          <p:nvPr/>
        </p:nvSpPr>
        <p:spPr bwMode="auto">
          <a:xfrm>
            <a:off x="4845265" y="3837009"/>
            <a:ext cx="454269" cy="319088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266" name="Rectangle 560"/>
          <p:cNvSpPr>
            <a:spLocks noChangeArrowheads="1"/>
          </p:cNvSpPr>
          <p:nvPr/>
        </p:nvSpPr>
        <p:spPr bwMode="auto">
          <a:xfrm>
            <a:off x="4796908" y="3870354"/>
            <a:ext cx="61106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SDH</a:t>
            </a:r>
          </a:p>
        </p:txBody>
      </p:sp>
      <p:grpSp>
        <p:nvGrpSpPr>
          <p:cNvPr id="18" name="Group 561"/>
          <p:cNvGrpSpPr>
            <a:grpSpLocks/>
          </p:cNvGrpSpPr>
          <p:nvPr/>
        </p:nvGrpSpPr>
        <p:grpSpPr bwMode="auto">
          <a:xfrm>
            <a:off x="3990943" y="3727479"/>
            <a:ext cx="596411" cy="331787"/>
            <a:chOff x="2846" y="2345"/>
            <a:chExt cx="431" cy="238"/>
          </a:xfrm>
        </p:grpSpPr>
        <p:pic>
          <p:nvPicPr>
            <p:cNvPr id="7292" name="Picture 562">
              <a:hlinkClick r:id="rId8"/>
            </p:cNvPr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46" y="2345"/>
              <a:ext cx="4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93" name="Picture 563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58" y="2376"/>
              <a:ext cx="166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564"/>
            <p:cNvGraphicFramePr>
              <a:graphicFrameLocks/>
            </p:cNvGraphicFramePr>
            <p:nvPr/>
          </p:nvGraphicFramePr>
          <p:xfrm>
            <a:off x="2899" y="2376"/>
            <a:ext cx="167" cy="100"/>
          </p:xfrm>
          <a:graphic>
            <a:graphicData uri="http://schemas.openxmlformats.org/presentationml/2006/ole">
              <p:oleObj spid="_x0000_s661507" name="비트맵 이미지" r:id="rId11" imgW="264960" imgH="158400" progId="PBrush">
                <p:embed/>
              </p:oleObj>
            </a:graphicData>
          </a:graphic>
        </p:graphicFrame>
      </p:grpSp>
      <p:sp>
        <p:nvSpPr>
          <p:cNvPr id="7268" name="Rectangle 565"/>
          <p:cNvSpPr>
            <a:spLocks noChangeArrowheads="1"/>
          </p:cNvSpPr>
          <p:nvPr/>
        </p:nvSpPr>
        <p:spPr bwMode="auto">
          <a:xfrm>
            <a:off x="1019143" y="3856065"/>
            <a:ext cx="117084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rPr>
              <a:t>Video Conference</a:t>
            </a: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              </a:t>
            </a:r>
          </a:p>
        </p:txBody>
      </p:sp>
      <p:sp>
        <p:nvSpPr>
          <p:cNvPr id="7269" name="AutoShape 566"/>
          <p:cNvSpPr>
            <a:spLocks noChangeArrowheads="1"/>
          </p:cNvSpPr>
          <p:nvPr/>
        </p:nvSpPr>
        <p:spPr bwMode="auto">
          <a:xfrm>
            <a:off x="6005850" y="3690959"/>
            <a:ext cx="454269" cy="319088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270" name="Rectangle 567"/>
          <p:cNvSpPr>
            <a:spLocks noChangeArrowheads="1"/>
          </p:cNvSpPr>
          <p:nvPr/>
        </p:nvSpPr>
        <p:spPr bwMode="auto">
          <a:xfrm>
            <a:off x="5978004" y="3725890"/>
            <a:ext cx="61399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SDH</a:t>
            </a:r>
          </a:p>
        </p:txBody>
      </p:sp>
      <p:sp>
        <p:nvSpPr>
          <p:cNvPr id="7271" name="AutoShape 568"/>
          <p:cNvSpPr>
            <a:spLocks noChangeArrowheads="1"/>
          </p:cNvSpPr>
          <p:nvPr/>
        </p:nvSpPr>
        <p:spPr bwMode="auto">
          <a:xfrm>
            <a:off x="3286092" y="3840184"/>
            <a:ext cx="435220" cy="317500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ME</a:t>
            </a:r>
          </a:p>
        </p:txBody>
      </p:sp>
      <p:sp>
        <p:nvSpPr>
          <p:cNvPr id="390713" name="Line 569"/>
          <p:cNvSpPr>
            <a:spLocks noChangeShapeType="1"/>
          </p:cNvSpPr>
          <p:nvPr/>
        </p:nvSpPr>
        <p:spPr bwMode="auto">
          <a:xfrm>
            <a:off x="6476235" y="3741759"/>
            <a:ext cx="291611" cy="254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273" name="Rectangle 570"/>
          <p:cNvSpPr>
            <a:spLocks noChangeArrowheads="1"/>
          </p:cNvSpPr>
          <p:nvPr/>
        </p:nvSpPr>
        <p:spPr bwMode="auto">
          <a:xfrm>
            <a:off x="3752085" y="4000529"/>
            <a:ext cx="11811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rPr>
              <a:t>Video Conference</a:t>
            </a:r>
          </a:p>
        </p:txBody>
      </p:sp>
      <p:sp>
        <p:nvSpPr>
          <p:cNvPr id="7274" name="Rectangle 571"/>
          <p:cNvSpPr>
            <a:spLocks noChangeArrowheads="1"/>
          </p:cNvSpPr>
          <p:nvPr/>
        </p:nvSpPr>
        <p:spPr bwMode="auto">
          <a:xfrm>
            <a:off x="5114896" y="3954485"/>
            <a:ext cx="1239715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      City Hall</a:t>
            </a:r>
          </a:p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     (Main Bldg)</a:t>
            </a:r>
          </a:p>
        </p:txBody>
      </p:sp>
      <p:sp>
        <p:nvSpPr>
          <p:cNvPr id="390716" name="Line 572"/>
          <p:cNvSpPr>
            <a:spLocks noChangeShapeType="1"/>
          </p:cNvSpPr>
          <p:nvPr/>
        </p:nvSpPr>
        <p:spPr bwMode="auto">
          <a:xfrm>
            <a:off x="1811919" y="3827484"/>
            <a:ext cx="36341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grpSp>
        <p:nvGrpSpPr>
          <p:cNvPr id="19" name="Group 573"/>
          <p:cNvGrpSpPr>
            <a:grpSpLocks/>
          </p:cNvGrpSpPr>
          <p:nvPr/>
        </p:nvGrpSpPr>
        <p:grpSpPr bwMode="auto">
          <a:xfrm>
            <a:off x="1256539" y="3579834"/>
            <a:ext cx="594946" cy="331788"/>
            <a:chOff x="980" y="2253"/>
            <a:chExt cx="430" cy="237"/>
          </a:xfrm>
        </p:grpSpPr>
        <p:pic>
          <p:nvPicPr>
            <p:cNvPr id="7290" name="Picture 574">
              <a:hlinkClick r:id="rId8"/>
            </p:cNvPr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80" y="2253"/>
              <a:ext cx="43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91" name="Picture 575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91" y="2284"/>
              <a:ext cx="16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0" name="Object 576"/>
            <p:cNvGraphicFramePr>
              <a:graphicFrameLocks/>
            </p:cNvGraphicFramePr>
            <p:nvPr/>
          </p:nvGraphicFramePr>
          <p:xfrm>
            <a:off x="1033" y="2284"/>
            <a:ext cx="166" cy="99"/>
          </p:xfrm>
          <a:graphic>
            <a:graphicData uri="http://schemas.openxmlformats.org/presentationml/2006/ole">
              <p:oleObj spid="_x0000_s661506" name="비트맵 이미지" r:id="rId14" imgW="263520" imgH="156960" progId="PBrush">
                <p:embed/>
              </p:oleObj>
            </a:graphicData>
          </a:graphic>
        </p:graphicFrame>
      </p:grpSp>
      <p:sp>
        <p:nvSpPr>
          <p:cNvPr id="390721" name="Line 577"/>
          <p:cNvSpPr>
            <a:spLocks noChangeShapeType="1"/>
          </p:cNvSpPr>
          <p:nvPr/>
        </p:nvSpPr>
        <p:spPr bwMode="auto">
          <a:xfrm>
            <a:off x="3735966" y="3971954"/>
            <a:ext cx="21980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7278" name="Rectangle 578"/>
          <p:cNvSpPr>
            <a:spLocks noChangeArrowheads="1"/>
          </p:cNvSpPr>
          <p:nvPr/>
        </p:nvSpPr>
        <p:spPr bwMode="auto">
          <a:xfrm>
            <a:off x="7273407" y="2887690"/>
            <a:ext cx="54512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SDH</a:t>
            </a:r>
          </a:p>
        </p:txBody>
      </p:sp>
      <p:sp>
        <p:nvSpPr>
          <p:cNvPr id="7279" name="AutoShape 579"/>
          <p:cNvSpPr>
            <a:spLocks noChangeArrowheads="1"/>
          </p:cNvSpPr>
          <p:nvPr/>
        </p:nvSpPr>
        <p:spPr bwMode="auto">
          <a:xfrm>
            <a:off x="5232124" y="2698772"/>
            <a:ext cx="452804" cy="317500"/>
          </a:xfrm>
          <a:prstGeom prst="cube">
            <a:avLst>
              <a:gd name="adj" fmla="val 24991"/>
            </a:avLst>
          </a:prstGeom>
          <a:solidFill>
            <a:srgbClr val="339966"/>
          </a:solidFill>
          <a:ln w="12700">
            <a:solidFill>
              <a:srgbClr val="CCFFCC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ko-KR" altLang="ko-KR" sz="1200" b="1">
              <a:solidFill>
                <a:schemeClr val="tx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280" name="Rectangle 580"/>
          <p:cNvSpPr>
            <a:spLocks noChangeArrowheads="1"/>
          </p:cNvSpPr>
          <p:nvPr/>
        </p:nvSpPr>
        <p:spPr bwMode="auto">
          <a:xfrm>
            <a:off x="5214542" y="2740054"/>
            <a:ext cx="612531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SDH</a:t>
            </a:r>
          </a:p>
        </p:txBody>
      </p:sp>
      <p:sp>
        <p:nvSpPr>
          <p:cNvPr id="7281" name="Rectangle 581"/>
          <p:cNvSpPr>
            <a:spLocks noChangeArrowheads="1"/>
          </p:cNvSpPr>
          <p:nvPr/>
        </p:nvSpPr>
        <p:spPr bwMode="auto">
          <a:xfrm>
            <a:off x="7395035" y="4192616"/>
            <a:ext cx="1041889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Community Center</a:t>
            </a:r>
          </a:p>
        </p:txBody>
      </p:sp>
      <p:pic>
        <p:nvPicPr>
          <p:cNvPr id="7282" name="Picture 582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33439" y="3759222"/>
            <a:ext cx="2286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3" name="Picture 583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03428" y="3621116"/>
            <a:ext cx="2286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4" name="Rectangle 584"/>
          <p:cNvSpPr>
            <a:spLocks noChangeArrowheads="1"/>
          </p:cNvSpPr>
          <p:nvPr/>
        </p:nvSpPr>
        <p:spPr bwMode="auto">
          <a:xfrm>
            <a:off x="5114893" y="1881209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Ministry of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Public Admin. and Security</a:t>
            </a:r>
          </a:p>
        </p:txBody>
      </p:sp>
      <p:sp>
        <p:nvSpPr>
          <p:cNvPr id="7285" name="Rectangle 585"/>
          <p:cNvSpPr>
            <a:spLocks noChangeArrowheads="1"/>
          </p:cNvSpPr>
          <p:nvPr/>
        </p:nvSpPr>
        <p:spPr bwMode="auto">
          <a:xfrm>
            <a:off x="3620981" y="6107140"/>
            <a:ext cx="2582758" cy="276999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Nationwide Administration Telephone</a:t>
            </a:r>
          </a:p>
        </p:txBody>
      </p:sp>
      <p:sp>
        <p:nvSpPr>
          <p:cNvPr id="7286" name="Rectangle 586"/>
          <p:cNvSpPr>
            <a:spLocks noChangeArrowheads="1"/>
          </p:cNvSpPr>
          <p:nvPr/>
        </p:nvSpPr>
        <p:spPr bwMode="auto">
          <a:xfrm>
            <a:off x="6726817" y="1362100"/>
            <a:ext cx="181854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6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rPr>
              <a:t>Single Nationwide   Administrative Network</a:t>
            </a:r>
          </a:p>
        </p:txBody>
      </p:sp>
      <p:sp>
        <p:nvSpPr>
          <p:cNvPr id="587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Municipal Network : e-Seoul 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그룹 266"/>
          <p:cNvGrpSpPr/>
          <p:nvPr/>
        </p:nvGrpSpPr>
        <p:grpSpPr>
          <a:xfrm>
            <a:off x="290693" y="1071545"/>
            <a:ext cx="8696273" cy="5478762"/>
            <a:chOff x="317989" y="1076453"/>
            <a:chExt cx="8696273" cy="3939691"/>
          </a:xfrm>
        </p:grpSpPr>
        <p:sp>
          <p:nvSpPr>
            <p:cNvPr id="8199" name="AutoShape 6"/>
            <p:cNvSpPr>
              <a:spLocks noChangeArrowheads="1"/>
            </p:cNvSpPr>
            <p:nvPr/>
          </p:nvSpPr>
          <p:spPr bwMode="auto">
            <a:xfrm flipH="1">
              <a:off x="7759212" y="3541712"/>
              <a:ext cx="1189892" cy="419100"/>
            </a:xfrm>
            <a:prstGeom prst="cube">
              <a:avLst>
                <a:gd name="adj" fmla="val 12019"/>
              </a:avLst>
            </a:prstGeom>
            <a:solidFill>
              <a:srgbClr val="FFCC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latinLnBrk="0" hangingPunct="0">
                <a:lnSpc>
                  <a:spcPts val="2900"/>
                </a:lnSpc>
                <a:spcBef>
                  <a:spcPct val="20000"/>
                </a:spcBef>
              </a:pPr>
              <a:endParaRPr lang="ko-KR" altLang="ko-KR" sz="32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sp>
          <p:nvSpPr>
            <p:cNvPr id="8200" name="AutoShape 7"/>
            <p:cNvSpPr>
              <a:spLocks noChangeArrowheads="1"/>
            </p:cNvSpPr>
            <p:nvPr/>
          </p:nvSpPr>
          <p:spPr bwMode="auto">
            <a:xfrm flipH="1">
              <a:off x="555381" y="2439994"/>
              <a:ext cx="1547446" cy="522287"/>
            </a:xfrm>
            <a:prstGeom prst="cube">
              <a:avLst>
                <a:gd name="adj" fmla="val 12019"/>
              </a:avLst>
            </a:prstGeom>
            <a:solidFill>
              <a:srgbClr val="FFCC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latinLnBrk="0" hangingPunct="0">
                <a:lnSpc>
                  <a:spcPts val="2900"/>
                </a:lnSpc>
                <a:spcBef>
                  <a:spcPct val="20000"/>
                </a:spcBef>
              </a:pPr>
              <a:endParaRPr lang="ko-KR" altLang="ko-KR" sz="27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sp>
          <p:nvSpPr>
            <p:cNvPr id="8201" name="AutoShape 8"/>
            <p:cNvSpPr>
              <a:spLocks noChangeArrowheads="1"/>
            </p:cNvSpPr>
            <p:nvPr/>
          </p:nvSpPr>
          <p:spPr bwMode="auto">
            <a:xfrm flipH="1">
              <a:off x="6603026" y="4365624"/>
              <a:ext cx="1223597" cy="527050"/>
            </a:xfrm>
            <a:prstGeom prst="cube">
              <a:avLst>
                <a:gd name="adj" fmla="val 12019"/>
              </a:avLst>
            </a:prstGeom>
            <a:solidFill>
              <a:srgbClr val="FFCC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latinLnBrk="0" hangingPunct="0">
                <a:lnSpc>
                  <a:spcPts val="2900"/>
                </a:lnSpc>
                <a:spcBef>
                  <a:spcPct val="20000"/>
                </a:spcBef>
              </a:pPr>
              <a:endParaRPr lang="ko-KR" altLang="ko-KR" sz="32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2250834" y="1676403"/>
              <a:ext cx="184731" cy="385747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latinLnBrk="0" hangingPunct="0">
                <a:lnSpc>
                  <a:spcPct val="140000"/>
                </a:lnSpc>
              </a:pPr>
              <a:endParaRPr lang="ko-KR" altLang="ko-KR" sz="16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pic>
          <p:nvPicPr>
            <p:cNvPr id="8203" name="Picture 11" descr="PE01683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36577" y="2078044"/>
              <a:ext cx="4953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7885239" y="2336799"/>
              <a:ext cx="38832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sp>
          <p:nvSpPr>
            <p:cNvPr id="8205" name="AutoShape 14"/>
            <p:cNvSpPr>
              <a:spLocks noChangeArrowheads="1"/>
            </p:cNvSpPr>
            <p:nvPr/>
          </p:nvSpPr>
          <p:spPr bwMode="auto">
            <a:xfrm flipH="1">
              <a:off x="6789130" y="2170112"/>
              <a:ext cx="1298331" cy="373062"/>
            </a:xfrm>
            <a:prstGeom prst="cube">
              <a:avLst>
                <a:gd name="adj" fmla="val 12019"/>
              </a:avLst>
            </a:prstGeom>
            <a:solidFill>
              <a:srgbClr val="003399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latinLnBrk="0" hangingPunct="0">
                <a:lnSpc>
                  <a:spcPts val="2900"/>
                </a:lnSpc>
                <a:spcBef>
                  <a:spcPct val="20000"/>
                </a:spcBef>
              </a:pPr>
              <a:endParaRPr lang="ko-KR" altLang="ko-KR" sz="32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sp>
          <p:nvSpPr>
            <p:cNvPr id="8206" name="Line 16"/>
            <p:cNvSpPr>
              <a:spLocks noChangeShapeType="1"/>
            </p:cNvSpPr>
            <p:nvPr/>
          </p:nvSpPr>
          <p:spPr bwMode="auto">
            <a:xfrm>
              <a:off x="6655780" y="2314574"/>
              <a:ext cx="232997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sp>
          <p:nvSpPr>
            <p:cNvPr id="239633" name="Oval 17"/>
            <p:cNvSpPr>
              <a:spLocks noChangeArrowheads="1"/>
            </p:cNvSpPr>
            <p:nvPr/>
          </p:nvSpPr>
          <p:spPr bwMode="auto">
            <a:xfrm>
              <a:off x="3722077" y="1730381"/>
              <a:ext cx="2033954" cy="1471613"/>
            </a:xfrm>
            <a:prstGeom prst="ellipse">
              <a:avLst/>
            </a:prstGeom>
            <a:noFill/>
            <a:ln w="76200" algn="ctr">
              <a:solidFill>
                <a:srgbClr val="CC0099"/>
              </a:solidFill>
              <a:round/>
              <a:headEnd/>
              <a:tailEnd/>
            </a:ln>
            <a:effectLst>
              <a:outerShdw dist="35921" dir="27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ko-KR" sz="2400" dirty="0">
                <a:solidFill>
                  <a:srgbClr val="660066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pic>
          <p:nvPicPr>
            <p:cNvPr id="8208" name="Picture 18" descr="snap022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5288" y="1593849"/>
              <a:ext cx="319454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635" name="Line 19"/>
            <p:cNvSpPr>
              <a:spLocks noChangeShapeType="1"/>
            </p:cNvSpPr>
            <p:nvPr/>
          </p:nvSpPr>
          <p:spPr bwMode="auto">
            <a:xfrm flipV="1">
              <a:off x="5726723" y="2389187"/>
              <a:ext cx="861646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ffectLst>
              <a:outerShdw dist="35921" dir="27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latinLnBrk="0">
                <a:defRPr/>
              </a:pPr>
              <a:endParaRPr kumimoji="0" lang="ko-KR" altLang="en-US" sz="1800" dirty="0">
                <a:solidFill>
                  <a:schemeClr val="bg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pic>
          <p:nvPicPr>
            <p:cNvPr id="8210" name="Picture 2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6839" y="2170119"/>
              <a:ext cx="26523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Text Box 21"/>
            <p:cNvSpPr txBox="1">
              <a:spLocks noChangeArrowheads="1"/>
            </p:cNvSpPr>
            <p:nvPr/>
          </p:nvSpPr>
          <p:spPr bwMode="auto">
            <a:xfrm>
              <a:off x="670206" y="2521852"/>
              <a:ext cx="1607527" cy="609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  <a:ea typeface="Arial Unicode MS" pitchFamily="50" charset="-127"/>
                </a:rPr>
                <a:t>E-learning, </a:t>
              </a:r>
            </a:p>
            <a:p>
              <a:pPr>
                <a:lnSpc>
                  <a:spcPct val="70000"/>
                </a:lnSpc>
              </a:pP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  <a:ea typeface="Arial Unicode MS" pitchFamily="50" charset="-127"/>
                </a:rPr>
                <a:t>Video conferencing</a:t>
              </a:r>
              <a:endParaRPr lang="en-US" altLang="ko-KR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Arial Unicode MS" pitchFamily="50" charset="-127"/>
              </a:endParaRPr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6929807" y="3989394"/>
              <a:ext cx="523142" cy="344487"/>
              <a:chOff x="4583" y="3535"/>
              <a:chExt cx="397" cy="298"/>
            </a:xfrm>
          </p:grpSpPr>
          <p:pic>
            <p:nvPicPr>
              <p:cNvPr id="8461" name="Picture 23" descr="beetle_sid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83" y="3535"/>
                <a:ext cx="39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9640" name="Picture 24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6000" contrast="66000"/>
              </a:blip>
              <a:srcRect/>
              <a:stretch>
                <a:fillRect/>
              </a:stretch>
            </p:blipFill>
            <p:spPr bwMode="auto">
              <a:xfrm>
                <a:off x="4743" y="3628"/>
                <a:ext cx="8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</p:pic>
        </p:grpSp>
        <p:pic>
          <p:nvPicPr>
            <p:cNvPr id="8213" name="Picture 26" descr="snap022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200" y="2268537"/>
              <a:ext cx="319454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Picture 2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86250" y="2262187"/>
              <a:ext cx="967154" cy="4048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39645" name="Oval 29"/>
            <p:cNvSpPr>
              <a:spLocks noChangeArrowheads="1"/>
            </p:cNvSpPr>
            <p:nvPr/>
          </p:nvSpPr>
          <p:spPr bwMode="auto">
            <a:xfrm rot="-593091">
              <a:off x="2633300" y="2200281"/>
              <a:ext cx="1116623" cy="492125"/>
            </a:xfrm>
            <a:prstGeom prst="ellipse">
              <a:avLst/>
            </a:prstGeom>
            <a:noFill/>
            <a:ln w="38100" algn="ctr">
              <a:solidFill>
                <a:srgbClr val="CC0099"/>
              </a:solidFill>
              <a:round/>
              <a:headEnd/>
              <a:tailEnd/>
            </a:ln>
            <a:effectLst>
              <a:outerShdw dist="35921" dir="27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latinLnBrk="0">
                <a:defRPr/>
              </a:pPr>
              <a:endParaRPr kumimoji="0" lang="ko-KR" altLang="en-US" sz="1800" dirty="0">
                <a:solidFill>
                  <a:schemeClr val="bg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pic>
          <p:nvPicPr>
            <p:cNvPr id="8216" name="Picture 30" descr="Untitled-7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02880" y="2376494"/>
              <a:ext cx="279889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Picture 31" descr="snap022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4331" y="2238374"/>
              <a:ext cx="319454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648" name="Oval 32"/>
            <p:cNvSpPr>
              <a:spLocks noChangeArrowheads="1"/>
            </p:cNvSpPr>
            <p:nvPr/>
          </p:nvSpPr>
          <p:spPr bwMode="auto">
            <a:xfrm rot="-1668218">
              <a:off x="3196005" y="2916244"/>
              <a:ext cx="1125415" cy="700087"/>
            </a:xfrm>
            <a:prstGeom prst="ellipse">
              <a:avLst/>
            </a:prstGeom>
            <a:noFill/>
            <a:ln w="38100" algn="ctr">
              <a:solidFill>
                <a:srgbClr val="CC0099"/>
              </a:solidFill>
              <a:round/>
              <a:headEnd/>
              <a:tailEnd/>
            </a:ln>
            <a:effectLst>
              <a:outerShdw dist="35921" dir="27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latinLnBrk="0">
                <a:defRPr/>
              </a:pPr>
              <a:endParaRPr kumimoji="0" lang="ko-KR" altLang="en-US" sz="1800" dirty="0">
                <a:solidFill>
                  <a:schemeClr val="bg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pic>
          <p:nvPicPr>
            <p:cNvPr id="8219" name="Picture 33" descr="snap022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9810" y="2841631"/>
              <a:ext cx="317989" cy="2762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8220" name="Line 34"/>
            <p:cNvSpPr>
              <a:spLocks noChangeShapeType="1"/>
            </p:cNvSpPr>
            <p:nvPr/>
          </p:nvSpPr>
          <p:spPr bwMode="auto">
            <a:xfrm flipV="1">
              <a:off x="2738808" y="3228981"/>
              <a:ext cx="460131" cy="309563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sp>
          <p:nvSpPr>
            <p:cNvPr id="8221" name="Oval 35"/>
            <p:cNvSpPr>
              <a:spLocks noChangeArrowheads="1"/>
            </p:cNvSpPr>
            <p:nvPr/>
          </p:nvSpPr>
          <p:spPr bwMode="auto">
            <a:xfrm>
              <a:off x="2032492" y="3095624"/>
              <a:ext cx="879231" cy="717550"/>
            </a:xfrm>
            <a:prstGeom prst="ellipse">
              <a:avLst/>
            </a:prstGeom>
            <a:solidFill>
              <a:srgbClr val="6EAAEC">
                <a:alpha val="3686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kumimoji="0" lang="ko-KR" altLang="ko-KR" sz="18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sp>
          <p:nvSpPr>
            <p:cNvPr id="8222" name="Text Box 36"/>
            <p:cNvSpPr txBox="1">
              <a:spLocks noChangeArrowheads="1"/>
            </p:cNvSpPr>
            <p:nvPr/>
          </p:nvSpPr>
          <p:spPr bwMode="auto">
            <a:xfrm>
              <a:off x="2224454" y="3070231"/>
              <a:ext cx="986204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altLang="ko-KR" sz="1800" dirty="0" err="1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WiBro</a:t>
              </a:r>
              <a:endParaRPr kumimoji="0" lang="en-US" altLang="ko-KR" sz="1800" dirty="0">
                <a:solidFill>
                  <a:srgbClr val="000000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586408" y="3306762"/>
              <a:ext cx="200757" cy="347662"/>
              <a:chOff x="1055" y="1635"/>
              <a:chExt cx="185" cy="432"/>
            </a:xfrm>
          </p:grpSpPr>
          <p:sp>
            <p:nvSpPr>
              <p:cNvPr id="8404" name="Freeform 38"/>
              <p:cNvSpPr>
                <a:spLocks/>
              </p:cNvSpPr>
              <p:nvPr/>
            </p:nvSpPr>
            <p:spPr bwMode="auto">
              <a:xfrm>
                <a:off x="1126" y="1635"/>
                <a:ext cx="55" cy="79"/>
              </a:xfrm>
              <a:custGeom>
                <a:avLst/>
                <a:gdLst>
                  <a:gd name="T0" fmla="*/ 0 w 396"/>
                  <a:gd name="T1" fmla="*/ 0 h 594"/>
                  <a:gd name="T2" fmla="*/ 0 w 396"/>
                  <a:gd name="T3" fmla="*/ 0 h 594"/>
                  <a:gd name="T4" fmla="*/ 0 w 396"/>
                  <a:gd name="T5" fmla="*/ 0 h 594"/>
                  <a:gd name="T6" fmla="*/ 0 w 396"/>
                  <a:gd name="T7" fmla="*/ 0 h 594"/>
                  <a:gd name="T8" fmla="*/ 0 w 396"/>
                  <a:gd name="T9" fmla="*/ 0 h 594"/>
                  <a:gd name="T10" fmla="*/ 0 w 396"/>
                  <a:gd name="T11" fmla="*/ 0 h 594"/>
                  <a:gd name="T12" fmla="*/ 0 w 396"/>
                  <a:gd name="T13" fmla="*/ 0 h 5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"/>
                  <a:gd name="T22" fmla="*/ 0 h 594"/>
                  <a:gd name="T23" fmla="*/ 396 w 396"/>
                  <a:gd name="T24" fmla="*/ 594 h 5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" h="594">
                    <a:moveTo>
                      <a:pt x="0" y="594"/>
                    </a:moveTo>
                    <a:lnTo>
                      <a:pt x="204" y="456"/>
                    </a:lnTo>
                    <a:lnTo>
                      <a:pt x="396" y="564"/>
                    </a:lnTo>
                    <a:lnTo>
                      <a:pt x="378" y="126"/>
                    </a:lnTo>
                    <a:lnTo>
                      <a:pt x="216" y="0"/>
                    </a:lnTo>
                    <a:lnTo>
                      <a:pt x="18" y="138"/>
                    </a:lnTo>
                    <a:lnTo>
                      <a:pt x="0" y="594"/>
                    </a:lnTo>
                    <a:close/>
                  </a:path>
                </a:pathLst>
              </a:cu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05" name="Freeform 39"/>
              <p:cNvSpPr>
                <a:spLocks/>
              </p:cNvSpPr>
              <p:nvPr/>
            </p:nvSpPr>
            <p:spPr bwMode="auto">
              <a:xfrm>
                <a:off x="1124" y="1695"/>
                <a:ext cx="58" cy="96"/>
              </a:xfrm>
              <a:custGeom>
                <a:avLst/>
                <a:gdLst>
                  <a:gd name="T0" fmla="*/ 0 w 426"/>
                  <a:gd name="T1" fmla="*/ 0 h 714"/>
                  <a:gd name="T2" fmla="*/ 0 w 426"/>
                  <a:gd name="T3" fmla="*/ 0 h 714"/>
                  <a:gd name="T4" fmla="*/ 0 w 426"/>
                  <a:gd name="T5" fmla="*/ 0 h 714"/>
                  <a:gd name="T6" fmla="*/ 0 w 426"/>
                  <a:gd name="T7" fmla="*/ 0 h 714"/>
                  <a:gd name="T8" fmla="*/ 0 w 426"/>
                  <a:gd name="T9" fmla="*/ 0 h 714"/>
                  <a:gd name="T10" fmla="*/ 0 w 426"/>
                  <a:gd name="T11" fmla="*/ 0 h 714"/>
                  <a:gd name="T12" fmla="*/ 0 w 426"/>
                  <a:gd name="T13" fmla="*/ 0 h 7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6"/>
                  <a:gd name="T22" fmla="*/ 0 h 714"/>
                  <a:gd name="T23" fmla="*/ 426 w 426"/>
                  <a:gd name="T24" fmla="*/ 714 h 7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6" h="714">
                    <a:moveTo>
                      <a:pt x="0" y="714"/>
                    </a:moveTo>
                    <a:lnTo>
                      <a:pt x="24" y="132"/>
                    </a:lnTo>
                    <a:lnTo>
                      <a:pt x="228" y="0"/>
                    </a:lnTo>
                    <a:lnTo>
                      <a:pt x="414" y="114"/>
                    </a:lnTo>
                    <a:lnTo>
                      <a:pt x="426" y="702"/>
                    </a:lnTo>
                    <a:lnTo>
                      <a:pt x="210" y="606"/>
                    </a:lnTo>
                    <a:lnTo>
                      <a:pt x="0" y="714"/>
                    </a:lnTo>
                    <a:close/>
                  </a:path>
                </a:pathLst>
              </a:cu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06" name="Freeform 40"/>
              <p:cNvSpPr>
                <a:spLocks/>
              </p:cNvSpPr>
              <p:nvPr/>
            </p:nvSpPr>
            <p:spPr bwMode="auto">
              <a:xfrm>
                <a:off x="1121" y="1776"/>
                <a:ext cx="61" cy="96"/>
              </a:xfrm>
              <a:custGeom>
                <a:avLst/>
                <a:gdLst>
                  <a:gd name="T0" fmla="*/ 0 w 450"/>
                  <a:gd name="T1" fmla="*/ 0 h 714"/>
                  <a:gd name="T2" fmla="*/ 0 w 450"/>
                  <a:gd name="T3" fmla="*/ 0 h 714"/>
                  <a:gd name="T4" fmla="*/ 0 w 450"/>
                  <a:gd name="T5" fmla="*/ 0 h 714"/>
                  <a:gd name="T6" fmla="*/ 0 w 450"/>
                  <a:gd name="T7" fmla="*/ 0 h 714"/>
                  <a:gd name="T8" fmla="*/ 0 w 450"/>
                  <a:gd name="T9" fmla="*/ 0 h 714"/>
                  <a:gd name="T10" fmla="*/ 0 w 450"/>
                  <a:gd name="T11" fmla="*/ 0 h 714"/>
                  <a:gd name="T12" fmla="*/ 0 w 450"/>
                  <a:gd name="T13" fmla="*/ 0 h 7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714"/>
                  <a:gd name="T23" fmla="*/ 450 w 450"/>
                  <a:gd name="T24" fmla="*/ 714 h 7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714">
                    <a:moveTo>
                      <a:pt x="0" y="714"/>
                    </a:moveTo>
                    <a:lnTo>
                      <a:pt x="24" y="102"/>
                    </a:lnTo>
                    <a:lnTo>
                      <a:pt x="234" y="0"/>
                    </a:lnTo>
                    <a:lnTo>
                      <a:pt x="444" y="96"/>
                    </a:lnTo>
                    <a:lnTo>
                      <a:pt x="450" y="690"/>
                    </a:lnTo>
                    <a:lnTo>
                      <a:pt x="198" y="624"/>
                    </a:lnTo>
                    <a:lnTo>
                      <a:pt x="0" y="714"/>
                    </a:lnTo>
                    <a:close/>
                  </a:path>
                </a:pathLst>
              </a:cu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07" name="Freeform 41"/>
              <p:cNvSpPr>
                <a:spLocks/>
              </p:cNvSpPr>
              <p:nvPr/>
            </p:nvSpPr>
            <p:spPr bwMode="auto">
              <a:xfrm>
                <a:off x="1099" y="1861"/>
                <a:ext cx="101" cy="112"/>
              </a:xfrm>
              <a:custGeom>
                <a:avLst/>
                <a:gdLst>
                  <a:gd name="T0" fmla="*/ 0 w 732"/>
                  <a:gd name="T1" fmla="*/ 0 h 840"/>
                  <a:gd name="T2" fmla="*/ 0 w 732"/>
                  <a:gd name="T3" fmla="*/ 0 h 840"/>
                  <a:gd name="T4" fmla="*/ 0 w 732"/>
                  <a:gd name="T5" fmla="*/ 0 h 840"/>
                  <a:gd name="T6" fmla="*/ 0 w 732"/>
                  <a:gd name="T7" fmla="*/ 0 h 840"/>
                  <a:gd name="T8" fmla="*/ 0 w 732"/>
                  <a:gd name="T9" fmla="*/ 0 h 840"/>
                  <a:gd name="T10" fmla="*/ 0 w 732"/>
                  <a:gd name="T11" fmla="*/ 0 h 840"/>
                  <a:gd name="T12" fmla="*/ 0 w 732"/>
                  <a:gd name="T13" fmla="*/ 0 h 840"/>
                  <a:gd name="T14" fmla="*/ 0 w 732"/>
                  <a:gd name="T15" fmla="*/ 0 h 840"/>
                  <a:gd name="T16" fmla="*/ 0 w 732"/>
                  <a:gd name="T17" fmla="*/ 0 h 8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2"/>
                  <a:gd name="T28" fmla="*/ 0 h 840"/>
                  <a:gd name="T29" fmla="*/ 732 w 732"/>
                  <a:gd name="T30" fmla="*/ 840 h 8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2" h="840">
                    <a:moveTo>
                      <a:pt x="0" y="810"/>
                    </a:moveTo>
                    <a:lnTo>
                      <a:pt x="168" y="66"/>
                    </a:lnTo>
                    <a:lnTo>
                      <a:pt x="378" y="0"/>
                    </a:lnTo>
                    <a:lnTo>
                      <a:pt x="606" y="42"/>
                    </a:lnTo>
                    <a:lnTo>
                      <a:pt x="732" y="840"/>
                    </a:lnTo>
                    <a:lnTo>
                      <a:pt x="522" y="366"/>
                    </a:lnTo>
                    <a:lnTo>
                      <a:pt x="354" y="744"/>
                    </a:lnTo>
                    <a:lnTo>
                      <a:pt x="222" y="366"/>
                    </a:lnTo>
                    <a:lnTo>
                      <a:pt x="0" y="810"/>
                    </a:lnTo>
                    <a:close/>
                  </a:path>
                </a:pathLst>
              </a:cu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08" name="Freeform 42"/>
              <p:cNvSpPr>
                <a:spLocks/>
              </p:cNvSpPr>
              <p:nvPr/>
            </p:nvSpPr>
            <p:spPr bwMode="auto">
              <a:xfrm>
                <a:off x="1111" y="1859"/>
                <a:ext cx="80" cy="57"/>
              </a:xfrm>
              <a:custGeom>
                <a:avLst/>
                <a:gdLst>
                  <a:gd name="T0" fmla="*/ 0 w 582"/>
                  <a:gd name="T1" fmla="*/ 0 h 432"/>
                  <a:gd name="T2" fmla="*/ 0 w 582"/>
                  <a:gd name="T3" fmla="*/ 0 h 432"/>
                  <a:gd name="T4" fmla="*/ 0 w 582"/>
                  <a:gd name="T5" fmla="*/ 0 h 432"/>
                  <a:gd name="T6" fmla="*/ 0 w 582"/>
                  <a:gd name="T7" fmla="*/ 0 h 432"/>
                  <a:gd name="T8" fmla="*/ 0 w 582"/>
                  <a:gd name="T9" fmla="*/ 0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2"/>
                  <a:gd name="T16" fmla="*/ 0 h 432"/>
                  <a:gd name="T17" fmla="*/ 582 w 58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2" h="432">
                    <a:moveTo>
                      <a:pt x="0" y="432"/>
                    </a:moveTo>
                    <a:lnTo>
                      <a:pt x="282" y="354"/>
                    </a:lnTo>
                    <a:lnTo>
                      <a:pt x="582" y="426"/>
                    </a:lnTo>
                    <a:lnTo>
                      <a:pt x="276" y="0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09" name="Freeform 43"/>
              <p:cNvSpPr>
                <a:spLocks/>
              </p:cNvSpPr>
              <p:nvPr/>
            </p:nvSpPr>
            <p:spPr bwMode="auto">
              <a:xfrm>
                <a:off x="1081" y="1958"/>
                <a:ext cx="136" cy="102"/>
              </a:xfrm>
              <a:custGeom>
                <a:avLst/>
                <a:gdLst>
                  <a:gd name="T0" fmla="*/ 0 w 990"/>
                  <a:gd name="T1" fmla="*/ 0 h 762"/>
                  <a:gd name="T2" fmla="*/ 0 w 990"/>
                  <a:gd name="T3" fmla="*/ 0 h 762"/>
                  <a:gd name="T4" fmla="*/ 0 w 990"/>
                  <a:gd name="T5" fmla="*/ 0 h 762"/>
                  <a:gd name="T6" fmla="*/ 0 w 990"/>
                  <a:gd name="T7" fmla="*/ 0 h 762"/>
                  <a:gd name="T8" fmla="*/ 0 w 990"/>
                  <a:gd name="T9" fmla="*/ 0 h 762"/>
                  <a:gd name="T10" fmla="*/ 0 w 990"/>
                  <a:gd name="T11" fmla="*/ 0 h 762"/>
                  <a:gd name="T12" fmla="*/ 0 w 990"/>
                  <a:gd name="T13" fmla="*/ 0 h 762"/>
                  <a:gd name="T14" fmla="*/ 0 w 990"/>
                  <a:gd name="T15" fmla="*/ 0 h 762"/>
                  <a:gd name="T16" fmla="*/ 0 w 990"/>
                  <a:gd name="T17" fmla="*/ 0 h 7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0"/>
                  <a:gd name="T28" fmla="*/ 0 h 762"/>
                  <a:gd name="T29" fmla="*/ 990 w 990"/>
                  <a:gd name="T30" fmla="*/ 762 h 7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0" h="762">
                    <a:moveTo>
                      <a:pt x="132" y="102"/>
                    </a:moveTo>
                    <a:lnTo>
                      <a:pt x="486" y="0"/>
                    </a:lnTo>
                    <a:lnTo>
                      <a:pt x="858" y="96"/>
                    </a:lnTo>
                    <a:lnTo>
                      <a:pt x="990" y="762"/>
                    </a:lnTo>
                    <a:lnTo>
                      <a:pt x="678" y="54"/>
                    </a:lnTo>
                    <a:lnTo>
                      <a:pt x="474" y="744"/>
                    </a:lnTo>
                    <a:lnTo>
                      <a:pt x="306" y="54"/>
                    </a:lnTo>
                    <a:lnTo>
                      <a:pt x="0" y="714"/>
                    </a:lnTo>
                    <a:lnTo>
                      <a:pt x="132" y="102"/>
                    </a:lnTo>
                    <a:close/>
                  </a:path>
                </a:pathLst>
              </a:cu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0" name="Line 44"/>
              <p:cNvSpPr>
                <a:spLocks noChangeShapeType="1"/>
              </p:cNvSpPr>
              <p:nvPr/>
            </p:nvSpPr>
            <p:spPr bwMode="auto">
              <a:xfrm>
                <a:off x="1099" y="1972"/>
                <a:ext cx="8" cy="25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1" name="Line 45"/>
              <p:cNvSpPr>
                <a:spLocks noChangeShapeType="1"/>
              </p:cNvSpPr>
              <p:nvPr/>
            </p:nvSpPr>
            <p:spPr bwMode="auto">
              <a:xfrm>
                <a:off x="1150" y="1959"/>
                <a:ext cx="14" cy="37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2" name="Line 46"/>
              <p:cNvSpPr>
                <a:spLocks noChangeShapeType="1"/>
              </p:cNvSpPr>
              <p:nvPr/>
            </p:nvSpPr>
            <p:spPr bwMode="auto">
              <a:xfrm flipH="1">
                <a:off x="1133" y="1959"/>
                <a:ext cx="16" cy="4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3" name="Line 47"/>
              <p:cNvSpPr>
                <a:spLocks noChangeShapeType="1"/>
              </p:cNvSpPr>
              <p:nvPr/>
            </p:nvSpPr>
            <p:spPr bwMode="auto">
              <a:xfrm flipH="1">
                <a:off x="1188" y="1973"/>
                <a:ext cx="10" cy="2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4" name="Line 48"/>
              <p:cNvSpPr>
                <a:spLocks noChangeShapeType="1"/>
              </p:cNvSpPr>
              <p:nvPr/>
            </p:nvSpPr>
            <p:spPr bwMode="auto">
              <a:xfrm flipH="1">
                <a:off x="1145" y="1961"/>
                <a:ext cx="4" cy="97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5" name="Line 49"/>
              <p:cNvSpPr>
                <a:spLocks noChangeShapeType="1"/>
              </p:cNvSpPr>
              <p:nvPr/>
            </p:nvSpPr>
            <p:spPr bwMode="auto">
              <a:xfrm flipH="1">
                <a:off x="1152" y="1778"/>
                <a:ext cx="1" cy="82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6" name="Line 50"/>
              <p:cNvSpPr>
                <a:spLocks noChangeShapeType="1"/>
              </p:cNvSpPr>
              <p:nvPr/>
            </p:nvSpPr>
            <p:spPr bwMode="auto">
              <a:xfrm flipH="1">
                <a:off x="1155" y="1636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7" name="Line 51"/>
              <p:cNvSpPr>
                <a:spLocks noChangeShapeType="1"/>
              </p:cNvSpPr>
              <p:nvPr/>
            </p:nvSpPr>
            <p:spPr bwMode="auto">
              <a:xfrm flipV="1">
                <a:off x="1153" y="1696"/>
                <a:ext cx="1" cy="81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8" name="Line 52"/>
              <p:cNvSpPr>
                <a:spLocks noChangeShapeType="1"/>
              </p:cNvSpPr>
              <p:nvPr/>
            </p:nvSpPr>
            <p:spPr bwMode="auto">
              <a:xfrm flipV="1">
                <a:off x="1149" y="1858"/>
                <a:ext cx="1" cy="103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19" name="Line 53"/>
              <p:cNvSpPr>
                <a:spLocks noChangeShapeType="1"/>
              </p:cNvSpPr>
              <p:nvPr/>
            </p:nvSpPr>
            <p:spPr bwMode="auto">
              <a:xfrm flipH="1" flipV="1">
                <a:off x="1122" y="1872"/>
                <a:ext cx="28" cy="34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0" name="Line 54"/>
              <p:cNvSpPr>
                <a:spLocks noChangeShapeType="1"/>
              </p:cNvSpPr>
              <p:nvPr/>
            </p:nvSpPr>
            <p:spPr bwMode="auto">
              <a:xfrm flipV="1">
                <a:off x="1149" y="1868"/>
                <a:ext cx="33" cy="39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1" name="Line 55"/>
              <p:cNvSpPr>
                <a:spLocks noChangeShapeType="1"/>
              </p:cNvSpPr>
              <p:nvPr/>
            </p:nvSpPr>
            <p:spPr bwMode="auto">
              <a:xfrm>
                <a:off x="1126" y="1714"/>
                <a:ext cx="28" cy="2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2" name="Line 56"/>
              <p:cNvSpPr>
                <a:spLocks noChangeShapeType="1"/>
              </p:cNvSpPr>
              <p:nvPr/>
            </p:nvSpPr>
            <p:spPr bwMode="auto">
              <a:xfrm>
                <a:off x="1126" y="1749"/>
                <a:ext cx="28" cy="2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3" name="Line 57"/>
              <p:cNvSpPr>
                <a:spLocks noChangeShapeType="1"/>
              </p:cNvSpPr>
              <p:nvPr/>
            </p:nvSpPr>
            <p:spPr bwMode="auto">
              <a:xfrm>
                <a:off x="1154" y="1741"/>
                <a:ext cx="26" cy="46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4" name="Line 58"/>
              <p:cNvSpPr>
                <a:spLocks noChangeShapeType="1"/>
              </p:cNvSpPr>
              <p:nvPr/>
            </p:nvSpPr>
            <p:spPr bwMode="auto">
              <a:xfrm>
                <a:off x="1156" y="1698"/>
                <a:ext cx="26" cy="4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5" name="Line 59"/>
              <p:cNvSpPr>
                <a:spLocks noChangeShapeType="1"/>
              </p:cNvSpPr>
              <p:nvPr/>
            </p:nvSpPr>
            <p:spPr bwMode="auto">
              <a:xfrm flipH="1">
                <a:off x="1154" y="1709"/>
                <a:ext cx="26" cy="29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6" name="Line 60"/>
              <p:cNvSpPr>
                <a:spLocks noChangeShapeType="1"/>
              </p:cNvSpPr>
              <p:nvPr/>
            </p:nvSpPr>
            <p:spPr bwMode="auto">
              <a:xfrm flipH="1">
                <a:off x="1154" y="1746"/>
                <a:ext cx="28" cy="3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7" name="Line 61"/>
              <p:cNvSpPr>
                <a:spLocks noChangeShapeType="1"/>
              </p:cNvSpPr>
              <p:nvPr/>
            </p:nvSpPr>
            <p:spPr bwMode="auto">
              <a:xfrm flipH="1">
                <a:off x="1123" y="1740"/>
                <a:ext cx="31" cy="5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8" name="Line 62"/>
              <p:cNvSpPr>
                <a:spLocks noChangeShapeType="1"/>
              </p:cNvSpPr>
              <p:nvPr/>
            </p:nvSpPr>
            <p:spPr bwMode="auto">
              <a:xfrm flipH="1">
                <a:off x="1125" y="1698"/>
                <a:ext cx="29" cy="5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29" name="Line 63"/>
              <p:cNvSpPr>
                <a:spLocks noChangeShapeType="1"/>
              </p:cNvSpPr>
              <p:nvPr/>
            </p:nvSpPr>
            <p:spPr bwMode="auto">
              <a:xfrm flipV="1">
                <a:off x="1126" y="1740"/>
                <a:ext cx="27" cy="8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0" name="Line 64"/>
              <p:cNvSpPr>
                <a:spLocks noChangeShapeType="1"/>
              </p:cNvSpPr>
              <p:nvPr/>
            </p:nvSpPr>
            <p:spPr bwMode="auto">
              <a:xfrm>
                <a:off x="1156" y="1740"/>
                <a:ext cx="23" cy="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1" name="Line 65"/>
              <p:cNvSpPr>
                <a:spLocks noChangeShapeType="1"/>
              </p:cNvSpPr>
              <p:nvPr/>
            </p:nvSpPr>
            <p:spPr bwMode="auto">
              <a:xfrm flipV="1">
                <a:off x="1124" y="1816"/>
                <a:ext cx="29" cy="1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2" name="Line 66"/>
              <p:cNvSpPr>
                <a:spLocks noChangeShapeType="1"/>
              </p:cNvSpPr>
              <p:nvPr/>
            </p:nvSpPr>
            <p:spPr bwMode="auto">
              <a:xfrm>
                <a:off x="1154" y="1817"/>
                <a:ext cx="27" cy="1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3" name="Line 67"/>
              <p:cNvSpPr>
                <a:spLocks noChangeShapeType="1"/>
              </p:cNvSpPr>
              <p:nvPr/>
            </p:nvSpPr>
            <p:spPr bwMode="auto">
              <a:xfrm>
                <a:off x="1154" y="1777"/>
                <a:ext cx="28" cy="5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4" name="Line 68"/>
              <p:cNvSpPr>
                <a:spLocks noChangeShapeType="1"/>
              </p:cNvSpPr>
              <p:nvPr/>
            </p:nvSpPr>
            <p:spPr bwMode="auto">
              <a:xfrm>
                <a:off x="1154" y="1818"/>
                <a:ext cx="28" cy="5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5" name="Line 69"/>
              <p:cNvSpPr>
                <a:spLocks noChangeShapeType="1"/>
              </p:cNvSpPr>
              <p:nvPr/>
            </p:nvSpPr>
            <p:spPr bwMode="auto">
              <a:xfrm>
                <a:off x="1123" y="1829"/>
                <a:ext cx="27" cy="3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6" name="Line 70"/>
              <p:cNvSpPr>
                <a:spLocks noChangeShapeType="1"/>
              </p:cNvSpPr>
              <p:nvPr/>
            </p:nvSpPr>
            <p:spPr bwMode="auto">
              <a:xfrm>
                <a:off x="1125" y="1791"/>
                <a:ext cx="26" cy="2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7" name="Line 71"/>
              <p:cNvSpPr>
                <a:spLocks noChangeShapeType="1"/>
              </p:cNvSpPr>
              <p:nvPr/>
            </p:nvSpPr>
            <p:spPr bwMode="auto">
              <a:xfrm flipH="1">
                <a:off x="1153" y="1790"/>
                <a:ext cx="29" cy="25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8" name="Line 72"/>
              <p:cNvSpPr>
                <a:spLocks noChangeShapeType="1"/>
              </p:cNvSpPr>
              <p:nvPr/>
            </p:nvSpPr>
            <p:spPr bwMode="auto">
              <a:xfrm flipH="1">
                <a:off x="1151" y="1827"/>
                <a:ext cx="31" cy="3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39" name="Line 73"/>
              <p:cNvSpPr>
                <a:spLocks noChangeShapeType="1"/>
              </p:cNvSpPr>
              <p:nvPr/>
            </p:nvSpPr>
            <p:spPr bwMode="auto">
              <a:xfrm flipH="1">
                <a:off x="1121" y="1818"/>
                <a:ext cx="30" cy="5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0" name="Line 74"/>
              <p:cNvSpPr>
                <a:spLocks noChangeShapeType="1"/>
              </p:cNvSpPr>
              <p:nvPr/>
            </p:nvSpPr>
            <p:spPr bwMode="auto">
              <a:xfrm flipH="1">
                <a:off x="1122" y="1778"/>
                <a:ext cx="30" cy="5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1" name="Line 75"/>
              <p:cNvSpPr>
                <a:spLocks noChangeShapeType="1"/>
              </p:cNvSpPr>
              <p:nvPr/>
            </p:nvSpPr>
            <p:spPr bwMode="auto">
              <a:xfrm>
                <a:off x="1157" y="1665"/>
                <a:ext cx="22" cy="13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2" name="Line 76"/>
              <p:cNvSpPr>
                <a:spLocks noChangeShapeType="1"/>
              </p:cNvSpPr>
              <p:nvPr/>
            </p:nvSpPr>
            <p:spPr bwMode="auto">
              <a:xfrm flipV="1">
                <a:off x="1127" y="1665"/>
                <a:ext cx="28" cy="17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3" name="Line 77"/>
              <p:cNvSpPr>
                <a:spLocks noChangeShapeType="1"/>
              </p:cNvSpPr>
              <p:nvPr/>
            </p:nvSpPr>
            <p:spPr bwMode="auto">
              <a:xfrm>
                <a:off x="1157" y="1637"/>
                <a:ext cx="20" cy="4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4" name="Line 78"/>
              <p:cNvSpPr>
                <a:spLocks noChangeShapeType="1"/>
              </p:cNvSpPr>
              <p:nvPr/>
            </p:nvSpPr>
            <p:spPr bwMode="auto">
              <a:xfrm>
                <a:off x="1156" y="1666"/>
                <a:ext cx="24" cy="4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5" name="Line 79"/>
              <p:cNvSpPr>
                <a:spLocks noChangeShapeType="1"/>
              </p:cNvSpPr>
              <p:nvPr/>
            </p:nvSpPr>
            <p:spPr bwMode="auto">
              <a:xfrm>
                <a:off x="1130" y="1655"/>
                <a:ext cx="24" cy="1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6" name="Line 80"/>
              <p:cNvSpPr>
                <a:spLocks noChangeShapeType="1"/>
              </p:cNvSpPr>
              <p:nvPr/>
            </p:nvSpPr>
            <p:spPr bwMode="auto">
              <a:xfrm>
                <a:off x="1130" y="1682"/>
                <a:ext cx="24" cy="1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7" name="Line 81"/>
              <p:cNvSpPr>
                <a:spLocks noChangeShapeType="1"/>
              </p:cNvSpPr>
              <p:nvPr/>
            </p:nvSpPr>
            <p:spPr bwMode="auto">
              <a:xfrm flipH="1">
                <a:off x="1129" y="1637"/>
                <a:ext cx="26" cy="4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8" name="Line 82"/>
              <p:cNvSpPr>
                <a:spLocks noChangeShapeType="1"/>
              </p:cNvSpPr>
              <p:nvPr/>
            </p:nvSpPr>
            <p:spPr bwMode="auto">
              <a:xfrm flipH="1">
                <a:off x="1127" y="1668"/>
                <a:ext cx="27" cy="4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49" name="Line 83"/>
              <p:cNvSpPr>
                <a:spLocks noChangeShapeType="1"/>
              </p:cNvSpPr>
              <p:nvPr/>
            </p:nvSpPr>
            <p:spPr bwMode="auto">
              <a:xfrm flipH="1">
                <a:off x="1156" y="1678"/>
                <a:ext cx="21" cy="2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50" name="Line 84"/>
              <p:cNvSpPr>
                <a:spLocks noChangeShapeType="1"/>
              </p:cNvSpPr>
              <p:nvPr/>
            </p:nvSpPr>
            <p:spPr bwMode="auto">
              <a:xfrm flipH="1">
                <a:off x="1157" y="1653"/>
                <a:ext cx="20" cy="12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451" name="Oval 85"/>
              <p:cNvSpPr>
                <a:spLocks noChangeArrowheads="1"/>
              </p:cNvSpPr>
              <p:nvPr/>
            </p:nvSpPr>
            <p:spPr bwMode="auto">
              <a:xfrm>
                <a:off x="1162" y="1796"/>
                <a:ext cx="43" cy="50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2" name="Oval 86"/>
              <p:cNvSpPr>
                <a:spLocks noChangeArrowheads="1"/>
              </p:cNvSpPr>
              <p:nvPr/>
            </p:nvSpPr>
            <p:spPr bwMode="auto">
              <a:xfrm>
                <a:off x="1169" y="1796"/>
                <a:ext cx="39" cy="50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D8D8D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3" name="Oval 87"/>
              <p:cNvSpPr>
                <a:spLocks noChangeArrowheads="1"/>
              </p:cNvSpPr>
              <p:nvPr/>
            </p:nvSpPr>
            <p:spPr bwMode="auto">
              <a:xfrm>
                <a:off x="1164" y="1682"/>
                <a:ext cx="43" cy="51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4" name="Oval 88"/>
              <p:cNvSpPr>
                <a:spLocks noChangeArrowheads="1"/>
              </p:cNvSpPr>
              <p:nvPr/>
            </p:nvSpPr>
            <p:spPr bwMode="auto">
              <a:xfrm>
                <a:off x="1171" y="1682"/>
                <a:ext cx="39" cy="51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D8D8D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5" name="Oval 89"/>
              <p:cNvSpPr>
                <a:spLocks noChangeArrowheads="1"/>
              </p:cNvSpPr>
              <p:nvPr/>
            </p:nvSpPr>
            <p:spPr bwMode="auto">
              <a:xfrm rot="-5400000">
                <a:off x="1078" y="2029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6" name="Oval 90"/>
              <p:cNvSpPr>
                <a:spLocks noChangeArrowheads="1"/>
              </p:cNvSpPr>
              <p:nvPr/>
            </p:nvSpPr>
            <p:spPr bwMode="auto">
              <a:xfrm rot="-5400000">
                <a:off x="1078" y="2032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7" name="Oval 91"/>
              <p:cNvSpPr>
                <a:spLocks noChangeArrowheads="1"/>
              </p:cNvSpPr>
              <p:nvPr/>
            </p:nvSpPr>
            <p:spPr bwMode="auto">
              <a:xfrm rot="-5400000">
                <a:off x="1142" y="2035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8" name="Oval 92"/>
              <p:cNvSpPr>
                <a:spLocks noChangeArrowheads="1"/>
              </p:cNvSpPr>
              <p:nvPr/>
            </p:nvSpPr>
            <p:spPr bwMode="auto">
              <a:xfrm rot="-5400000">
                <a:off x="1142" y="2038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59" name="Oval 93"/>
              <p:cNvSpPr>
                <a:spLocks noChangeArrowheads="1"/>
              </p:cNvSpPr>
              <p:nvPr/>
            </p:nvSpPr>
            <p:spPr bwMode="auto">
              <a:xfrm rot="-5400000">
                <a:off x="1210" y="2032"/>
                <a:ext cx="7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460" name="Oval 94"/>
              <p:cNvSpPr>
                <a:spLocks noChangeArrowheads="1"/>
              </p:cNvSpPr>
              <p:nvPr/>
            </p:nvSpPr>
            <p:spPr bwMode="auto">
              <a:xfrm rot="-5400000">
                <a:off x="1211" y="2035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</p:grpSp>
        <p:pic>
          <p:nvPicPr>
            <p:cNvPr id="8224" name="Picture 95" descr="화상회의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2081" y="1957394"/>
              <a:ext cx="1043354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6"/>
            <p:cNvGrpSpPr>
              <a:grpSpLocks/>
            </p:cNvGrpSpPr>
            <p:nvPr/>
          </p:nvGrpSpPr>
          <p:grpSpPr bwMode="auto">
            <a:xfrm rot="19544769" flipH="1">
              <a:off x="1992923" y="3338515"/>
              <a:ext cx="410308" cy="477837"/>
              <a:chOff x="720" y="1528"/>
              <a:chExt cx="302" cy="216"/>
            </a:xfrm>
          </p:grpSpPr>
          <p:grpSp>
            <p:nvGrpSpPr>
              <p:cNvPr id="5" name="Group 97"/>
              <p:cNvGrpSpPr>
                <a:grpSpLocks/>
              </p:cNvGrpSpPr>
              <p:nvPr/>
            </p:nvGrpSpPr>
            <p:grpSpPr bwMode="auto">
              <a:xfrm>
                <a:off x="874" y="1528"/>
                <a:ext cx="148" cy="216"/>
                <a:chOff x="874" y="1528"/>
                <a:chExt cx="148" cy="216"/>
              </a:xfrm>
            </p:grpSpPr>
            <p:sp>
              <p:nvSpPr>
                <p:cNvPr id="8401" name="Arc 98"/>
                <p:cNvSpPr>
                  <a:spLocks/>
                </p:cNvSpPr>
                <p:nvPr/>
              </p:nvSpPr>
              <p:spPr bwMode="auto">
                <a:xfrm>
                  <a:off x="932" y="1528"/>
                  <a:ext cx="90" cy="216"/>
                </a:xfrm>
                <a:custGeom>
                  <a:avLst/>
                  <a:gdLst>
                    <a:gd name="T0" fmla="*/ 0 w 21600"/>
                    <a:gd name="T1" fmla="*/ 0 h 42077"/>
                    <a:gd name="T2" fmla="*/ 0 w 21600"/>
                    <a:gd name="T3" fmla="*/ 0 h 42077"/>
                    <a:gd name="T4" fmla="*/ 0 w 21600"/>
                    <a:gd name="T5" fmla="*/ 0 h 420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77"/>
                    <a:gd name="T11" fmla="*/ 21600 w 21600"/>
                    <a:gd name="T12" fmla="*/ 42077 h 420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77" fill="none" extrusionOk="0">
                      <a:moveTo>
                        <a:pt x="4080" y="-1"/>
                      </a:moveTo>
                      <a:cubicBezTo>
                        <a:pt x="14249" y="1956"/>
                        <a:pt x="21600" y="10854"/>
                        <a:pt x="21600" y="21211"/>
                      </a:cubicBezTo>
                      <a:cubicBezTo>
                        <a:pt x="21600" y="30989"/>
                        <a:pt x="15030" y="39548"/>
                        <a:pt x="5583" y="42076"/>
                      </a:cubicBezTo>
                    </a:path>
                    <a:path w="21600" h="42077" stroke="0" extrusionOk="0">
                      <a:moveTo>
                        <a:pt x="4080" y="-1"/>
                      </a:moveTo>
                      <a:cubicBezTo>
                        <a:pt x="14249" y="1956"/>
                        <a:pt x="21600" y="10854"/>
                        <a:pt x="21600" y="21211"/>
                      </a:cubicBezTo>
                      <a:cubicBezTo>
                        <a:pt x="21600" y="30989"/>
                        <a:pt x="15030" y="39548"/>
                        <a:pt x="5583" y="42076"/>
                      </a:cubicBezTo>
                      <a:lnTo>
                        <a:pt x="0" y="212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402" name="Arc 99"/>
                <p:cNvSpPr>
                  <a:spLocks/>
                </p:cNvSpPr>
                <p:nvPr/>
              </p:nvSpPr>
              <p:spPr bwMode="auto">
                <a:xfrm>
                  <a:off x="906" y="1543"/>
                  <a:ext cx="78" cy="185"/>
                </a:xfrm>
                <a:custGeom>
                  <a:avLst/>
                  <a:gdLst>
                    <a:gd name="T0" fmla="*/ 0 w 21600"/>
                    <a:gd name="T1" fmla="*/ 0 h 42068"/>
                    <a:gd name="T2" fmla="*/ 0 w 21600"/>
                    <a:gd name="T3" fmla="*/ 0 h 42068"/>
                    <a:gd name="T4" fmla="*/ 0 w 21600"/>
                    <a:gd name="T5" fmla="*/ 0 h 42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68"/>
                    <a:gd name="T11" fmla="*/ 21600 w 21600"/>
                    <a:gd name="T12" fmla="*/ 42068 h 42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68" fill="none" extrusionOk="0">
                      <a:moveTo>
                        <a:pt x="4121" y="-1"/>
                      </a:moveTo>
                      <a:cubicBezTo>
                        <a:pt x="14271" y="1972"/>
                        <a:pt x="21600" y="10862"/>
                        <a:pt x="21600" y="21203"/>
                      </a:cubicBezTo>
                      <a:cubicBezTo>
                        <a:pt x="21600" y="30981"/>
                        <a:pt x="15030" y="39540"/>
                        <a:pt x="5585" y="42068"/>
                      </a:cubicBezTo>
                    </a:path>
                    <a:path w="21600" h="42068" stroke="0" extrusionOk="0">
                      <a:moveTo>
                        <a:pt x="4121" y="-1"/>
                      </a:moveTo>
                      <a:cubicBezTo>
                        <a:pt x="14271" y="1972"/>
                        <a:pt x="21600" y="10862"/>
                        <a:pt x="21600" y="21203"/>
                      </a:cubicBezTo>
                      <a:cubicBezTo>
                        <a:pt x="21600" y="30981"/>
                        <a:pt x="15030" y="39540"/>
                        <a:pt x="5585" y="42068"/>
                      </a:cubicBezTo>
                      <a:lnTo>
                        <a:pt x="0" y="2120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403" name="Arc 100"/>
                <p:cNvSpPr>
                  <a:spLocks/>
                </p:cNvSpPr>
                <p:nvPr/>
              </p:nvSpPr>
              <p:spPr bwMode="auto">
                <a:xfrm>
                  <a:off x="874" y="1558"/>
                  <a:ext cx="74" cy="154"/>
                </a:xfrm>
                <a:custGeom>
                  <a:avLst/>
                  <a:gdLst>
                    <a:gd name="T0" fmla="*/ 0 w 21600"/>
                    <a:gd name="T1" fmla="*/ 0 h 42084"/>
                    <a:gd name="T2" fmla="*/ 0 w 21600"/>
                    <a:gd name="T3" fmla="*/ 0 h 42084"/>
                    <a:gd name="T4" fmla="*/ 0 w 21600"/>
                    <a:gd name="T5" fmla="*/ 0 h 4208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84"/>
                    <a:gd name="T11" fmla="*/ 21600 w 21600"/>
                    <a:gd name="T12" fmla="*/ 42084 h 420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84" fill="none" extrusionOk="0">
                      <a:moveTo>
                        <a:pt x="4065" y="-1"/>
                      </a:moveTo>
                      <a:cubicBezTo>
                        <a:pt x="14241" y="1950"/>
                        <a:pt x="21600" y="10852"/>
                        <a:pt x="21600" y="21214"/>
                      </a:cubicBezTo>
                      <a:cubicBezTo>
                        <a:pt x="21600" y="30998"/>
                        <a:pt x="15023" y="39560"/>
                        <a:pt x="5569" y="42083"/>
                      </a:cubicBezTo>
                    </a:path>
                    <a:path w="21600" h="42084" stroke="0" extrusionOk="0">
                      <a:moveTo>
                        <a:pt x="4065" y="-1"/>
                      </a:moveTo>
                      <a:cubicBezTo>
                        <a:pt x="14241" y="1950"/>
                        <a:pt x="21600" y="10852"/>
                        <a:pt x="21600" y="21214"/>
                      </a:cubicBezTo>
                      <a:cubicBezTo>
                        <a:pt x="21600" y="30998"/>
                        <a:pt x="15023" y="39560"/>
                        <a:pt x="5569" y="42083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  <p:grpSp>
            <p:nvGrpSpPr>
              <p:cNvPr id="6" name="Group 101"/>
              <p:cNvGrpSpPr>
                <a:grpSpLocks/>
              </p:cNvGrpSpPr>
              <p:nvPr/>
            </p:nvGrpSpPr>
            <p:grpSpPr bwMode="auto">
              <a:xfrm>
                <a:off x="790" y="1568"/>
                <a:ext cx="126" cy="142"/>
                <a:chOff x="790" y="1568"/>
                <a:chExt cx="126" cy="142"/>
              </a:xfrm>
            </p:grpSpPr>
            <p:sp>
              <p:nvSpPr>
                <p:cNvPr id="8398" name="Arc 102"/>
                <p:cNvSpPr>
                  <a:spLocks/>
                </p:cNvSpPr>
                <p:nvPr/>
              </p:nvSpPr>
              <p:spPr bwMode="auto">
                <a:xfrm>
                  <a:off x="838" y="1568"/>
                  <a:ext cx="78" cy="142"/>
                </a:xfrm>
                <a:custGeom>
                  <a:avLst/>
                  <a:gdLst>
                    <a:gd name="T0" fmla="*/ 0 w 21600"/>
                    <a:gd name="T1" fmla="*/ 0 h 42068"/>
                    <a:gd name="T2" fmla="*/ 0 w 21600"/>
                    <a:gd name="T3" fmla="*/ 0 h 42068"/>
                    <a:gd name="T4" fmla="*/ 0 w 21600"/>
                    <a:gd name="T5" fmla="*/ 0 h 42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68"/>
                    <a:gd name="T11" fmla="*/ 21600 w 21600"/>
                    <a:gd name="T12" fmla="*/ 42068 h 42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68" fill="none" extrusionOk="0">
                      <a:moveTo>
                        <a:pt x="4133" y="0"/>
                      </a:moveTo>
                      <a:cubicBezTo>
                        <a:pt x="14278" y="1978"/>
                        <a:pt x="21600" y="10865"/>
                        <a:pt x="21600" y="21201"/>
                      </a:cubicBezTo>
                      <a:cubicBezTo>
                        <a:pt x="21600" y="30981"/>
                        <a:pt x="15028" y="39541"/>
                        <a:pt x="5579" y="42067"/>
                      </a:cubicBezTo>
                    </a:path>
                    <a:path w="21600" h="42068" stroke="0" extrusionOk="0">
                      <a:moveTo>
                        <a:pt x="4133" y="0"/>
                      </a:moveTo>
                      <a:cubicBezTo>
                        <a:pt x="14278" y="1978"/>
                        <a:pt x="21600" y="10865"/>
                        <a:pt x="21600" y="21201"/>
                      </a:cubicBezTo>
                      <a:cubicBezTo>
                        <a:pt x="21600" y="30981"/>
                        <a:pt x="15028" y="39541"/>
                        <a:pt x="5579" y="42067"/>
                      </a:cubicBezTo>
                      <a:lnTo>
                        <a:pt x="0" y="21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99" name="Arc 103"/>
                <p:cNvSpPr>
                  <a:spLocks/>
                </p:cNvSpPr>
                <p:nvPr/>
              </p:nvSpPr>
              <p:spPr bwMode="auto">
                <a:xfrm>
                  <a:off x="818" y="1578"/>
                  <a:ext cx="66" cy="123"/>
                </a:xfrm>
                <a:custGeom>
                  <a:avLst/>
                  <a:gdLst>
                    <a:gd name="T0" fmla="*/ 0 w 21600"/>
                    <a:gd name="T1" fmla="*/ 0 h 42173"/>
                    <a:gd name="T2" fmla="*/ 0 w 21600"/>
                    <a:gd name="T3" fmla="*/ 0 h 42173"/>
                    <a:gd name="T4" fmla="*/ 0 w 21600"/>
                    <a:gd name="T5" fmla="*/ 0 h 421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73"/>
                    <a:gd name="T11" fmla="*/ 21600 w 21600"/>
                    <a:gd name="T12" fmla="*/ 42173 h 42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73" fill="none" extrusionOk="0">
                      <a:moveTo>
                        <a:pt x="3923" y="0"/>
                      </a:moveTo>
                      <a:cubicBezTo>
                        <a:pt x="14166" y="1892"/>
                        <a:pt x="21600" y="10825"/>
                        <a:pt x="21600" y="21241"/>
                      </a:cubicBezTo>
                      <a:cubicBezTo>
                        <a:pt x="21600" y="31118"/>
                        <a:pt x="14900" y="39737"/>
                        <a:pt x="5328" y="42173"/>
                      </a:cubicBezTo>
                    </a:path>
                    <a:path w="21600" h="42173" stroke="0" extrusionOk="0">
                      <a:moveTo>
                        <a:pt x="3923" y="0"/>
                      </a:moveTo>
                      <a:cubicBezTo>
                        <a:pt x="14166" y="1892"/>
                        <a:pt x="21600" y="10825"/>
                        <a:pt x="21600" y="21241"/>
                      </a:cubicBezTo>
                      <a:cubicBezTo>
                        <a:pt x="21600" y="31118"/>
                        <a:pt x="14900" y="39737"/>
                        <a:pt x="5328" y="42173"/>
                      </a:cubicBezTo>
                      <a:lnTo>
                        <a:pt x="0" y="21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400" name="Arc 104"/>
                <p:cNvSpPr>
                  <a:spLocks/>
                </p:cNvSpPr>
                <p:nvPr/>
              </p:nvSpPr>
              <p:spPr bwMode="auto">
                <a:xfrm>
                  <a:off x="790" y="1590"/>
                  <a:ext cx="62" cy="103"/>
                </a:xfrm>
                <a:custGeom>
                  <a:avLst/>
                  <a:gdLst>
                    <a:gd name="T0" fmla="*/ 0 w 21600"/>
                    <a:gd name="T1" fmla="*/ 0 h 42055"/>
                    <a:gd name="T2" fmla="*/ 0 w 21600"/>
                    <a:gd name="T3" fmla="*/ 0 h 42055"/>
                    <a:gd name="T4" fmla="*/ 0 w 21600"/>
                    <a:gd name="T5" fmla="*/ 0 h 4205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5"/>
                    <a:gd name="T11" fmla="*/ 21600 w 21600"/>
                    <a:gd name="T12" fmla="*/ 42055 h 420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5" fill="none" extrusionOk="0">
                      <a:moveTo>
                        <a:pt x="4179" y="0"/>
                      </a:moveTo>
                      <a:cubicBezTo>
                        <a:pt x="14302" y="1996"/>
                        <a:pt x="21600" y="10874"/>
                        <a:pt x="21600" y="21192"/>
                      </a:cubicBezTo>
                      <a:cubicBezTo>
                        <a:pt x="21600" y="30966"/>
                        <a:pt x="15035" y="39522"/>
                        <a:pt x="5594" y="42054"/>
                      </a:cubicBezTo>
                    </a:path>
                    <a:path w="21600" h="42055" stroke="0" extrusionOk="0">
                      <a:moveTo>
                        <a:pt x="4179" y="0"/>
                      </a:moveTo>
                      <a:cubicBezTo>
                        <a:pt x="14302" y="1996"/>
                        <a:pt x="21600" y="10874"/>
                        <a:pt x="21600" y="21192"/>
                      </a:cubicBezTo>
                      <a:cubicBezTo>
                        <a:pt x="21600" y="30966"/>
                        <a:pt x="15035" y="39522"/>
                        <a:pt x="5594" y="42054"/>
                      </a:cubicBezTo>
                      <a:lnTo>
                        <a:pt x="0" y="2119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  <p:sp>
            <p:nvSpPr>
              <p:cNvPr id="8394" name="Arc 105"/>
              <p:cNvSpPr>
                <a:spLocks/>
              </p:cNvSpPr>
              <p:nvPr/>
            </p:nvSpPr>
            <p:spPr bwMode="auto">
              <a:xfrm>
                <a:off x="769" y="1600"/>
                <a:ext cx="56" cy="88"/>
              </a:xfrm>
              <a:custGeom>
                <a:avLst/>
                <a:gdLst>
                  <a:gd name="T0" fmla="*/ 0 w 21600"/>
                  <a:gd name="T1" fmla="*/ 0 h 42092"/>
                  <a:gd name="T2" fmla="*/ 0 w 21600"/>
                  <a:gd name="T3" fmla="*/ 0 h 42092"/>
                  <a:gd name="T4" fmla="*/ 0 w 21600"/>
                  <a:gd name="T5" fmla="*/ 0 h 420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2"/>
                  <a:gd name="T11" fmla="*/ 21600 w 21600"/>
                  <a:gd name="T12" fmla="*/ 42092 h 42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2" fill="none" extrusionOk="0">
                    <a:moveTo>
                      <a:pt x="4163" y="-1"/>
                    </a:moveTo>
                    <a:cubicBezTo>
                      <a:pt x="14293" y="1989"/>
                      <a:pt x="21600" y="10870"/>
                      <a:pt x="21600" y="21195"/>
                    </a:cubicBezTo>
                    <a:cubicBezTo>
                      <a:pt x="21600" y="31018"/>
                      <a:pt x="14970" y="39605"/>
                      <a:pt x="5466" y="42091"/>
                    </a:cubicBezTo>
                  </a:path>
                  <a:path w="21600" h="42092" stroke="0" extrusionOk="0">
                    <a:moveTo>
                      <a:pt x="4163" y="-1"/>
                    </a:moveTo>
                    <a:cubicBezTo>
                      <a:pt x="14293" y="1989"/>
                      <a:pt x="21600" y="10870"/>
                      <a:pt x="21600" y="21195"/>
                    </a:cubicBezTo>
                    <a:cubicBezTo>
                      <a:pt x="21600" y="31018"/>
                      <a:pt x="14970" y="39605"/>
                      <a:pt x="5466" y="42091"/>
                    </a:cubicBezTo>
                    <a:lnTo>
                      <a:pt x="0" y="2119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95" name="Arc 106"/>
              <p:cNvSpPr>
                <a:spLocks/>
              </p:cNvSpPr>
              <p:nvPr/>
            </p:nvSpPr>
            <p:spPr bwMode="auto">
              <a:xfrm>
                <a:off x="745" y="1602"/>
                <a:ext cx="48" cy="78"/>
              </a:xfrm>
              <a:custGeom>
                <a:avLst/>
                <a:gdLst>
                  <a:gd name="T0" fmla="*/ 0 w 21600"/>
                  <a:gd name="T1" fmla="*/ 0 h 42119"/>
                  <a:gd name="T2" fmla="*/ 0 w 21600"/>
                  <a:gd name="T3" fmla="*/ 0 h 42119"/>
                  <a:gd name="T4" fmla="*/ 0 w 21600"/>
                  <a:gd name="T5" fmla="*/ 0 h 421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9"/>
                  <a:gd name="T11" fmla="*/ 21600 w 21600"/>
                  <a:gd name="T12" fmla="*/ 42119 h 42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9" fill="none" extrusionOk="0">
                    <a:moveTo>
                      <a:pt x="3980" y="0"/>
                    </a:moveTo>
                    <a:cubicBezTo>
                      <a:pt x="14197" y="1915"/>
                      <a:pt x="21600" y="10835"/>
                      <a:pt x="21600" y="21230"/>
                    </a:cubicBezTo>
                    <a:cubicBezTo>
                      <a:pt x="21600" y="31042"/>
                      <a:pt x="14986" y="39621"/>
                      <a:pt x="5496" y="42118"/>
                    </a:cubicBezTo>
                  </a:path>
                  <a:path w="21600" h="42119" stroke="0" extrusionOk="0">
                    <a:moveTo>
                      <a:pt x="3980" y="0"/>
                    </a:moveTo>
                    <a:cubicBezTo>
                      <a:pt x="14197" y="1915"/>
                      <a:pt x="21600" y="10835"/>
                      <a:pt x="21600" y="21230"/>
                    </a:cubicBezTo>
                    <a:cubicBezTo>
                      <a:pt x="21600" y="31042"/>
                      <a:pt x="14986" y="39621"/>
                      <a:pt x="5496" y="42118"/>
                    </a:cubicBezTo>
                    <a:lnTo>
                      <a:pt x="0" y="212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96" name="Arc 107"/>
              <p:cNvSpPr>
                <a:spLocks/>
              </p:cNvSpPr>
              <p:nvPr/>
            </p:nvSpPr>
            <p:spPr bwMode="auto">
              <a:xfrm>
                <a:off x="728" y="1616"/>
                <a:ext cx="42" cy="60"/>
              </a:xfrm>
              <a:custGeom>
                <a:avLst/>
                <a:gdLst>
                  <a:gd name="T0" fmla="*/ 0 w 21600"/>
                  <a:gd name="T1" fmla="*/ 0 h 42019"/>
                  <a:gd name="T2" fmla="*/ 0 w 21600"/>
                  <a:gd name="T3" fmla="*/ 0 h 42019"/>
                  <a:gd name="T4" fmla="*/ 0 w 21600"/>
                  <a:gd name="T5" fmla="*/ 0 h 420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19"/>
                  <a:gd name="T11" fmla="*/ 21600 w 21600"/>
                  <a:gd name="T12" fmla="*/ 42019 h 42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19" fill="none" extrusionOk="0">
                    <a:moveTo>
                      <a:pt x="4041" y="0"/>
                    </a:moveTo>
                    <a:cubicBezTo>
                      <a:pt x="14229" y="1941"/>
                      <a:pt x="21600" y="10848"/>
                      <a:pt x="21600" y="21219"/>
                    </a:cubicBezTo>
                    <a:cubicBezTo>
                      <a:pt x="21600" y="30905"/>
                      <a:pt x="15151" y="39407"/>
                      <a:pt x="5823" y="42019"/>
                    </a:cubicBezTo>
                  </a:path>
                  <a:path w="21600" h="42019" stroke="0" extrusionOk="0">
                    <a:moveTo>
                      <a:pt x="4041" y="0"/>
                    </a:moveTo>
                    <a:cubicBezTo>
                      <a:pt x="14229" y="1941"/>
                      <a:pt x="21600" y="10848"/>
                      <a:pt x="21600" y="21219"/>
                    </a:cubicBezTo>
                    <a:cubicBezTo>
                      <a:pt x="21600" y="30905"/>
                      <a:pt x="15151" y="39407"/>
                      <a:pt x="5823" y="42019"/>
                    </a:cubicBezTo>
                    <a:lnTo>
                      <a:pt x="0" y="212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97" name="Arc 108"/>
              <p:cNvSpPr>
                <a:spLocks/>
              </p:cNvSpPr>
              <p:nvPr/>
            </p:nvSpPr>
            <p:spPr bwMode="auto">
              <a:xfrm>
                <a:off x="720" y="1621"/>
                <a:ext cx="26" cy="47"/>
              </a:xfrm>
              <a:custGeom>
                <a:avLst/>
                <a:gdLst>
                  <a:gd name="T0" fmla="*/ 0 w 21600"/>
                  <a:gd name="T1" fmla="*/ 0 h 42349"/>
                  <a:gd name="T2" fmla="*/ 0 w 21600"/>
                  <a:gd name="T3" fmla="*/ 0 h 42349"/>
                  <a:gd name="T4" fmla="*/ 0 w 21600"/>
                  <a:gd name="T5" fmla="*/ 0 h 423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349"/>
                  <a:gd name="T11" fmla="*/ 21600 w 21600"/>
                  <a:gd name="T12" fmla="*/ 42349 h 42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349" fill="none" extrusionOk="0">
                    <a:moveTo>
                      <a:pt x="3283" y="0"/>
                    </a:moveTo>
                    <a:cubicBezTo>
                      <a:pt x="13821" y="1621"/>
                      <a:pt x="21600" y="10687"/>
                      <a:pt x="21600" y="21349"/>
                    </a:cubicBezTo>
                    <a:cubicBezTo>
                      <a:pt x="21600" y="31330"/>
                      <a:pt x="14760" y="40011"/>
                      <a:pt x="5056" y="42348"/>
                    </a:cubicBezTo>
                  </a:path>
                  <a:path w="21600" h="42349" stroke="0" extrusionOk="0">
                    <a:moveTo>
                      <a:pt x="3283" y="0"/>
                    </a:moveTo>
                    <a:cubicBezTo>
                      <a:pt x="13821" y="1621"/>
                      <a:pt x="21600" y="10687"/>
                      <a:pt x="21600" y="21349"/>
                    </a:cubicBezTo>
                    <a:cubicBezTo>
                      <a:pt x="21600" y="31330"/>
                      <a:pt x="14760" y="40011"/>
                      <a:pt x="5056" y="42348"/>
                    </a:cubicBezTo>
                    <a:lnTo>
                      <a:pt x="0" y="2134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</p:grpSp>
        <p:sp>
          <p:nvSpPr>
            <p:cNvPr id="8226" name="Line 109"/>
            <p:cNvSpPr>
              <a:spLocks noChangeShapeType="1"/>
            </p:cNvSpPr>
            <p:nvPr/>
          </p:nvSpPr>
          <p:spPr bwMode="auto">
            <a:xfrm>
              <a:off x="1814150" y="2349499"/>
              <a:ext cx="706315" cy="15240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pic>
          <p:nvPicPr>
            <p:cNvPr id="8227" name="Picture 110" descr="Untitled-4 copy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00200" y="2339981"/>
              <a:ext cx="257908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8" name="AutoShape 111"/>
            <p:cNvSpPr>
              <a:spLocks noChangeArrowheads="1"/>
            </p:cNvSpPr>
            <p:nvPr/>
          </p:nvSpPr>
          <p:spPr bwMode="auto">
            <a:xfrm rot="-5400000">
              <a:off x="1669016" y="2289120"/>
              <a:ext cx="134937" cy="131885"/>
            </a:xfrm>
            <a:prstGeom prst="triangle">
              <a:avLst>
                <a:gd name="adj" fmla="val 50000"/>
              </a:avLst>
            </a:prstGeom>
            <a:solidFill>
              <a:srgbClr val="A5002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 latinLnBrk="0"/>
              <a:endParaRPr kumimoji="0" lang="ko-KR" altLang="en-US" sz="1800" dirty="0">
                <a:solidFill>
                  <a:schemeClr val="bg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sp>
          <p:nvSpPr>
            <p:cNvPr id="8229" name="Text Box 112"/>
            <p:cNvSpPr txBox="1">
              <a:spLocks noChangeArrowheads="1"/>
            </p:cNvSpPr>
            <p:nvPr/>
          </p:nvSpPr>
          <p:spPr bwMode="auto">
            <a:xfrm>
              <a:off x="1569427" y="2119319"/>
              <a:ext cx="1359877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altLang="ko-KR" sz="18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FTTH</a:t>
              </a:r>
            </a:p>
          </p:txBody>
        </p:sp>
        <p:pic>
          <p:nvPicPr>
            <p:cNvPr id="8230" name="Picture 113" descr="Untitled-7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68165" y="3040069"/>
              <a:ext cx="279889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Oval 114"/>
            <p:cNvSpPr>
              <a:spLocks noChangeArrowheads="1"/>
            </p:cNvSpPr>
            <p:nvPr/>
          </p:nvSpPr>
          <p:spPr bwMode="auto">
            <a:xfrm>
              <a:off x="4226169" y="3460754"/>
              <a:ext cx="879231" cy="720725"/>
            </a:xfrm>
            <a:prstGeom prst="ellipse">
              <a:avLst/>
            </a:prstGeom>
            <a:solidFill>
              <a:srgbClr val="6EAAEC">
                <a:alpha val="3686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kumimoji="0" lang="ko-KR" altLang="ko-KR" sz="18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pic>
          <p:nvPicPr>
            <p:cNvPr id="8232" name="Picture 115" descr="AP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32488" y="3646487"/>
              <a:ext cx="225669" cy="3429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8233" name="Line 116"/>
            <p:cNvSpPr>
              <a:spLocks noChangeShapeType="1"/>
            </p:cNvSpPr>
            <p:nvPr/>
          </p:nvSpPr>
          <p:spPr bwMode="auto">
            <a:xfrm flipH="1" flipV="1">
              <a:off x="4164623" y="3514724"/>
              <a:ext cx="268166" cy="59055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sp>
          <p:nvSpPr>
            <p:cNvPr id="8234" name="Line 117"/>
            <p:cNvSpPr>
              <a:spLocks noChangeShapeType="1"/>
            </p:cNvSpPr>
            <p:nvPr/>
          </p:nvSpPr>
          <p:spPr bwMode="auto">
            <a:xfrm flipH="1" flipV="1">
              <a:off x="4164623" y="3460751"/>
              <a:ext cx="786912" cy="396875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pic>
          <p:nvPicPr>
            <p:cNvPr id="8235" name="Picture 118" descr="Untitled-7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38954" y="3303587"/>
              <a:ext cx="27695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6" name="Text Box 119"/>
            <p:cNvSpPr txBox="1">
              <a:spLocks noChangeArrowheads="1"/>
            </p:cNvSpPr>
            <p:nvPr/>
          </p:nvSpPr>
          <p:spPr bwMode="auto">
            <a:xfrm>
              <a:off x="4248151" y="3405189"/>
              <a:ext cx="997926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altLang="ko-KR" sz="18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WLAN</a:t>
              </a:r>
            </a:p>
          </p:txBody>
        </p:sp>
        <p:pic>
          <p:nvPicPr>
            <p:cNvPr id="8237" name="Picture 120" descr="AP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37542" y="3825874"/>
              <a:ext cx="225669" cy="3429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7" name="Group 121"/>
            <p:cNvGrpSpPr>
              <a:grpSpLocks/>
            </p:cNvGrpSpPr>
            <p:nvPr/>
          </p:nvGrpSpPr>
          <p:grpSpPr bwMode="auto">
            <a:xfrm rot="5400000">
              <a:off x="5104912" y="3917216"/>
              <a:ext cx="260350" cy="230066"/>
              <a:chOff x="2863" y="3303"/>
              <a:chExt cx="209" cy="172"/>
            </a:xfrm>
          </p:grpSpPr>
          <p:sp>
            <p:nvSpPr>
              <p:cNvPr id="8390" name="Freeform 122"/>
              <p:cNvSpPr>
                <a:spLocks/>
              </p:cNvSpPr>
              <p:nvPr/>
            </p:nvSpPr>
            <p:spPr bwMode="auto">
              <a:xfrm>
                <a:off x="2863" y="3303"/>
                <a:ext cx="179" cy="136"/>
              </a:xfrm>
              <a:custGeom>
                <a:avLst/>
                <a:gdLst>
                  <a:gd name="T0" fmla="*/ 0 w 513"/>
                  <a:gd name="T1" fmla="*/ 0 h 295"/>
                  <a:gd name="T2" fmla="*/ 0 w 513"/>
                  <a:gd name="T3" fmla="*/ 0 h 295"/>
                  <a:gd name="T4" fmla="*/ 0 w 513"/>
                  <a:gd name="T5" fmla="*/ 0 h 295"/>
                  <a:gd name="T6" fmla="*/ 0 w 513"/>
                  <a:gd name="T7" fmla="*/ 0 h 295"/>
                  <a:gd name="T8" fmla="*/ 0 w 513"/>
                  <a:gd name="T9" fmla="*/ 0 h 295"/>
                  <a:gd name="T10" fmla="*/ 0 w 513"/>
                  <a:gd name="T11" fmla="*/ 0 h 295"/>
                  <a:gd name="T12" fmla="*/ 0 w 513"/>
                  <a:gd name="T13" fmla="*/ 0 h 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"/>
                  <a:gd name="T22" fmla="*/ 0 h 295"/>
                  <a:gd name="T23" fmla="*/ 513 w 513"/>
                  <a:gd name="T24" fmla="*/ 295 h 2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" h="295">
                    <a:moveTo>
                      <a:pt x="0" y="294"/>
                    </a:moveTo>
                    <a:lnTo>
                      <a:pt x="272" y="192"/>
                    </a:lnTo>
                    <a:lnTo>
                      <a:pt x="235" y="145"/>
                    </a:lnTo>
                    <a:lnTo>
                      <a:pt x="512" y="0"/>
                    </a:lnTo>
                    <a:lnTo>
                      <a:pt x="191" y="139"/>
                    </a:lnTo>
                    <a:lnTo>
                      <a:pt x="229" y="186"/>
                    </a:lnTo>
                    <a:lnTo>
                      <a:pt x="0" y="294"/>
                    </a:lnTo>
                  </a:path>
                </a:pathLst>
              </a:custGeom>
              <a:solidFill>
                <a:srgbClr val="FF3300"/>
              </a:solidFill>
              <a:ln w="12700" cap="rnd">
                <a:noFill/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91" name="Freeform 123"/>
              <p:cNvSpPr>
                <a:spLocks/>
              </p:cNvSpPr>
              <p:nvPr/>
            </p:nvSpPr>
            <p:spPr bwMode="auto">
              <a:xfrm>
                <a:off x="2893" y="3339"/>
                <a:ext cx="179" cy="136"/>
              </a:xfrm>
              <a:custGeom>
                <a:avLst/>
                <a:gdLst>
                  <a:gd name="T0" fmla="*/ 0 w 513"/>
                  <a:gd name="T1" fmla="*/ 0 h 295"/>
                  <a:gd name="T2" fmla="*/ 0 w 513"/>
                  <a:gd name="T3" fmla="*/ 0 h 295"/>
                  <a:gd name="T4" fmla="*/ 0 w 513"/>
                  <a:gd name="T5" fmla="*/ 0 h 295"/>
                  <a:gd name="T6" fmla="*/ 0 w 513"/>
                  <a:gd name="T7" fmla="*/ 0 h 295"/>
                  <a:gd name="T8" fmla="*/ 0 w 513"/>
                  <a:gd name="T9" fmla="*/ 0 h 295"/>
                  <a:gd name="T10" fmla="*/ 0 w 513"/>
                  <a:gd name="T11" fmla="*/ 0 h 295"/>
                  <a:gd name="T12" fmla="*/ 0 w 513"/>
                  <a:gd name="T13" fmla="*/ 0 h 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"/>
                  <a:gd name="T22" fmla="*/ 0 h 295"/>
                  <a:gd name="T23" fmla="*/ 513 w 513"/>
                  <a:gd name="T24" fmla="*/ 295 h 2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" h="295">
                    <a:moveTo>
                      <a:pt x="0" y="294"/>
                    </a:moveTo>
                    <a:lnTo>
                      <a:pt x="272" y="192"/>
                    </a:lnTo>
                    <a:lnTo>
                      <a:pt x="235" y="145"/>
                    </a:lnTo>
                    <a:lnTo>
                      <a:pt x="512" y="0"/>
                    </a:lnTo>
                    <a:lnTo>
                      <a:pt x="191" y="139"/>
                    </a:lnTo>
                    <a:lnTo>
                      <a:pt x="229" y="186"/>
                    </a:lnTo>
                    <a:lnTo>
                      <a:pt x="0" y="294"/>
                    </a:lnTo>
                  </a:path>
                </a:pathLst>
              </a:custGeom>
              <a:solidFill>
                <a:srgbClr val="FF3300"/>
              </a:solidFill>
              <a:ln w="12700" cap="rnd">
                <a:noFill/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</p:grpSp>
        <p:pic>
          <p:nvPicPr>
            <p:cNvPr id="8239" name="Picture 124" descr="pe01509_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84174" y="3971931"/>
              <a:ext cx="42056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0" name="Picture 125" descr="handhelds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0066" y="3675064"/>
              <a:ext cx="272562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1" name="Text Box 126"/>
            <p:cNvSpPr txBox="1">
              <a:spLocks noChangeArrowheads="1"/>
            </p:cNvSpPr>
            <p:nvPr/>
          </p:nvSpPr>
          <p:spPr bwMode="auto">
            <a:xfrm>
              <a:off x="7822189" y="4025905"/>
              <a:ext cx="500137" cy="258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spAutoFit/>
            </a:bodyPr>
            <a:lstStyle/>
            <a:p>
              <a:pPr eaLnBrk="0" latinLnBrk="0" hangingPunct="0"/>
              <a:r>
                <a:rPr kumimoji="0" lang="en-US" altLang="ko-KR" sz="12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PDA</a:t>
              </a:r>
            </a:p>
          </p:txBody>
        </p:sp>
        <p:sp>
          <p:nvSpPr>
            <p:cNvPr id="239743" name="Oval 127"/>
            <p:cNvSpPr>
              <a:spLocks noChangeArrowheads="1"/>
            </p:cNvSpPr>
            <p:nvPr/>
          </p:nvSpPr>
          <p:spPr bwMode="auto">
            <a:xfrm rot="1473107">
              <a:off x="5354519" y="2841631"/>
              <a:ext cx="1129812" cy="809625"/>
            </a:xfrm>
            <a:prstGeom prst="ellipse">
              <a:avLst/>
            </a:prstGeom>
            <a:noFill/>
            <a:ln w="38100" algn="ctr">
              <a:solidFill>
                <a:srgbClr val="CC0099"/>
              </a:solidFill>
              <a:round/>
              <a:headEnd/>
              <a:tailEnd/>
            </a:ln>
            <a:effectLst>
              <a:outerShdw dist="35921" dir="27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latinLnBrk="0">
                <a:defRPr/>
              </a:pPr>
              <a:endParaRPr kumimoji="0" lang="ko-KR" altLang="en-US" sz="1800" dirty="0">
                <a:solidFill>
                  <a:schemeClr val="bg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pic>
          <p:nvPicPr>
            <p:cNvPr id="8243" name="Picture 128" descr="snap022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9010" y="2830519"/>
              <a:ext cx="317989" cy="2809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8244" name="Line 129"/>
            <p:cNvSpPr>
              <a:spLocks noChangeShapeType="1"/>
            </p:cNvSpPr>
            <p:nvPr/>
          </p:nvSpPr>
          <p:spPr bwMode="auto">
            <a:xfrm>
              <a:off x="6567857" y="3219452"/>
              <a:ext cx="759069" cy="403225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sp>
          <p:nvSpPr>
            <p:cNvPr id="8245" name="Oval 130"/>
            <p:cNvSpPr>
              <a:spLocks noChangeArrowheads="1"/>
            </p:cNvSpPr>
            <p:nvPr/>
          </p:nvSpPr>
          <p:spPr bwMode="auto">
            <a:xfrm>
              <a:off x="6838954" y="3146424"/>
              <a:ext cx="876300" cy="717550"/>
            </a:xfrm>
            <a:prstGeom prst="ellipse">
              <a:avLst/>
            </a:prstGeom>
            <a:solidFill>
              <a:srgbClr val="6EAAEC">
                <a:alpha val="3686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kumimoji="0" lang="ko-KR" altLang="ko-KR" sz="20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grpSp>
          <p:nvGrpSpPr>
            <p:cNvPr id="8" name="Group 131"/>
            <p:cNvGrpSpPr>
              <a:grpSpLocks/>
            </p:cNvGrpSpPr>
            <p:nvPr/>
          </p:nvGrpSpPr>
          <p:grpSpPr bwMode="auto">
            <a:xfrm>
              <a:off x="7263912" y="3367091"/>
              <a:ext cx="203688" cy="344487"/>
              <a:chOff x="1055" y="1635"/>
              <a:chExt cx="185" cy="432"/>
            </a:xfrm>
          </p:grpSpPr>
          <p:sp>
            <p:nvSpPr>
              <p:cNvPr id="8333" name="Freeform 132"/>
              <p:cNvSpPr>
                <a:spLocks/>
              </p:cNvSpPr>
              <p:nvPr/>
            </p:nvSpPr>
            <p:spPr bwMode="auto">
              <a:xfrm>
                <a:off x="1126" y="1635"/>
                <a:ext cx="55" cy="79"/>
              </a:xfrm>
              <a:custGeom>
                <a:avLst/>
                <a:gdLst>
                  <a:gd name="T0" fmla="*/ 0 w 396"/>
                  <a:gd name="T1" fmla="*/ 0 h 594"/>
                  <a:gd name="T2" fmla="*/ 0 w 396"/>
                  <a:gd name="T3" fmla="*/ 0 h 594"/>
                  <a:gd name="T4" fmla="*/ 0 w 396"/>
                  <a:gd name="T5" fmla="*/ 0 h 594"/>
                  <a:gd name="T6" fmla="*/ 0 w 396"/>
                  <a:gd name="T7" fmla="*/ 0 h 594"/>
                  <a:gd name="T8" fmla="*/ 0 w 396"/>
                  <a:gd name="T9" fmla="*/ 0 h 594"/>
                  <a:gd name="T10" fmla="*/ 0 w 396"/>
                  <a:gd name="T11" fmla="*/ 0 h 594"/>
                  <a:gd name="T12" fmla="*/ 0 w 396"/>
                  <a:gd name="T13" fmla="*/ 0 h 5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"/>
                  <a:gd name="T22" fmla="*/ 0 h 594"/>
                  <a:gd name="T23" fmla="*/ 396 w 396"/>
                  <a:gd name="T24" fmla="*/ 594 h 5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" h="594">
                    <a:moveTo>
                      <a:pt x="0" y="594"/>
                    </a:moveTo>
                    <a:lnTo>
                      <a:pt x="204" y="456"/>
                    </a:lnTo>
                    <a:lnTo>
                      <a:pt x="396" y="564"/>
                    </a:lnTo>
                    <a:lnTo>
                      <a:pt x="378" y="126"/>
                    </a:lnTo>
                    <a:lnTo>
                      <a:pt x="216" y="0"/>
                    </a:lnTo>
                    <a:lnTo>
                      <a:pt x="18" y="138"/>
                    </a:lnTo>
                    <a:lnTo>
                      <a:pt x="0" y="594"/>
                    </a:lnTo>
                    <a:close/>
                  </a:path>
                </a:pathLst>
              </a:cu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34" name="Freeform 133"/>
              <p:cNvSpPr>
                <a:spLocks/>
              </p:cNvSpPr>
              <p:nvPr/>
            </p:nvSpPr>
            <p:spPr bwMode="auto">
              <a:xfrm>
                <a:off x="1124" y="1695"/>
                <a:ext cx="58" cy="96"/>
              </a:xfrm>
              <a:custGeom>
                <a:avLst/>
                <a:gdLst>
                  <a:gd name="T0" fmla="*/ 0 w 426"/>
                  <a:gd name="T1" fmla="*/ 0 h 714"/>
                  <a:gd name="T2" fmla="*/ 0 w 426"/>
                  <a:gd name="T3" fmla="*/ 0 h 714"/>
                  <a:gd name="T4" fmla="*/ 0 w 426"/>
                  <a:gd name="T5" fmla="*/ 0 h 714"/>
                  <a:gd name="T6" fmla="*/ 0 w 426"/>
                  <a:gd name="T7" fmla="*/ 0 h 714"/>
                  <a:gd name="T8" fmla="*/ 0 w 426"/>
                  <a:gd name="T9" fmla="*/ 0 h 714"/>
                  <a:gd name="T10" fmla="*/ 0 w 426"/>
                  <a:gd name="T11" fmla="*/ 0 h 714"/>
                  <a:gd name="T12" fmla="*/ 0 w 426"/>
                  <a:gd name="T13" fmla="*/ 0 h 7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6"/>
                  <a:gd name="T22" fmla="*/ 0 h 714"/>
                  <a:gd name="T23" fmla="*/ 426 w 426"/>
                  <a:gd name="T24" fmla="*/ 714 h 7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6" h="714">
                    <a:moveTo>
                      <a:pt x="0" y="714"/>
                    </a:moveTo>
                    <a:lnTo>
                      <a:pt x="24" y="132"/>
                    </a:lnTo>
                    <a:lnTo>
                      <a:pt x="228" y="0"/>
                    </a:lnTo>
                    <a:lnTo>
                      <a:pt x="414" y="114"/>
                    </a:lnTo>
                    <a:lnTo>
                      <a:pt x="426" y="702"/>
                    </a:lnTo>
                    <a:lnTo>
                      <a:pt x="210" y="606"/>
                    </a:lnTo>
                    <a:lnTo>
                      <a:pt x="0" y="714"/>
                    </a:lnTo>
                    <a:close/>
                  </a:path>
                </a:pathLst>
              </a:cu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35" name="Freeform 134"/>
              <p:cNvSpPr>
                <a:spLocks/>
              </p:cNvSpPr>
              <p:nvPr/>
            </p:nvSpPr>
            <p:spPr bwMode="auto">
              <a:xfrm>
                <a:off x="1121" y="1776"/>
                <a:ext cx="61" cy="96"/>
              </a:xfrm>
              <a:custGeom>
                <a:avLst/>
                <a:gdLst>
                  <a:gd name="T0" fmla="*/ 0 w 450"/>
                  <a:gd name="T1" fmla="*/ 0 h 714"/>
                  <a:gd name="T2" fmla="*/ 0 w 450"/>
                  <a:gd name="T3" fmla="*/ 0 h 714"/>
                  <a:gd name="T4" fmla="*/ 0 w 450"/>
                  <a:gd name="T5" fmla="*/ 0 h 714"/>
                  <a:gd name="T6" fmla="*/ 0 w 450"/>
                  <a:gd name="T7" fmla="*/ 0 h 714"/>
                  <a:gd name="T8" fmla="*/ 0 w 450"/>
                  <a:gd name="T9" fmla="*/ 0 h 714"/>
                  <a:gd name="T10" fmla="*/ 0 w 450"/>
                  <a:gd name="T11" fmla="*/ 0 h 714"/>
                  <a:gd name="T12" fmla="*/ 0 w 450"/>
                  <a:gd name="T13" fmla="*/ 0 h 7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714"/>
                  <a:gd name="T23" fmla="*/ 450 w 450"/>
                  <a:gd name="T24" fmla="*/ 714 h 7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714">
                    <a:moveTo>
                      <a:pt x="0" y="714"/>
                    </a:moveTo>
                    <a:lnTo>
                      <a:pt x="24" y="102"/>
                    </a:lnTo>
                    <a:lnTo>
                      <a:pt x="234" y="0"/>
                    </a:lnTo>
                    <a:lnTo>
                      <a:pt x="444" y="96"/>
                    </a:lnTo>
                    <a:lnTo>
                      <a:pt x="450" y="690"/>
                    </a:lnTo>
                    <a:lnTo>
                      <a:pt x="198" y="624"/>
                    </a:lnTo>
                    <a:lnTo>
                      <a:pt x="0" y="714"/>
                    </a:lnTo>
                    <a:close/>
                  </a:path>
                </a:pathLst>
              </a:cu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36" name="Freeform 135"/>
              <p:cNvSpPr>
                <a:spLocks/>
              </p:cNvSpPr>
              <p:nvPr/>
            </p:nvSpPr>
            <p:spPr bwMode="auto">
              <a:xfrm>
                <a:off x="1099" y="1861"/>
                <a:ext cx="101" cy="112"/>
              </a:xfrm>
              <a:custGeom>
                <a:avLst/>
                <a:gdLst>
                  <a:gd name="T0" fmla="*/ 0 w 732"/>
                  <a:gd name="T1" fmla="*/ 0 h 840"/>
                  <a:gd name="T2" fmla="*/ 0 w 732"/>
                  <a:gd name="T3" fmla="*/ 0 h 840"/>
                  <a:gd name="T4" fmla="*/ 0 w 732"/>
                  <a:gd name="T5" fmla="*/ 0 h 840"/>
                  <a:gd name="T6" fmla="*/ 0 w 732"/>
                  <a:gd name="T7" fmla="*/ 0 h 840"/>
                  <a:gd name="T8" fmla="*/ 0 w 732"/>
                  <a:gd name="T9" fmla="*/ 0 h 840"/>
                  <a:gd name="T10" fmla="*/ 0 w 732"/>
                  <a:gd name="T11" fmla="*/ 0 h 840"/>
                  <a:gd name="T12" fmla="*/ 0 w 732"/>
                  <a:gd name="T13" fmla="*/ 0 h 840"/>
                  <a:gd name="T14" fmla="*/ 0 w 732"/>
                  <a:gd name="T15" fmla="*/ 0 h 840"/>
                  <a:gd name="T16" fmla="*/ 0 w 732"/>
                  <a:gd name="T17" fmla="*/ 0 h 8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2"/>
                  <a:gd name="T28" fmla="*/ 0 h 840"/>
                  <a:gd name="T29" fmla="*/ 732 w 732"/>
                  <a:gd name="T30" fmla="*/ 840 h 8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2" h="840">
                    <a:moveTo>
                      <a:pt x="0" y="810"/>
                    </a:moveTo>
                    <a:lnTo>
                      <a:pt x="168" y="66"/>
                    </a:lnTo>
                    <a:lnTo>
                      <a:pt x="378" y="0"/>
                    </a:lnTo>
                    <a:lnTo>
                      <a:pt x="606" y="42"/>
                    </a:lnTo>
                    <a:lnTo>
                      <a:pt x="732" y="840"/>
                    </a:lnTo>
                    <a:lnTo>
                      <a:pt x="522" y="366"/>
                    </a:lnTo>
                    <a:lnTo>
                      <a:pt x="354" y="744"/>
                    </a:lnTo>
                    <a:lnTo>
                      <a:pt x="222" y="366"/>
                    </a:lnTo>
                    <a:lnTo>
                      <a:pt x="0" y="810"/>
                    </a:lnTo>
                    <a:close/>
                  </a:path>
                </a:pathLst>
              </a:cu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37" name="Freeform 136"/>
              <p:cNvSpPr>
                <a:spLocks/>
              </p:cNvSpPr>
              <p:nvPr/>
            </p:nvSpPr>
            <p:spPr bwMode="auto">
              <a:xfrm>
                <a:off x="1111" y="1859"/>
                <a:ext cx="80" cy="57"/>
              </a:xfrm>
              <a:custGeom>
                <a:avLst/>
                <a:gdLst>
                  <a:gd name="T0" fmla="*/ 0 w 582"/>
                  <a:gd name="T1" fmla="*/ 0 h 432"/>
                  <a:gd name="T2" fmla="*/ 0 w 582"/>
                  <a:gd name="T3" fmla="*/ 0 h 432"/>
                  <a:gd name="T4" fmla="*/ 0 w 582"/>
                  <a:gd name="T5" fmla="*/ 0 h 432"/>
                  <a:gd name="T6" fmla="*/ 0 w 582"/>
                  <a:gd name="T7" fmla="*/ 0 h 432"/>
                  <a:gd name="T8" fmla="*/ 0 w 582"/>
                  <a:gd name="T9" fmla="*/ 0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2"/>
                  <a:gd name="T16" fmla="*/ 0 h 432"/>
                  <a:gd name="T17" fmla="*/ 582 w 58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2" h="432">
                    <a:moveTo>
                      <a:pt x="0" y="432"/>
                    </a:moveTo>
                    <a:lnTo>
                      <a:pt x="282" y="354"/>
                    </a:lnTo>
                    <a:lnTo>
                      <a:pt x="582" y="426"/>
                    </a:lnTo>
                    <a:lnTo>
                      <a:pt x="276" y="0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38" name="Freeform 137"/>
              <p:cNvSpPr>
                <a:spLocks/>
              </p:cNvSpPr>
              <p:nvPr/>
            </p:nvSpPr>
            <p:spPr bwMode="auto">
              <a:xfrm>
                <a:off x="1081" y="1958"/>
                <a:ext cx="136" cy="102"/>
              </a:xfrm>
              <a:custGeom>
                <a:avLst/>
                <a:gdLst>
                  <a:gd name="T0" fmla="*/ 0 w 990"/>
                  <a:gd name="T1" fmla="*/ 0 h 762"/>
                  <a:gd name="T2" fmla="*/ 0 w 990"/>
                  <a:gd name="T3" fmla="*/ 0 h 762"/>
                  <a:gd name="T4" fmla="*/ 0 w 990"/>
                  <a:gd name="T5" fmla="*/ 0 h 762"/>
                  <a:gd name="T6" fmla="*/ 0 w 990"/>
                  <a:gd name="T7" fmla="*/ 0 h 762"/>
                  <a:gd name="T8" fmla="*/ 0 w 990"/>
                  <a:gd name="T9" fmla="*/ 0 h 762"/>
                  <a:gd name="T10" fmla="*/ 0 w 990"/>
                  <a:gd name="T11" fmla="*/ 0 h 762"/>
                  <a:gd name="T12" fmla="*/ 0 w 990"/>
                  <a:gd name="T13" fmla="*/ 0 h 762"/>
                  <a:gd name="T14" fmla="*/ 0 w 990"/>
                  <a:gd name="T15" fmla="*/ 0 h 762"/>
                  <a:gd name="T16" fmla="*/ 0 w 990"/>
                  <a:gd name="T17" fmla="*/ 0 h 7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0"/>
                  <a:gd name="T28" fmla="*/ 0 h 762"/>
                  <a:gd name="T29" fmla="*/ 990 w 990"/>
                  <a:gd name="T30" fmla="*/ 762 h 7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0" h="762">
                    <a:moveTo>
                      <a:pt x="132" y="102"/>
                    </a:moveTo>
                    <a:lnTo>
                      <a:pt x="486" y="0"/>
                    </a:lnTo>
                    <a:lnTo>
                      <a:pt x="858" y="96"/>
                    </a:lnTo>
                    <a:lnTo>
                      <a:pt x="990" y="762"/>
                    </a:lnTo>
                    <a:lnTo>
                      <a:pt x="678" y="54"/>
                    </a:lnTo>
                    <a:lnTo>
                      <a:pt x="474" y="744"/>
                    </a:lnTo>
                    <a:lnTo>
                      <a:pt x="306" y="54"/>
                    </a:lnTo>
                    <a:lnTo>
                      <a:pt x="0" y="714"/>
                    </a:lnTo>
                    <a:lnTo>
                      <a:pt x="132" y="102"/>
                    </a:lnTo>
                    <a:close/>
                  </a:path>
                </a:pathLst>
              </a:cu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39" name="Line 138"/>
              <p:cNvSpPr>
                <a:spLocks noChangeShapeType="1"/>
              </p:cNvSpPr>
              <p:nvPr/>
            </p:nvSpPr>
            <p:spPr bwMode="auto">
              <a:xfrm>
                <a:off x="1099" y="1972"/>
                <a:ext cx="8" cy="25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0" name="Line 139"/>
              <p:cNvSpPr>
                <a:spLocks noChangeShapeType="1"/>
              </p:cNvSpPr>
              <p:nvPr/>
            </p:nvSpPr>
            <p:spPr bwMode="auto">
              <a:xfrm>
                <a:off x="1150" y="1959"/>
                <a:ext cx="14" cy="37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1" name="Line 140"/>
              <p:cNvSpPr>
                <a:spLocks noChangeShapeType="1"/>
              </p:cNvSpPr>
              <p:nvPr/>
            </p:nvSpPr>
            <p:spPr bwMode="auto">
              <a:xfrm flipH="1">
                <a:off x="1133" y="1959"/>
                <a:ext cx="16" cy="4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2" name="Line 141"/>
              <p:cNvSpPr>
                <a:spLocks noChangeShapeType="1"/>
              </p:cNvSpPr>
              <p:nvPr/>
            </p:nvSpPr>
            <p:spPr bwMode="auto">
              <a:xfrm flipH="1">
                <a:off x="1188" y="1973"/>
                <a:ext cx="10" cy="2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3" name="Line 142"/>
              <p:cNvSpPr>
                <a:spLocks noChangeShapeType="1"/>
              </p:cNvSpPr>
              <p:nvPr/>
            </p:nvSpPr>
            <p:spPr bwMode="auto">
              <a:xfrm flipH="1">
                <a:off x="1145" y="1961"/>
                <a:ext cx="4" cy="97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4" name="Line 143"/>
              <p:cNvSpPr>
                <a:spLocks noChangeShapeType="1"/>
              </p:cNvSpPr>
              <p:nvPr/>
            </p:nvSpPr>
            <p:spPr bwMode="auto">
              <a:xfrm flipH="1">
                <a:off x="1152" y="1778"/>
                <a:ext cx="1" cy="82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5" name="Line 144"/>
              <p:cNvSpPr>
                <a:spLocks noChangeShapeType="1"/>
              </p:cNvSpPr>
              <p:nvPr/>
            </p:nvSpPr>
            <p:spPr bwMode="auto">
              <a:xfrm flipH="1">
                <a:off x="1155" y="1636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6" name="Line 145"/>
              <p:cNvSpPr>
                <a:spLocks noChangeShapeType="1"/>
              </p:cNvSpPr>
              <p:nvPr/>
            </p:nvSpPr>
            <p:spPr bwMode="auto">
              <a:xfrm flipV="1">
                <a:off x="1153" y="1696"/>
                <a:ext cx="1" cy="81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7" name="Line 146"/>
              <p:cNvSpPr>
                <a:spLocks noChangeShapeType="1"/>
              </p:cNvSpPr>
              <p:nvPr/>
            </p:nvSpPr>
            <p:spPr bwMode="auto">
              <a:xfrm flipV="1">
                <a:off x="1149" y="1858"/>
                <a:ext cx="1" cy="103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8" name="Line 147"/>
              <p:cNvSpPr>
                <a:spLocks noChangeShapeType="1"/>
              </p:cNvSpPr>
              <p:nvPr/>
            </p:nvSpPr>
            <p:spPr bwMode="auto">
              <a:xfrm flipH="1" flipV="1">
                <a:off x="1122" y="1872"/>
                <a:ext cx="28" cy="34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49" name="Line 148"/>
              <p:cNvSpPr>
                <a:spLocks noChangeShapeType="1"/>
              </p:cNvSpPr>
              <p:nvPr/>
            </p:nvSpPr>
            <p:spPr bwMode="auto">
              <a:xfrm flipV="1">
                <a:off x="1149" y="1868"/>
                <a:ext cx="33" cy="39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0" name="Line 149"/>
              <p:cNvSpPr>
                <a:spLocks noChangeShapeType="1"/>
              </p:cNvSpPr>
              <p:nvPr/>
            </p:nvSpPr>
            <p:spPr bwMode="auto">
              <a:xfrm>
                <a:off x="1126" y="1714"/>
                <a:ext cx="28" cy="2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1" name="Line 150"/>
              <p:cNvSpPr>
                <a:spLocks noChangeShapeType="1"/>
              </p:cNvSpPr>
              <p:nvPr/>
            </p:nvSpPr>
            <p:spPr bwMode="auto">
              <a:xfrm>
                <a:off x="1126" y="1749"/>
                <a:ext cx="28" cy="2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2" name="Line 151"/>
              <p:cNvSpPr>
                <a:spLocks noChangeShapeType="1"/>
              </p:cNvSpPr>
              <p:nvPr/>
            </p:nvSpPr>
            <p:spPr bwMode="auto">
              <a:xfrm>
                <a:off x="1154" y="1741"/>
                <a:ext cx="26" cy="46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3" name="Line 152"/>
              <p:cNvSpPr>
                <a:spLocks noChangeShapeType="1"/>
              </p:cNvSpPr>
              <p:nvPr/>
            </p:nvSpPr>
            <p:spPr bwMode="auto">
              <a:xfrm>
                <a:off x="1156" y="1698"/>
                <a:ext cx="26" cy="4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4" name="Line 153"/>
              <p:cNvSpPr>
                <a:spLocks noChangeShapeType="1"/>
              </p:cNvSpPr>
              <p:nvPr/>
            </p:nvSpPr>
            <p:spPr bwMode="auto">
              <a:xfrm flipH="1">
                <a:off x="1154" y="1709"/>
                <a:ext cx="26" cy="29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5" name="Line 154"/>
              <p:cNvSpPr>
                <a:spLocks noChangeShapeType="1"/>
              </p:cNvSpPr>
              <p:nvPr/>
            </p:nvSpPr>
            <p:spPr bwMode="auto">
              <a:xfrm flipH="1">
                <a:off x="1154" y="1746"/>
                <a:ext cx="28" cy="3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6" name="Line 155"/>
              <p:cNvSpPr>
                <a:spLocks noChangeShapeType="1"/>
              </p:cNvSpPr>
              <p:nvPr/>
            </p:nvSpPr>
            <p:spPr bwMode="auto">
              <a:xfrm flipH="1">
                <a:off x="1123" y="1740"/>
                <a:ext cx="31" cy="5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7" name="Line 156"/>
              <p:cNvSpPr>
                <a:spLocks noChangeShapeType="1"/>
              </p:cNvSpPr>
              <p:nvPr/>
            </p:nvSpPr>
            <p:spPr bwMode="auto">
              <a:xfrm flipH="1">
                <a:off x="1125" y="1698"/>
                <a:ext cx="29" cy="5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8" name="Line 157"/>
              <p:cNvSpPr>
                <a:spLocks noChangeShapeType="1"/>
              </p:cNvSpPr>
              <p:nvPr/>
            </p:nvSpPr>
            <p:spPr bwMode="auto">
              <a:xfrm flipV="1">
                <a:off x="1126" y="1740"/>
                <a:ext cx="27" cy="8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59" name="Line 158"/>
              <p:cNvSpPr>
                <a:spLocks noChangeShapeType="1"/>
              </p:cNvSpPr>
              <p:nvPr/>
            </p:nvSpPr>
            <p:spPr bwMode="auto">
              <a:xfrm>
                <a:off x="1156" y="1740"/>
                <a:ext cx="23" cy="7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0" name="Line 159"/>
              <p:cNvSpPr>
                <a:spLocks noChangeShapeType="1"/>
              </p:cNvSpPr>
              <p:nvPr/>
            </p:nvSpPr>
            <p:spPr bwMode="auto">
              <a:xfrm flipV="1">
                <a:off x="1124" y="1816"/>
                <a:ext cx="29" cy="1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1" name="Line 160"/>
              <p:cNvSpPr>
                <a:spLocks noChangeShapeType="1"/>
              </p:cNvSpPr>
              <p:nvPr/>
            </p:nvSpPr>
            <p:spPr bwMode="auto">
              <a:xfrm>
                <a:off x="1154" y="1817"/>
                <a:ext cx="27" cy="1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2" name="Line 161"/>
              <p:cNvSpPr>
                <a:spLocks noChangeShapeType="1"/>
              </p:cNvSpPr>
              <p:nvPr/>
            </p:nvSpPr>
            <p:spPr bwMode="auto">
              <a:xfrm>
                <a:off x="1154" y="1777"/>
                <a:ext cx="28" cy="5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3" name="Line 162"/>
              <p:cNvSpPr>
                <a:spLocks noChangeShapeType="1"/>
              </p:cNvSpPr>
              <p:nvPr/>
            </p:nvSpPr>
            <p:spPr bwMode="auto">
              <a:xfrm>
                <a:off x="1154" y="1818"/>
                <a:ext cx="28" cy="5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4" name="Line 163"/>
              <p:cNvSpPr>
                <a:spLocks noChangeShapeType="1"/>
              </p:cNvSpPr>
              <p:nvPr/>
            </p:nvSpPr>
            <p:spPr bwMode="auto">
              <a:xfrm>
                <a:off x="1123" y="1829"/>
                <a:ext cx="27" cy="3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5" name="Line 164"/>
              <p:cNvSpPr>
                <a:spLocks noChangeShapeType="1"/>
              </p:cNvSpPr>
              <p:nvPr/>
            </p:nvSpPr>
            <p:spPr bwMode="auto">
              <a:xfrm>
                <a:off x="1125" y="1791"/>
                <a:ext cx="26" cy="2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6" name="Line 165"/>
              <p:cNvSpPr>
                <a:spLocks noChangeShapeType="1"/>
              </p:cNvSpPr>
              <p:nvPr/>
            </p:nvSpPr>
            <p:spPr bwMode="auto">
              <a:xfrm flipH="1">
                <a:off x="1153" y="1790"/>
                <a:ext cx="29" cy="25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7" name="Line 166"/>
              <p:cNvSpPr>
                <a:spLocks noChangeShapeType="1"/>
              </p:cNvSpPr>
              <p:nvPr/>
            </p:nvSpPr>
            <p:spPr bwMode="auto">
              <a:xfrm flipH="1">
                <a:off x="1151" y="1827"/>
                <a:ext cx="31" cy="3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8" name="Line 167"/>
              <p:cNvSpPr>
                <a:spLocks noChangeShapeType="1"/>
              </p:cNvSpPr>
              <p:nvPr/>
            </p:nvSpPr>
            <p:spPr bwMode="auto">
              <a:xfrm flipH="1">
                <a:off x="1121" y="1818"/>
                <a:ext cx="30" cy="5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69" name="Line 168"/>
              <p:cNvSpPr>
                <a:spLocks noChangeShapeType="1"/>
              </p:cNvSpPr>
              <p:nvPr/>
            </p:nvSpPr>
            <p:spPr bwMode="auto">
              <a:xfrm flipH="1">
                <a:off x="1122" y="1778"/>
                <a:ext cx="30" cy="5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0" name="Line 169"/>
              <p:cNvSpPr>
                <a:spLocks noChangeShapeType="1"/>
              </p:cNvSpPr>
              <p:nvPr/>
            </p:nvSpPr>
            <p:spPr bwMode="auto">
              <a:xfrm>
                <a:off x="1157" y="1665"/>
                <a:ext cx="22" cy="13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1" name="Line 170"/>
              <p:cNvSpPr>
                <a:spLocks noChangeShapeType="1"/>
              </p:cNvSpPr>
              <p:nvPr/>
            </p:nvSpPr>
            <p:spPr bwMode="auto">
              <a:xfrm flipV="1">
                <a:off x="1127" y="1665"/>
                <a:ext cx="28" cy="17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2" name="Line 171"/>
              <p:cNvSpPr>
                <a:spLocks noChangeShapeType="1"/>
              </p:cNvSpPr>
              <p:nvPr/>
            </p:nvSpPr>
            <p:spPr bwMode="auto">
              <a:xfrm>
                <a:off x="1157" y="1637"/>
                <a:ext cx="20" cy="4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3" name="Line 172"/>
              <p:cNvSpPr>
                <a:spLocks noChangeShapeType="1"/>
              </p:cNvSpPr>
              <p:nvPr/>
            </p:nvSpPr>
            <p:spPr bwMode="auto">
              <a:xfrm>
                <a:off x="1156" y="1666"/>
                <a:ext cx="24" cy="41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4" name="Line 173"/>
              <p:cNvSpPr>
                <a:spLocks noChangeShapeType="1"/>
              </p:cNvSpPr>
              <p:nvPr/>
            </p:nvSpPr>
            <p:spPr bwMode="auto">
              <a:xfrm>
                <a:off x="1130" y="1655"/>
                <a:ext cx="24" cy="1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5" name="Line 174"/>
              <p:cNvSpPr>
                <a:spLocks noChangeShapeType="1"/>
              </p:cNvSpPr>
              <p:nvPr/>
            </p:nvSpPr>
            <p:spPr bwMode="auto">
              <a:xfrm>
                <a:off x="1130" y="1682"/>
                <a:ext cx="24" cy="1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6" name="Line 175"/>
              <p:cNvSpPr>
                <a:spLocks noChangeShapeType="1"/>
              </p:cNvSpPr>
              <p:nvPr/>
            </p:nvSpPr>
            <p:spPr bwMode="auto">
              <a:xfrm flipH="1">
                <a:off x="1129" y="1637"/>
                <a:ext cx="26" cy="4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7" name="Line 176"/>
              <p:cNvSpPr>
                <a:spLocks noChangeShapeType="1"/>
              </p:cNvSpPr>
              <p:nvPr/>
            </p:nvSpPr>
            <p:spPr bwMode="auto">
              <a:xfrm flipH="1">
                <a:off x="1127" y="1668"/>
                <a:ext cx="27" cy="44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8" name="Line 177"/>
              <p:cNvSpPr>
                <a:spLocks noChangeShapeType="1"/>
              </p:cNvSpPr>
              <p:nvPr/>
            </p:nvSpPr>
            <p:spPr bwMode="auto">
              <a:xfrm flipH="1">
                <a:off x="1156" y="1678"/>
                <a:ext cx="21" cy="20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79" name="Line 178"/>
              <p:cNvSpPr>
                <a:spLocks noChangeShapeType="1"/>
              </p:cNvSpPr>
              <p:nvPr/>
            </p:nvSpPr>
            <p:spPr bwMode="auto">
              <a:xfrm flipH="1">
                <a:off x="1157" y="1653"/>
                <a:ext cx="20" cy="12"/>
              </a:xfrm>
              <a:prstGeom prst="line">
                <a:avLst/>
              </a:prstGeom>
              <a:noFill/>
              <a:ln w="635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80" name="Oval 179"/>
              <p:cNvSpPr>
                <a:spLocks noChangeArrowheads="1"/>
              </p:cNvSpPr>
              <p:nvPr/>
            </p:nvSpPr>
            <p:spPr bwMode="auto">
              <a:xfrm>
                <a:off x="1162" y="1796"/>
                <a:ext cx="43" cy="50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1" name="Oval 180"/>
              <p:cNvSpPr>
                <a:spLocks noChangeArrowheads="1"/>
              </p:cNvSpPr>
              <p:nvPr/>
            </p:nvSpPr>
            <p:spPr bwMode="auto">
              <a:xfrm>
                <a:off x="1169" y="1796"/>
                <a:ext cx="39" cy="50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D8D8D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2" name="Oval 181"/>
              <p:cNvSpPr>
                <a:spLocks noChangeArrowheads="1"/>
              </p:cNvSpPr>
              <p:nvPr/>
            </p:nvSpPr>
            <p:spPr bwMode="auto">
              <a:xfrm>
                <a:off x="1164" y="1682"/>
                <a:ext cx="43" cy="51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3" name="Oval 182"/>
              <p:cNvSpPr>
                <a:spLocks noChangeArrowheads="1"/>
              </p:cNvSpPr>
              <p:nvPr/>
            </p:nvSpPr>
            <p:spPr bwMode="auto">
              <a:xfrm>
                <a:off x="1171" y="1682"/>
                <a:ext cx="39" cy="51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D8D8D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4" name="Oval 183"/>
              <p:cNvSpPr>
                <a:spLocks noChangeArrowheads="1"/>
              </p:cNvSpPr>
              <p:nvPr/>
            </p:nvSpPr>
            <p:spPr bwMode="auto">
              <a:xfrm rot="-5400000">
                <a:off x="1078" y="2029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5" name="Oval 184"/>
              <p:cNvSpPr>
                <a:spLocks noChangeArrowheads="1"/>
              </p:cNvSpPr>
              <p:nvPr/>
            </p:nvSpPr>
            <p:spPr bwMode="auto">
              <a:xfrm rot="-5400000">
                <a:off x="1078" y="2032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6" name="Oval 185"/>
              <p:cNvSpPr>
                <a:spLocks noChangeArrowheads="1"/>
              </p:cNvSpPr>
              <p:nvPr/>
            </p:nvSpPr>
            <p:spPr bwMode="auto">
              <a:xfrm rot="-5400000">
                <a:off x="1142" y="2035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7" name="Oval 186"/>
              <p:cNvSpPr>
                <a:spLocks noChangeArrowheads="1"/>
              </p:cNvSpPr>
              <p:nvPr/>
            </p:nvSpPr>
            <p:spPr bwMode="auto">
              <a:xfrm rot="-5400000">
                <a:off x="1142" y="2038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8" name="Oval 187"/>
              <p:cNvSpPr>
                <a:spLocks noChangeArrowheads="1"/>
              </p:cNvSpPr>
              <p:nvPr/>
            </p:nvSpPr>
            <p:spPr bwMode="auto">
              <a:xfrm rot="-5400000">
                <a:off x="1210" y="2032"/>
                <a:ext cx="7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389" name="Oval 188"/>
              <p:cNvSpPr>
                <a:spLocks noChangeArrowheads="1"/>
              </p:cNvSpPr>
              <p:nvPr/>
            </p:nvSpPr>
            <p:spPr bwMode="auto">
              <a:xfrm rot="-5400000">
                <a:off x="1211" y="2035"/>
                <a:ext cx="6" cy="52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vert="eaVert" wrap="none" lIns="73025" tIns="36512" rIns="73025" bIns="36512" anchor="ctr"/>
              <a:lstStyle/>
              <a:p>
                <a:pPr algn="l" latinLnBrk="0"/>
                <a:endParaRPr kumimoji="0" lang="ko-KR" altLang="en-US" sz="20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</p:grpSp>
        <p:sp>
          <p:nvSpPr>
            <p:cNvPr id="8247" name="Text Box 189"/>
            <p:cNvSpPr txBox="1">
              <a:spLocks noChangeArrowheads="1"/>
            </p:cNvSpPr>
            <p:nvPr/>
          </p:nvSpPr>
          <p:spPr bwMode="auto">
            <a:xfrm>
              <a:off x="6528122" y="3124205"/>
              <a:ext cx="1776046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altLang="ko-KR" sz="18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HSDPA</a:t>
              </a:r>
            </a:p>
          </p:txBody>
        </p:sp>
        <p:pic>
          <p:nvPicPr>
            <p:cNvPr id="8248" name="Picture 190" descr="imt200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905754" y="4181474"/>
              <a:ext cx="231531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92"/>
            <p:cNvGrpSpPr>
              <a:grpSpLocks/>
            </p:cNvGrpSpPr>
            <p:nvPr/>
          </p:nvGrpSpPr>
          <p:grpSpPr bwMode="auto">
            <a:xfrm rot="10958625" flipH="1">
              <a:off x="7477861" y="3417887"/>
              <a:ext cx="285750" cy="385762"/>
              <a:chOff x="720" y="1528"/>
              <a:chExt cx="302" cy="216"/>
            </a:xfrm>
          </p:grpSpPr>
          <p:grpSp>
            <p:nvGrpSpPr>
              <p:cNvPr id="10" name="Group 193"/>
              <p:cNvGrpSpPr>
                <a:grpSpLocks/>
              </p:cNvGrpSpPr>
              <p:nvPr/>
            </p:nvGrpSpPr>
            <p:grpSpPr bwMode="auto">
              <a:xfrm>
                <a:off x="874" y="1528"/>
                <a:ext cx="148" cy="216"/>
                <a:chOff x="874" y="1528"/>
                <a:chExt cx="148" cy="216"/>
              </a:xfrm>
            </p:grpSpPr>
            <p:sp>
              <p:nvSpPr>
                <p:cNvPr id="8330" name="Arc 194"/>
                <p:cNvSpPr>
                  <a:spLocks/>
                </p:cNvSpPr>
                <p:nvPr/>
              </p:nvSpPr>
              <p:spPr bwMode="auto">
                <a:xfrm>
                  <a:off x="932" y="1528"/>
                  <a:ext cx="90" cy="216"/>
                </a:xfrm>
                <a:custGeom>
                  <a:avLst/>
                  <a:gdLst>
                    <a:gd name="T0" fmla="*/ 0 w 21600"/>
                    <a:gd name="T1" fmla="*/ 0 h 42077"/>
                    <a:gd name="T2" fmla="*/ 0 w 21600"/>
                    <a:gd name="T3" fmla="*/ 0 h 42077"/>
                    <a:gd name="T4" fmla="*/ 0 w 21600"/>
                    <a:gd name="T5" fmla="*/ 0 h 420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77"/>
                    <a:gd name="T11" fmla="*/ 21600 w 21600"/>
                    <a:gd name="T12" fmla="*/ 42077 h 420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77" fill="none" extrusionOk="0">
                      <a:moveTo>
                        <a:pt x="4080" y="-1"/>
                      </a:moveTo>
                      <a:cubicBezTo>
                        <a:pt x="14249" y="1956"/>
                        <a:pt x="21600" y="10854"/>
                        <a:pt x="21600" y="21211"/>
                      </a:cubicBezTo>
                      <a:cubicBezTo>
                        <a:pt x="21600" y="30989"/>
                        <a:pt x="15030" y="39548"/>
                        <a:pt x="5583" y="42076"/>
                      </a:cubicBezTo>
                    </a:path>
                    <a:path w="21600" h="42077" stroke="0" extrusionOk="0">
                      <a:moveTo>
                        <a:pt x="4080" y="-1"/>
                      </a:moveTo>
                      <a:cubicBezTo>
                        <a:pt x="14249" y="1956"/>
                        <a:pt x="21600" y="10854"/>
                        <a:pt x="21600" y="21211"/>
                      </a:cubicBezTo>
                      <a:cubicBezTo>
                        <a:pt x="21600" y="30989"/>
                        <a:pt x="15030" y="39548"/>
                        <a:pt x="5583" y="42076"/>
                      </a:cubicBezTo>
                      <a:lnTo>
                        <a:pt x="0" y="212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31" name="Arc 195"/>
                <p:cNvSpPr>
                  <a:spLocks/>
                </p:cNvSpPr>
                <p:nvPr/>
              </p:nvSpPr>
              <p:spPr bwMode="auto">
                <a:xfrm>
                  <a:off x="906" y="1543"/>
                  <a:ext cx="78" cy="185"/>
                </a:xfrm>
                <a:custGeom>
                  <a:avLst/>
                  <a:gdLst>
                    <a:gd name="T0" fmla="*/ 0 w 21600"/>
                    <a:gd name="T1" fmla="*/ 0 h 42068"/>
                    <a:gd name="T2" fmla="*/ 0 w 21600"/>
                    <a:gd name="T3" fmla="*/ 0 h 42068"/>
                    <a:gd name="T4" fmla="*/ 0 w 21600"/>
                    <a:gd name="T5" fmla="*/ 0 h 42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68"/>
                    <a:gd name="T11" fmla="*/ 21600 w 21600"/>
                    <a:gd name="T12" fmla="*/ 42068 h 42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68" fill="none" extrusionOk="0">
                      <a:moveTo>
                        <a:pt x="4121" y="-1"/>
                      </a:moveTo>
                      <a:cubicBezTo>
                        <a:pt x="14271" y="1972"/>
                        <a:pt x="21600" y="10862"/>
                        <a:pt x="21600" y="21203"/>
                      </a:cubicBezTo>
                      <a:cubicBezTo>
                        <a:pt x="21600" y="30981"/>
                        <a:pt x="15030" y="39540"/>
                        <a:pt x="5585" y="42068"/>
                      </a:cubicBezTo>
                    </a:path>
                    <a:path w="21600" h="42068" stroke="0" extrusionOk="0">
                      <a:moveTo>
                        <a:pt x="4121" y="-1"/>
                      </a:moveTo>
                      <a:cubicBezTo>
                        <a:pt x="14271" y="1972"/>
                        <a:pt x="21600" y="10862"/>
                        <a:pt x="21600" y="21203"/>
                      </a:cubicBezTo>
                      <a:cubicBezTo>
                        <a:pt x="21600" y="30981"/>
                        <a:pt x="15030" y="39540"/>
                        <a:pt x="5585" y="42068"/>
                      </a:cubicBezTo>
                      <a:lnTo>
                        <a:pt x="0" y="2120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32" name="Arc 196"/>
                <p:cNvSpPr>
                  <a:spLocks/>
                </p:cNvSpPr>
                <p:nvPr/>
              </p:nvSpPr>
              <p:spPr bwMode="auto">
                <a:xfrm>
                  <a:off x="874" y="1558"/>
                  <a:ext cx="74" cy="154"/>
                </a:xfrm>
                <a:custGeom>
                  <a:avLst/>
                  <a:gdLst>
                    <a:gd name="T0" fmla="*/ 0 w 21600"/>
                    <a:gd name="T1" fmla="*/ 0 h 42084"/>
                    <a:gd name="T2" fmla="*/ 0 w 21600"/>
                    <a:gd name="T3" fmla="*/ 0 h 42084"/>
                    <a:gd name="T4" fmla="*/ 0 w 21600"/>
                    <a:gd name="T5" fmla="*/ 0 h 4208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84"/>
                    <a:gd name="T11" fmla="*/ 21600 w 21600"/>
                    <a:gd name="T12" fmla="*/ 42084 h 420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84" fill="none" extrusionOk="0">
                      <a:moveTo>
                        <a:pt x="4065" y="-1"/>
                      </a:moveTo>
                      <a:cubicBezTo>
                        <a:pt x="14241" y="1950"/>
                        <a:pt x="21600" y="10852"/>
                        <a:pt x="21600" y="21214"/>
                      </a:cubicBezTo>
                      <a:cubicBezTo>
                        <a:pt x="21600" y="30998"/>
                        <a:pt x="15023" y="39560"/>
                        <a:pt x="5569" y="42083"/>
                      </a:cubicBezTo>
                    </a:path>
                    <a:path w="21600" h="42084" stroke="0" extrusionOk="0">
                      <a:moveTo>
                        <a:pt x="4065" y="-1"/>
                      </a:moveTo>
                      <a:cubicBezTo>
                        <a:pt x="14241" y="1950"/>
                        <a:pt x="21600" y="10852"/>
                        <a:pt x="21600" y="21214"/>
                      </a:cubicBezTo>
                      <a:cubicBezTo>
                        <a:pt x="21600" y="30998"/>
                        <a:pt x="15023" y="39560"/>
                        <a:pt x="5569" y="42083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  <p:grpSp>
            <p:nvGrpSpPr>
              <p:cNvPr id="11" name="Group 197"/>
              <p:cNvGrpSpPr>
                <a:grpSpLocks/>
              </p:cNvGrpSpPr>
              <p:nvPr/>
            </p:nvGrpSpPr>
            <p:grpSpPr bwMode="auto">
              <a:xfrm>
                <a:off x="790" y="1568"/>
                <a:ext cx="126" cy="142"/>
                <a:chOff x="790" y="1568"/>
                <a:chExt cx="126" cy="142"/>
              </a:xfrm>
            </p:grpSpPr>
            <p:sp>
              <p:nvSpPr>
                <p:cNvPr id="8327" name="Arc 198"/>
                <p:cNvSpPr>
                  <a:spLocks/>
                </p:cNvSpPr>
                <p:nvPr/>
              </p:nvSpPr>
              <p:spPr bwMode="auto">
                <a:xfrm>
                  <a:off x="838" y="1568"/>
                  <a:ext cx="78" cy="142"/>
                </a:xfrm>
                <a:custGeom>
                  <a:avLst/>
                  <a:gdLst>
                    <a:gd name="T0" fmla="*/ 0 w 21600"/>
                    <a:gd name="T1" fmla="*/ 0 h 42068"/>
                    <a:gd name="T2" fmla="*/ 0 w 21600"/>
                    <a:gd name="T3" fmla="*/ 0 h 42068"/>
                    <a:gd name="T4" fmla="*/ 0 w 21600"/>
                    <a:gd name="T5" fmla="*/ 0 h 42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68"/>
                    <a:gd name="T11" fmla="*/ 21600 w 21600"/>
                    <a:gd name="T12" fmla="*/ 42068 h 42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68" fill="none" extrusionOk="0">
                      <a:moveTo>
                        <a:pt x="4133" y="0"/>
                      </a:moveTo>
                      <a:cubicBezTo>
                        <a:pt x="14278" y="1978"/>
                        <a:pt x="21600" y="10865"/>
                        <a:pt x="21600" y="21201"/>
                      </a:cubicBezTo>
                      <a:cubicBezTo>
                        <a:pt x="21600" y="30981"/>
                        <a:pt x="15028" y="39541"/>
                        <a:pt x="5579" y="42067"/>
                      </a:cubicBezTo>
                    </a:path>
                    <a:path w="21600" h="42068" stroke="0" extrusionOk="0">
                      <a:moveTo>
                        <a:pt x="4133" y="0"/>
                      </a:moveTo>
                      <a:cubicBezTo>
                        <a:pt x="14278" y="1978"/>
                        <a:pt x="21600" y="10865"/>
                        <a:pt x="21600" y="21201"/>
                      </a:cubicBezTo>
                      <a:cubicBezTo>
                        <a:pt x="21600" y="30981"/>
                        <a:pt x="15028" y="39541"/>
                        <a:pt x="5579" y="42067"/>
                      </a:cubicBezTo>
                      <a:lnTo>
                        <a:pt x="0" y="21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28" name="Arc 199"/>
                <p:cNvSpPr>
                  <a:spLocks/>
                </p:cNvSpPr>
                <p:nvPr/>
              </p:nvSpPr>
              <p:spPr bwMode="auto">
                <a:xfrm>
                  <a:off x="818" y="1578"/>
                  <a:ext cx="66" cy="123"/>
                </a:xfrm>
                <a:custGeom>
                  <a:avLst/>
                  <a:gdLst>
                    <a:gd name="T0" fmla="*/ 0 w 21600"/>
                    <a:gd name="T1" fmla="*/ 0 h 42173"/>
                    <a:gd name="T2" fmla="*/ 0 w 21600"/>
                    <a:gd name="T3" fmla="*/ 0 h 42173"/>
                    <a:gd name="T4" fmla="*/ 0 w 21600"/>
                    <a:gd name="T5" fmla="*/ 0 h 421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73"/>
                    <a:gd name="T11" fmla="*/ 21600 w 21600"/>
                    <a:gd name="T12" fmla="*/ 42173 h 42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73" fill="none" extrusionOk="0">
                      <a:moveTo>
                        <a:pt x="3923" y="0"/>
                      </a:moveTo>
                      <a:cubicBezTo>
                        <a:pt x="14166" y="1892"/>
                        <a:pt x="21600" y="10825"/>
                        <a:pt x="21600" y="21241"/>
                      </a:cubicBezTo>
                      <a:cubicBezTo>
                        <a:pt x="21600" y="31118"/>
                        <a:pt x="14900" y="39737"/>
                        <a:pt x="5328" y="42173"/>
                      </a:cubicBezTo>
                    </a:path>
                    <a:path w="21600" h="42173" stroke="0" extrusionOk="0">
                      <a:moveTo>
                        <a:pt x="3923" y="0"/>
                      </a:moveTo>
                      <a:cubicBezTo>
                        <a:pt x="14166" y="1892"/>
                        <a:pt x="21600" y="10825"/>
                        <a:pt x="21600" y="21241"/>
                      </a:cubicBezTo>
                      <a:cubicBezTo>
                        <a:pt x="21600" y="31118"/>
                        <a:pt x="14900" y="39737"/>
                        <a:pt x="5328" y="42173"/>
                      </a:cubicBezTo>
                      <a:lnTo>
                        <a:pt x="0" y="21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29" name="Arc 200"/>
                <p:cNvSpPr>
                  <a:spLocks/>
                </p:cNvSpPr>
                <p:nvPr/>
              </p:nvSpPr>
              <p:spPr bwMode="auto">
                <a:xfrm>
                  <a:off x="790" y="1590"/>
                  <a:ext cx="62" cy="103"/>
                </a:xfrm>
                <a:custGeom>
                  <a:avLst/>
                  <a:gdLst>
                    <a:gd name="T0" fmla="*/ 0 w 21600"/>
                    <a:gd name="T1" fmla="*/ 0 h 42055"/>
                    <a:gd name="T2" fmla="*/ 0 w 21600"/>
                    <a:gd name="T3" fmla="*/ 0 h 42055"/>
                    <a:gd name="T4" fmla="*/ 0 w 21600"/>
                    <a:gd name="T5" fmla="*/ 0 h 4205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5"/>
                    <a:gd name="T11" fmla="*/ 21600 w 21600"/>
                    <a:gd name="T12" fmla="*/ 42055 h 420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5" fill="none" extrusionOk="0">
                      <a:moveTo>
                        <a:pt x="4179" y="0"/>
                      </a:moveTo>
                      <a:cubicBezTo>
                        <a:pt x="14302" y="1996"/>
                        <a:pt x="21600" y="10874"/>
                        <a:pt x="21600" y="21192"/>
                      </a:cubicBezTo>
                      <a:cubicBezTo>
                        <a:pt x="21600" y="30966"/>
                        <a:pt x="15035" y="39522"/>
                        <a:pt x="5594" y="42054"/>
                      </a:cubicBezTo>
                    </a:path>
                    <a:path w="21600" h="42055" stroke="0" extrusionOk="0">
                      <a:moveTo>
                        <a:pt x="4179" y="0"/>
                      </a:moveTo>
                      <a:cubicBezTo>
                        <a:pt x="14302" y="1996"/>
                        <a:pt x="21600" y="10874"/>
                        <a:pt x="21600" y="21192"/>
                      </a:cubicBezTo>
                      <a:cubicBezTo>
                        <a:pt x="21600" y="30966"/>
                        <a:pt x="15035" y="39522"/>
                        <a:pt x="5594" y="42054"/>
                      </a:cubicBezTo>
                      <a:lnTo>
                        <a:pt x="0" y="2119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  <p:sp>
            <p:nvSpPr>
              <p:cNvPr id="8323" name="Arc 201"/>
              <p:cNvSpPr>
                <a:spLocks/>
              </p:cNvSpPr>
              <p:nvPr/>
            </p:nvSpPr>
            <p:spPr bwMode="auto">
              <a:xfrm>
                <a:off x="769" y="1600"/>
                <a:ext cx="56" cy="88"/>
              </a:xfrm>
              <a:custGeom>
                <a:avLst/>
                <a:gdLst>
                  <a:gd name="T0" fmla="*/ 0 w 21600"/>
                  <a:gd name="T1" fmla="*/ 0 h 42092"/>
                  <a:gd name="T2" fmla="*/ 0 w 21600"/>
                  <a:gd name="T3" fmla="*/ 0 h 42092"/>
                  <a:gd name="T4" fmla="*/ 0 w 21600"/>
                  <a:gd name="T5" fmla="*/ 0 h 420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2"/>
                  <a:gd name="T11" fmla="*/ 21600 w 21600"/>
                  <a:gd name="T12" fmla="*/ 42092 h 42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2" fill="none" extrusionOk="0">
                    <a:moveTo>
                      <a:pt x="4163" y="-1"/>
                    </a:moveTo>
                    <a:cubicBezTo>
                      <a:pt x="14293" y="1989"/>
                      <a:pt x="21600" y="10870"/>
                      <a:pt x="21600" y="21195"/>
                    </a:cubicBezTo>
                    <a:cubicBezTo>
                      <a:pt x="21600" y="31018"/>
                      <a:pt x="14970" y="39605"/>
                      <a:pt x="5466" y="42091"/>
                    </a:cubicBezTo>
                  </a:path>
                  <a:path w="21600" h="42092" stroke="0" extrusionOk="0">
                    <a:moveTo>
                      <a:pt x="4163" y="-1"/>
                    </a:moveTo>
                    <a:cubicBezTo>
                      <a:pt x="14293" y="1989"/>
                      <a:pt x="21600" y="10870"/>
                      <a:pt x="21600" y="21195"/>
                    </a:cubicBezTo>
                    <a:cubicBezTo>
                      <a:pt x="21600" y="31018"/>
                      <a:pt x="14970" y="39605"/>
                      <a:pt x="5466" y="42091"/>
                    </a:cubicBezTo>
                    <a:lnTo>
                      <a:pt x="0" y="2119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24" name="Arc 202"/>
              <p:cNvSpPr>
                <a:spLocks/>
              </p:cNvSpPr>
              <p:nvPr/>
            </p:nvSpPr>
            <p:spPr bwMode="auto">
              <a:xfrm>
                <a:off x="745" y="1602"/>
                <a:ext cx="48" cy="78"/>
              </a:xfrm>
              <a:custGeom>
                <a:avLst/>
                <a:gdLst>
                  <a:gd name="T0" fmla="*/ 0 w 21600"/>
                  <a:gd name="T1" fmla="*/ 0 h 42119"/>
                  <a:gd name="T2" fmla="*/ 0 w 21600"/>
                  <a:gd name="T3" fmla="*/ 0 h 42119"/>
                  <a:gd name="T4" fmla="*/ 0 w 21600"/>
                  <a:gd name="T5" fmla="*/ 0 h 421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9"/>
                  <a:gd name="T11" fmla="*/ 21600 w 21600"/>
                  <a:gd name="T12" fmla="*/ 42119 h 42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9" fill="none" extrusionOk="0">
                    <a:moveTo>
                      <a:pt x="3980" y="0"/>
                    </a:moveTo>
                    <a:cubicBezTo>
                      <a:pt x="14197" y="1915"/>
                      <a:pt x="21600" y="10835"/>
                      <a:pt x="21600" y="21230"/>
                    </a:cubicBezTo>
                    <a:cubicBezTo>
                      <a:pt x="21600" y="31042"/>
                      <a:pt x="14986" y="39621"/>
                      <a:pt x="5496" y="42118"/>
                    </a:cubicBezTo>
                  </a:path>
                  <a:path w="21600" h="42119" stroke="0" extrusionOk="0">
                    <a:moveTo>
                      <a:pt x="3980" y="0"/>
                    </a:moveTo>
                    <a:cubicBezTo>
                      <a:pt x="14197" y="1915"/>
                      <a:pt x="21600" y="10835"/>
                      <a:pt x="21600" y="21230"/>
                    </a:cubicBezTo>
                    <a:cubicBezTo>
                      <a:pt x="21600" y="31042"/>
                      <a:pt x="14986" y="39621"/>
                      <a:pt x="5496" y="42118"/>
                    </a:cubicBezTo>
                    <a:lnTo>
                      <a:pt x="0" y="212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25" name="Arc 203"/>
              <p:cNvSpPr>
                <a:spLocks/>
              </p:cNvSpPr>
              <p:nvPr/>
            </p:nvSpPr>
            <p:spPr bwMode="auto">
              <a:xfrm>
                <a:off x="728" y="1616"/>
                <a:ext cx="42" cy="60"/>
              </a:xfrm>
              <a:custGeom>
                <a:avLst/>
                <a:gdLst>
                  <a:gd name="T0" fmla="*/ 0 w 21600"/>
                  <a:gd name="T1" fmla="*/ 0 h 42019"/>
                  <a:gd name="T2" fmla="*/ 0 w 21600"/>
                  <a:gd name="T3" fmla="*/ 0 h 42019"/>
                  <a:gd name="T4" fmla="*/ 0 w 21600"/>
                  <a:gd name="T5" fmla="*/ 0 h 420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19"/>
                  <a:gd name="T11" fmla="*/ 21600 w 21600"/>
                  <a:gd name="T12" fmla="*/ 42019 h 42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19" fill="none" extrusionOk="0">
                    <a:moveTo>
                      <a:pt x="4041" y="0"/>
                    </a:moveTo>
                    <a:cubicBezTo>
                      <a:pt x="14229" y="1941"/>
                      <a:pt x="21600" y="10848"/>
                      <a:pt x="21600" y="21219"/>
                    </a:cubicBezTo>
                    <a:cubicBezTo>
                      <a:pt x="21600" y="30905"/>
                      <a:pt x="15151" y="39407"/>
                      <a:pt x="5823" y="42019"/>
                    </a:cubicBezTo>
                  </a:path>
                  <a:path w="21600" h="42019" stroke="0" extrusionOk="0">
                    <a:moveTo>
                      <a:pt x="4041" y="0"/>
                    </a:moveTo>
                    <a:cubicBezTo>
                      <a:pt x="14229" y="1941"/>
                      <a:pt x="21600" y="10848"/>
                      <a:pt x="21600" y="21219"/>
                    </a:cubicBezTo>
                    <a:cubicBezTo>
                      <a:pt x="21600" y="30905"/>
                      <a:pt x="15151" y="39407"/>
                      <a:pt x="5823" y="42019"/>
                    </a:cubicBezTo>
                    <a:lnTo>
                      <a:pt x="0" y="212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26" name="Arc 204"/>
              <p:cNvSpPr>
                <a:spLocks/>
              </p:cNvSpPr>
              <p:nvPr/>
            </p:nvSpPr>
            <p:spPr bwMode="auto">
              <a:xfrm>
                <a:off x="720" y="1621"/>
                <a:ext cx="26" cy="47"/>
              </a:xfrm>
              <a:custGeom>
                <a:avLst/>
                <a:gdLst>
                  <a:gd name="T0" fmla="*/ 0 w 21600"/>
                  <a:gd name="T1" fmla="*/ 0 h 42349"/>
                  <a:gd name="T2" fmla="*/ 0 w 21600"/>
                  <a:gd name="T3" fmla="*/ 0 h 42349"/>
                  <a:gd name="T4" fmla="*/ 0 w 21600"/>
                  <a:gd name="T5" fmla="*/ 0 h 423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349"/>
                  <a:gd name="T11" fmla="*/ 21600 w 21600"/>
                  <a:gd name="T12" fmla="*/ 42349 h 42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349" fill="none" extrusionOk="0">
                    <a:moveTo>
                      <a:pt x="3283" y="0"/>
                    </a:moveTo>
                    <a:cubicBezTo>
                      <a:pt x="13821" y="1621"/>
                      <a:pt x="21600" y="10687"/>
                      <a:pt x="21600" y="21349"/>
                    </a:cubicBezTo>
                    <a:cubicBezTo>
                      <a:pt x="21600" y="31330"/>
                      <a:pt x="14760" y="40011"/>
                      <a:pt x="5056" y="42348"/>
                    </a:cubicBezTo>
                  </a:path>
                  <a:path w="21600" h="42349" stroke="0" extrusionOk="0">
                    <a:moveTo>
                      <a:pt x="3283" y="0"/>
                    </a:moveTo>
                    <a:cubicBezTo>
                      <a:pt x="13821" y="1621"/>
                      <a:pt x="21600" y="10687"/>
                      <a:pt x="21600" y="21349"/>
                    </a:cubicBezTo>
                    <a:cubicBezTo>
                      <a:pt x="21600" y="31330"/>
                      <a:pt x="14760" y="40011"/>
                      <a:pt x="5056" y="42348"/>
                    </a:cubicBezTo>
                    <a:lnTo>
                      <a:pt x="0" y="2134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</p:grpSp>
        <p:sp>
          <p:nvSpPr>
            <p:cNvPr id="8250" name="Oval 205"/>
            <p:cNvSpPr>
              <a:spLocks noChangeArrowheads="1"/>
            </p:cNvSpPr>
            <p:nvPr/>
          </p:nvSpPr>
          <p:spPr bwMode="auto">
            <a:xfrm>
              <a:off x="6079881" y="3579818"/>
              <a:ext cx="877765" cy="719137"/>
            </a:xfrm>
            <a:prstGeom prst="ellipse">
              <a:avLst/>
            </a:prstGeom>
            <a:solidFill>
              <a:srgbClr val="6EAAEC">
                <a:alpha val="3686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kumimoji="0" lang="ko-KR" altLang="ko-KR" sz="1800" dirty="0">
                <a:solidFill>
                  <a:schemeClr val="tx1"/>
                </a:solidFill>
                <a:latin typeface="HY견고딕" pitchFamily="18" charset="-127"/>
                <a:ea typeface="Arial Unicode MS" pitchFamily="50" charset="-127"/>
              </a:endParaRPr>
            </a:p>
          </p:txBody>
        </p:sp>
        <p:grpSp>
          <p:nvGrpSpPr>
            <p:cNvPr id="12" name="Group 206"/>
            <p:cNvGrpSpPr>
              <a:grpSpLocks/>
            </p:cNvGrpSpPr>
            <p:nvPr/>
          </p:nvGrpSpPr>
          <p:grpSpPr bwMode="auto">
            <a:xfrm rot="11653716" flipH="1">
              <a:off x="6668969" y="3871912"/>
              <a:ext cx="284285" cy="290512"/>
              <a:chOff x="720" y="1528"/>
              <a:chExt cx="302" cy="216"/>
            </a:xfrm>
          </p:grpSpPr>
          <p:grpSp>
            <p:nvGrpSpPr>
              <p:cNvPr id="13" name="Group 207"/>
              <p:cNvGrpSpPr>
                <a:grpSpLocks/>
              </p:cNvGrpSpPr>
              <p:nvPr/>
            </p:nvGrpSpPr>
            <p:grpSpPr bwMode="auto">
              <a:xfrm>
                <a:off x="874" y="1528"/>
                <a:ext cx="148" cy="216"/>
                <a:chOff x="874" y="1528"/>
                <a:chExt cx="148" cy="216"/>
              </a:xfrm>
            </p:grpSpPr>
            <p:sp>
              <p:nvSpPr>
                <p:cNvPr id="8318" name="Arc 208"/>
                <p:cNvSpPr>
                  <a:spLocks/>
                </p:cNvSpPr>
                <p:nvPr/>
              </p:nvSpPr>
              <p:spPr bwMode="auto">
                <a:xfrm>
                  <a:off x="932" y="1528"/>
                  <a:ext cx="90" cy="216"/>
                </a:xfrm>
                <a:custGeom>
                  <a:avLst/>
                  <a:gdLst>
                    <a:gd name="T0" fmla="*/ 0 w 21600"/>
                    <a:gd name="T1" fmla="*/ 0 h 42077"/>
                    <a:gd name="T2" fmla="*/ 0 w 21600"/>
                    <a:gd name="T3" fmla="*/ 0 h 42077"/>
                    <a:gd name="T4" fmla="*/ 0 w 21600"/>
                    <a:gd name="T5" fmla="*/ 0 h 420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77"/>
                    <a:gd name="T11" fmla="*/ 21600 w 21600"/>
                    <a:gd name="T12" fmla="*/ 42077 h 420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77" fill="none" extrusionOk="0">
                      <a:moveTo>
                        <a:pt x="4080" y="-1"/>
                      </a:moveTo>
                      <a:cubicBezTo>
                        <a:pt x="14249" y="1956"/>
                        <a:pt x="21600" y="10854"/>
                        <a:pt x="21600" y="21211"/>
                      </a:cubicBezTo>
                      <a:cubicBezTo>
                        <a:pt x="21600" y="30989"/>
                        <a:pt x="15030" y="39548"/>
                        <a:pt x="5583" y="42076"/>
                      </a:cubicBezTo>
                    </a:path>
                    <a:path w="21600" h="42077" stroke="0" extrusionOk="0">
                      <a:moveTo>
                        <a:pt x="4080" y="-1"/>
                      </a:moveTo>
                      <a:cubicBezTo>
                        <a:pt x="14249" y="1956"/>
                        <a:pt x="21600" y="10854"/>
                        <a:pt x="21600" y="21211"/>
                      </a:cubicBezTo>
                      <a:cubicBezTo>
                        <a:pt x="21600" y="30989"/>
                        <a:pt x="15030" y="39548"/>
                        <a:pt x="5583" y="42076"/>
                      </a:cubicBezTo>
                      <a:lnTo>
                        <a:pt x="0" y="212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6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19" name="Arc 209"/>
                <p:cNvSpPr>
                  <a:spLocks/>
                </p:cNvSpPr>
                <p:nvPr/>
              </p:nvSpPr>
              <p:spPr bwMode="auto">
                <a:xfrm>
                  <a:off x="906" y="1543"/>
                  <a:ext cx="78" cy="185"/>
                </a:xfrm>
                <a:custGeom>
                  <a:avLst/>
                  <a:gdLst>
                    <a:gd name="T0" fmla="*/ 0 w 21600"/>
                    <a:gd name="T1" fmla="*/ 0 h 42068"/>
                    <a:gd name="T2" fmla="*/ 0 w 21600"/>
                    <a:gd name="T3" fmla="*/ 0 h 42068"/>
                    <a:gd name="T4" fmla="*/ 0 w 21600"/>
                    <a:gd name="T5" fmla="*/ 0 h 42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68"/>
                    <a:gd name="T11" fmla="*/ 21600 w 21600"/>
                    <a:gd name="T12" fmla="*/ 42068 h 42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68" fill="none" extrusionOk="0">
                      <a:moveTo>
                        <a:pt x="4121" y="-1"/>
                      </a:moveTo>
                      <a:cubicBezTo>
                        <a:pt x="14271" y="1972"/>
                        <a:pt x="21600" y="10862"/>
                        <a:pt x="21600" y="21203"/>
                      </a:cubicBezTo>
                      <a:cubicBezTo>
                        <a:pt x="21600" y="30981"/>
                        <a:pt x="15030" y="39540"/>
                        <a:pt x="5585" y="42068"/>
                      </a:cubicBezTo>
                    </a:path>
                    <a:path w="21600" h="42068" stroke="0" extrusionOk="0">
                      <a:moveTo>
                        <a:pt x="4121" y="-1"/>
                      </a:moveTo>
                      <a:cubicBezTo>
                        <a:pt x="14271" y="1972"/>
                        <a:pt x="21600" y="10862"/>
                        <a:pt x="21600" y="21203"/>
                      </a:cubicBezTo>
                      <a:cubicBezTo>
                        <a:pt x="21600" y="30981"/>
                        <a:pt x="15030" y="39540"/>
                        <a:pt x="5585" y="42068"/>
                      </a:cubicBezTo>
                      <a:lnTo>
                        <a:pt x="0" y="2120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6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20" name="Arc 210"/>
                <p:cNvSpPr>
                  <a:spLocks/>
                </p:cNvSpPr>
                <p:nvPr/>
              </p:nvSpPr>
              <p:spPr bwMode="auto">
                <a:xfrm>
                  <a:off x="874" y="1558"/>
                  <a:ext cx="74" cy="154"/>
                </a:xfrm>
                <a:custGeom>
                  <a:avLst/>
                  <a:gdLst>
                    <a:gd name="T0" fmla="*/ 0 w 21600"/>
                    <a:gd name="T1" fmla="*/ 0 h 42084"/>
                    <a:gd name="T2" fmla="*/ 0 w 21600"/>
                    <a:gd name="T3" fmla="*/ 0 h 42084"/>
                    <a:gd name="T4" fmla="*/ 0 w 21600"/>
                    <a:gd name="T5" fmla="*/ 0 h 4208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84"/>
                    <a:gd name="T11" fmla="*/ 21600 w 21600"/>
                    <a:gd name="T12" fmla="*/ 42084 h 420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84" fill="none" extrusionOk="0">
                      <a:moveTo>
                        <a:pt x="4065" y="-1"/>
                      </a:moveTo>
                      <a:cubicBezTo>
                        <a:pt x="14241" y="1950"/>
                        <a:pt x="21600" y="10852"/>
                        <a:pt x="21600" y="21214"/>
                      </a:cubicBezTo>
                      <a:cubicBezTo>
                        <a:pt x="21600" y="30998"/>
                        <a:pt x="15023" y="39560"/>
                        <a:pt x="5569" y="42083"/>
                      </a:cubicBezTo>
                    </a:path>
                    <a:path w="21600" h="42084" stroke="0" extrusionOk="0">
                      <a:moveTo>
                        <a:pt x="4065" y="-1"/>
                      </a:moveTo>
                      <a:cubicBezTo>
                        <a:pt x="14241" y="1950"/>
                        <a:pt x="21600" y="10852"/>
                        <a:pt x="21600" y="21214"/>
                      </a:cubicBezTo>
                      <a:cubicBezTo>
                        <a:pt x="21600" y="30998"/>
                        <a:pt x="15023" y="39560"/>
                        <a:pt x="5569" y="42083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6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  <p:grpSp>
            <p:nvGrpSpPr>
              <p:cNvPr id="14" name="Group 211"/>
              <p:cNvGrpSpPr>
                <a:grpSpLocks/>
              </p:cNvGrpSpPr>
              <p:nvPr/>
            </p:nvGrpSpPr>
            <p:grpSpPr bwMode="auto">
              <a:xfrm>
                <a:off x="790" y="1568"/>
                <a:ext cx="126" cy="142"/>
                <a:chOff x="790" y="1568"/>
                <a:chExt cx="126" cy="142"/>
              </a:xfrm>
            </p:grpSpPr>
            <p:sp>
              <p:nvSpPr>
                <p:cNvPr id="8315" name="Arc 212"/>
                <p:cNvSpPr>
                  <a:spLocks/>
                </p:cNvSpPr>
                <p:nvPr/>
              </p:nvSpPr>
              <p:spPr bwMode="auto">
                <a:xfrm>
                  <a:off x="838" y="1568"/>
                  <a:ext cx="78" cy="142"/>
                </a:xfrm>
                <a:custGeom>
                  <a:avLst/>
                  <a:gdLst>
                    <a:gd name="T0" fmla="*/ 0 w 21600"/>
                    <a:gd name="T1" fmla="*/ 0 h 42068"/>
                    <a:gd name="T2" fmla="*/ 0 w 21600"/>
                    <a:gd name="T3" fmla="*/ 0 h 42068"/>
                    <a:gd name="T4" fmla="*/ 0 w 21600"/>
                    <a:gd name="T5" fmla="*/ 0 h 42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68"/>
                    <a:gd name="T11" fmla="*/ 21600 w 21600"/>
                    <a:gd name="T12" fmla="*/ 42068 h 42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68" fill="none" extrusionOk="0">
                      <a:moveTo>
                        <a:pt x="4133" y="0"/>
                      </a:moveTo>
                      <a:cubicBezTo>
                        <a:pt x="14278" y="1978"/>
                        <a:pt x="21600" y="10865"/>
                        <a:pt x="21600" y="21201"/>
                      </a:cubicBezTo>
                      <a:cubicBezTo>
                        <a:pt x="21600" y="30981"/>
                        <a:pt x="15028" y="39541"/>
                        <a:pt x="5579" y="42067"/>
                      </a:cubicBezTo>
                    </a:path>
                    <a:path w="21600" h="42068" stroke="0" extrusionOk="0">
                      <a:moveTo>
                        <a:pt x="4133" y="0"/>
                      </a:moveTo>
                      <a:cubicBezTo>
                        <a:pt x="14278" y="1978"/>
                        <a:pt x="21600" y="10865"/>
                        <a:pt x="21600" y="21201"/>
                      </a:cubicBezTo>
                      <a:cubicBezTo>
                        <a:pt x="21600" y="30981"/>
                        <a:pt x="15028" y="39541"/>
                        <a:pt x="5579" y="42067"/>
                      </a:cubicBezTo>
                      <a:lnTo>
                        <a:pt x="0" y="21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6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16" name="Arc 213"/>
                <p:cNvSpPr>
                  <a:spLocks/>
                </p:cNvSpPr>
                <p:nvPr/>
              </p:nvSpPr>
              <p:spPr bwMode="auto">
                <a:xfrm>
                  <a:off x="818" y="1578"/>
                  <a:ext cx="66" cy="123"/>
                </a:xfrm>
                <a:custGeom>
                  <a:avLst/>
                  <a:gdLst>
                    <a:gd name="T0" fmla="*/ 0 w 21600"/>
                    <a:gd name="T1" fmla="*/ 0 h 42173"/>
                    <a:gd name="T2" fmla="*/ 0 w 21600"/>
                    <a:gd name="T3" fmla="*/ 0 h 42173"/>
                    <a:gd name="T4" fmla="*/ 0 w 21600"/>
                    <a:gd name="T5" fmla="*/ 0 h 421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73"/>
                    <a:gd name="T11" fmla="*/ 21600 w 21600"/>
                    <a:gd name="T12" fmla="*/ 42173 h 42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73" fill="none" extrusionOk="0">
                      <a:moveTo>
                        <a:pt x="3923" y="0"/>
                      </a:moveTo>
                      <a:cubicBezTo>
                        <a:pt x="14166" y="1892"/>
                        <a:pt x="21600" y="10825"/>
                        <a:pt x="21600" y="21241"/>
                      </a:cubicBezTo>
                      <a:cubicBezTo>
                        <a:pt x="21600" y="31118"/>
                        <a:pt x="14900" y="39737"/>
                        <a:pt x="5328" y="42173"/>
                      </a:cubicBezTo>
                    </a:path>
                    <a:path w="21600" h="42173" stroke="0" extrusionOk="0">
                      <a:moveTo>
                        <a:pt x="3923" y="0"/>
                      </a:moveTo>
                      <a:cubicBezTo>
                        <a:pt x="14166" y="1892"/>
                        <a:pt x="21600" y="10825"/>
                        <a:pt x="21600" y="21241"/>
                      </a:cubicBezTo>
                      <a:cubicBezTo>
                        <a:pt x="21600" y="31118"/>
                        <a:pt x="14900" y="39737"/>
                        <a:pt x="5328" y="42173"/>
                      </a:cubicBezTo>
                      <a:lnTo>
                        <a:pt x="0" y="21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6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17" name="Arc 214"/>
                <p:cNvSpPr>
                  <a:spLocks/>
                </p:cNvSpPr>
                <p:nvPr/>
              </p:nvSpPr>
              <p:spPr bwMode="auto">
                <a:xfrm>
                  <a:off x="790" y="1590"/>
                  <a:ext cx="62" cy="103"/>
                </a:xfrm>
                <a:custGeom>
                  <a:avLst/>
                  <a:gdLst>
                    <a:gd name="T0" fmla="*/ 0 w 21600"/>
                    <a:gd name="T1" fmla="*/ 0 h 42055"/>
                    <a:gd name="T2" fmla="*/ 0 w 21600"/>
                    <a:gd name="T3" fmla="*/ 0 h 42055"/>
                    <a:gd name="T4" fmla="*/ 0 w 21600"/>
                    <a:gd name="T5" fmla="*/ 0 h 4205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5"/>
                    <a:gd name="T11" fmla="*/ 21600 w 21600"/>
                    <a:gd name="T12" fmla="*/ 42055 h 420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5" fill="none" extrusionOk="0">
                      <a:moveTo>
                        <a:pt x="4179" y="0"/>
                      </a:moveTo>
                      <a:cubicBezTo>
                        <a:pt x="14302" y="1996"/>
                        <a:pt x="21600" y="10874"/>
                        <a:pt x="21600" y="21192"/>
                      </a:cubicBezTo>
                      <a:cubicBezTo>
                        <a:pt x="21600" y="30966"/>
                        <a:pt x="15035" y="39522"/>
                        <a:pt x="5594" y="42054"/>
                      </a:cubicBezTo>
                    </a:path>
                    <a:path w="21600" h="42055" stroke="0" extrusionOk="0">
                      <a:moveTo>
                        <a:pt x="4179" y="0"/>
                      </a:moveTo>
                      <a:cubicBezTo>
                        <a:pt x="14302" y="1996"/>
                        <a:pt x="21600" y="10874"/>
                        <a:pt x="21600" y="21192"/>
                      </a:cubicBezTo>
                      <a:cubicBezTo>
                        <a:pt x="21600" y="30966"/>
                        <a:pt x="15035" y="39522"/>
                        <a:pt x="5594" y="42054"/>
                      </a:cubicBezTo>
                      <a:lnTo>
                        <a:pt x="0" y="2119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6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  <p:sp>
            <p:nvSpPr>
              <p:cNvPr id="8311" name="Arc 215"/>
              <p:cNvSpPr>
                <a:spLocks/>
              </p:cNvSpPr>
              <p:nvPr/>
            </p:nvSpPr>
            <p:spPr bwMode="auto">
              <a:xfrm>
                <a:off x="769" y="1600"/>
                <a:ext cx="56" cy="88"/>
              </a:xfrm>
              <a:custGeom>
                <a:avLst/>
                <a:gdLst>
                  <a:gd name="T0" fmla="*/ 0 w 21600"/>
                  <a:gd name="T1" fmla="*/ 0 h 42092"/>
                  <a:gd name="T2" fmla="*/ 0 w 21600"/>
                  <a:gd name="T3" fmla="*/ 0 h 42092"/>
                  <a:gd name="T4" fmla="*/ 0 w 21600"/>
                  <a:gd name="T5" fmla="*/ 0 h 420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2"/>
                  <a:gd name="T11" fmla="*/ 21600 w 21600"/>
                  <a:gd name="T12" fmla="*/ 42092 h 42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2" fill="none" extrusionOk="0">
                    <a:moveTo>
                      <a:pt x="4163" y="-1"/>
                    </a:moveTo>
                    <a:cubicBezTo>
                      <a:pt x="14293" y="1989"/>
                      <a:pt x="21600" y="10870"/>
                      <a:pt x="21600" y="21195"/>
                    </a:cubicBezTo>
                    <a:cubicBezTo>
                      <a:pt x="21600" y="31018"/>
                      <a:pt x="14970" y="39605"/>
                      <a:pt x="5466" y="42091"/>
                    </a:cubicBezTo>
                  </a:path>
                  <a:path w="21600" h="42092" stroke="0" extrusionOk="0">
                    <a:moveTo>
                      <a:pt x="4163" y="-1"/>
                    </a:moveTo>
                    <a:cubicBezTo>
                      <a:pt x="14293" y="1989"/>
                      <a:pt x="21600" y="10870"/>
                      <a:pt x="21600" y="21195"/>
                    </a:cubicBezTo>
                    <a:cubicBezTo>
                      <a:pt x="21600" y="31018"/>
                      <a:pt x="14970" y="39605"/>
                      <a:pt x="5466" y="42091"/>
                    </a:cubicBezTo>
                    <a:lnTo>
                      <a:pt x="0" y="2119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12" name="Arc 216"/>
              <p:cNvSpPr>
                <a:spLocks/>
              </p:cNvSpPr>
              <p:nvPr/>
            </p:nvSpPr>
            <p:spPr bwMode="auto">
              <a:xfrm>
                <a:off x="745" y="1602"/>
                <a:ext cx="48" cy="78"/>
              </a:xfrm>
              <a:custGeom>
                <a:avLst/>
                <a:gdLst>
                  <a:gd name="T0" fmla="*/ 0 w 21600"/>
                  <a:gd name="T1" fmla="*/ 0 h 42119"/>
                  <a:gd name="T2" fmla="*/ 0 w 21600"/>
                  <a:gd name="T3" fmla="*/ 0 h 42119"/>
                  <a:gd name="T4" fmla="*/ 0 w 21600"/>
                  <a:gd name="T5" fmla="*/ 0 h 421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9"/>
                  <a:gd name="T11" fmla="*/ 21600 w 21600"/>
                  <a:gd name="T12" fmla="*/ 42119 h 42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9" fill="none" extrusionOk="0">
                    <a:moveTo>
                      <a:pt x="3980" y="0"/>
                    </a:moveTo>
                    <a:cubicBezTo>
                      <a:pt x="14197" y="1915"/>
                      <a:pt x="21600" y="10835"/>
                      <a:pt x="21600" y="21230"/>
                    </a:cubicBezTo>
                    <a:cubicBezTo>
                      <a:pt x="21600" y="31042"/>
                      <a:pt x="14986" y="39621"/>
                      <a:pt x="5496" y="42118"/>
                    </a:cubicBezTo>
                  </a:path>
                  <a:path w="21600" h="42119" stroke="0" extrusionOk="0">
                    <a:moveTo>
                      <a:pt x="3980" y="0"/>
                    </a:moveTo>
                    <a:cubicBezTo>
                      <a:pt x="14197" y="1915"/>
                      <a:pt x="21600" y="10835"/>
                      <a:pt x="21600" y="21230"/>
                    </a:cubicBezTo>
                    <a:cubicBezTo>
                      <a:pt x="21600" y="31042"/>
                      <a:pt x="14986" y="39621"/>
                      <a:pt x="5496" y="42118"/>
                    </a:cubicBezTo>
                    <a:lnTo>
                      <a:pt x="0" y="212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13" name="Arc 217"/>
              <p:cNvSpPr>
                <a:spLocks/>
              </p:cNvSpPr>
              <p:nvPr/>
            </p:nvSpPr>
            <p:spPr bwMode="auto">
              <a:xfrm>
                <a:off x="728" y="1616"/>
                <a:ext cx="42" cy="60"/>
              </a:xfrm>
              <a:custGeom>
                <a:avLst/>
                <a:gdLst>
                  <a:gd name="T0" fmla="*/ 0 w 21600"/>
                  <a:gd name="T1" fmla="*/ 0 h 42019"/>
                  <a:gd name="T2" fmla="*/ 0 w 21600"/>
                  <a:gd name="T3" fmla="*/ 0 h 42019"/>
                  <a:gd name="T4" fmla="*/ 0 w 21600"/>
                  <a:gd name="T5" fmla="*/ 0 h 420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19"/>
                  <a:gd name="T11" fmla="*/ 21600 w 21600"/>
                  <a:gd name="T12" fmla="*/ 42019 h 42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19" fill="none" extrusionOk="0">
                    <a:moveTo>
                      <a:pt x="4041" y="0"/>
                    </a:moveTo>
                    <a:cubicBezTo>
                      <a:pt x="14229" y="1941"/>
                      <a:pt x="21600" y="10848"/>
                      <a:pt x="21600" y="21219"/>
                    </a:cubicBezTo>
                    <a:cubicBezTo>
                      <a:pt x="21600" y="30905"/>
                      <a:pt x="15151" y="39407"/>
                      <a:pt x="5823" y="42019"/>
                    </a:cubicBezTo>
                  </a:path>
                  <a:path w="21600" h="42019" stroke="0" extrusionOk="0">
                    <a:moveTo>
                      <a:pt x="4041" y="0"/>
                    </a:moveTo>
                    <a:cubicBezTo>
                      <a:pt x="14229" y="1941"/>
                      <a:pt x="21600" y="10848"/>
                      <a:pt x="21600" y="21219"/>
                    </a:cubicBezTo>
                    <a:cubicBezTo>
                      <a:pt x="21600" y="30905"/>
                      <a:pt x="15151" y="39407"/>
                      <a:pt x="5823" y="42019"/>
                    </a:cubicBezTo>
                    <a:lnTo>
                      <a:pt x="0" y="212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314" name="Arc 218"/>
              <p:cNvSpPr>
                <a:spLocks/>
              </p:cNvSpPr>
              <p:nvPr/>
            </p:nvSpPr>
            <p:spPr bwMode="auto">
              <a:xfrm>
                <a:off x="720" y="1621"/>
                <a:ext cx="26" cy="47"/>
              </a:xfrm>
              <a:custGeom>
                <a:avLst/>
                <a:gdLst>
                  <a:gd name="T0" fmla="*/ 0 w 21600"/>
                  <a:gd name="T1" fmla="*/ 0 h 42349"/>
                  <a:gd name="T2" fmla="*/ 0 w 21600"/>
                  <a:gd name="T3" fmla="*/ 0 h 42349"/>
                  <a:gd name="T4" fmla="*/ 0 w 21600"/>
                  <a:gd name="T5" fmla="*/ 0 h 423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349"/>
                  <a:gd name="T11" fmla="*/ 21600 w 21600"/>
                  <a:gd name="T12" fmla="*/ 42349 h 42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349" fill="none" extrusionOk="0">
                    <a:moveTo>
                      <a:pt x="3283" y="0"/>
                    </a:moveTo>
                    <a:cubicBezTo>
                      <a:pt x="13821" y="1621"/>
                      <a:pt x="21600" y="10687"/>
                      <a:pt x="21600" y="21349"/>
                    </a:cubicBezTo>
                    <a:cubicBezTo>
                      <a:pt x="21600" y="31330"/>
                      <a:pt x="14760" y="40011"/>
                      <a:pt x="5056" y="42348"/>
                    </a:cubicBezTo>
                  </a:path>
                  <a:path w="21600" h="42349" stroke="0" extrusionOk="0">
                    <a:moveTo>
                      <a:pt x="3283" y="0"/>
                    </a:moveTo>
                    <a:cubicBezTo>
                      <a:pt x="13821" y="1621"/>
                      <a:pt x="21600" y="10687"/>
                      <a:pt x="21600" y="21349"/>
                    </a:cubicBezTo>
                    <a:cubicBezTo>
                      <a:pt x="21600" y="31330"/>
                      <a:pt x="14760" y="40011"/>
                      <a:pt x="5056" y="42348"/>
                    </a:cubicBezTo>
                    <a:lnTo>
                      <a:pt x="0" y="2134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</p:grpSp>
        <p:sp>
          <p:nvSpPr>
            <p:cNvPr id="8252" name="Text Box 219"/>
            <p:cNvSpPr txBox="1">
              <a:spLocks noChangeArrowheads="1"/>
            </p:cNvSpPr>
            <p:nvPr/>
          </p:nvSpPr>
          <p:spPr bwMode="auto">
            <a:xfrm>
              <a:off x="5593374" y="4041781"/>
              <a:ext cx="14668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altLang="ko-KR" sz="18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RFID/USN</a:t>
              </a:r>
            </a:p>
          </p:txBody>
        </p:sp>
        <p:sp>
          <p:nvSpPr>
            <p:cNvPr id="8253" name="Line 220"/>
            <p:cNvSpPr>
              <a:spLocks noChangeShapeType="1"/>
            </p:cNvSpPr>
            <p:nvPr/>
          </p:nvSpPr>
          <p:spPr bwMode="auto">
            <a:xfrm flipH="1" flipV="1">
              <a:off x="5884985" y="3695699"/>
              <a:ext cx="446943" cy="19050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 dirty="0">
                <a:latin typeface="Arial Unicode MS" pitchFamily="50" charset="-127"/>
                <a:ea typeface="Arial Unicode MS" pitchFamily="50" charset="-127"/>
              </a:endParaRPr>
            </a:p>
          </p:txBody>
        </p:sp>
        <p:pic>
          <p:nvPicPr>
            <p:cNvPr id="8254" name="Picture 221" descr="snap00082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63056" y="3776662"/>
              <a:ext cx="32238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5" name="Picture 222" descr="Untitled-7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90089" y="3514724"/>
              <a:ext cx="275492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223"/>
            <p:cNvGrpSpPr>
              <a:grpSpLocks/>
            </p:cNvGrpSpPr>
            <p:nvPr/>
          </p:nvGrpSpPr>
          <p:grpSpPr bwMode="auto">
            <a:xfrm>
              <a:off x="7269774" y="2735262"/>
              <a:ext cx="508488" cy="419100"/>
              <a:chOff x="960" y="2112"/>
              <a:chExt cx="651" cy="596"/>
            </a:xfrm>
          </p:grpSpPr>
          <p:graphicFrame>
            <p:nvGraphicFramePr>
              <p:cNvPr id="8196" name="Object 224"/>
              <p:cNvGraphicFramePr>
                <a:graphicFrameLocks noChangeAspect="1"/>
              </p:cNvGraphicFramePr>
              <p:nvPr/>
            </p:nvGraphicFramePr>
            <p:xfrm>
              <a:off x="960" y="2112"/>
              <a:ext cx="480" cy="338"/>
            </p:xfrm>
            <a:graphic>
              <a:graphicData uri="http://schemas.openxmlformats.org/presentationml/2006/ole">
                <p:oleObj spid="_x0000_s779268" name="클립" r:id="rId20" imgW="4487760" imgH="3115800" progId="">
                  <p:embed/>
                </p:oleObj>
              </a:graphicData>
            </a:graphic>
          </p:graphicFrame>
          <p:grpSp>
            <p:nvGrpSpPr>
              <p:cNvPr id="16" name="Group 225"/>
              <p:cNvGrpSpPr>
                <a:grpSpLocks/>
              </p:cNvGrpSpPr>
              <p:nvPr/>
            </p:nvGrpSpPr>
            <p:grpSpPr bwMode="auto">
              <a:xfrm rot="2800242">
                <a:off x="1163" y="2260"/>
                <a:ext cx="384" cy="512"/>
                <a:chOff x="4842" y="2250"/>
                <a:chExt cx="535" cy="512"/>
              </a:xfrm>
            </p:grpSpPr>
            <p:grpSp>
              <p:nvGrpSpPr>
                <p:cNvPr id="17" name="Group 226"/>
                <p:cNvGrpSpPr>
                  <a:grpSpLocks/>
                </p:cNvGrpSpPr>
                <p:nvPr/>
              </p:nvGrpSpPr>
              <p:grpSpPr bwMode="auto">
                <a:xfrm>
                  <a:off x="5118" y="2250"/>
                  <a:ext cx="259" cy="512"/>
                  <a:chOff x="5118" y="2250"/>
                  <a:chExt cx="259" cy="512"/>
                </a:xfrm>
              </p:grpSpPr>
              <p:sp>
                <p:nvSpPr>
                  <p:cNvPr id="8306" name="Arc 227"/>
                  <p:cNvSpPr>
                    <a:spLocks/>
                  </p:cNvSpPr>
                  <p:nvPr/>
                </p:nvSpPr>
                <p:spPr bwMode="auto">
                  <a:xfrm>
                    <a:off x="5218" y="2250"/>
                    <a:ext cx="159" cy="512"/>
                  </a:xfrm>
                  <a:custGeom>
                    <a:avLst/>
                    <a:gdLst>
                      <a:gd name="T0" fmla="*/ 0 w 21600"/>
                      <a:gd name="T1" fmla="*/ 0 h 41976"/>
                      <a:gd name="T2" fmla="*/ 0 w 21600"/>
                      <a:gd name="T3" fmla="*/ 0 h 41976"/>
                      <a:gd name="T4" fmla="*/ 0 w 21600"/>
                      <a:gd name="T5" fmla="*/ 0 h 419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976"/>
                      <a:gd name="T11" fmla="*/ 21600 w 21600"/>
                      <a:gd name="T12" fmla="*/ 41976 h 419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976" fill="none" extrusionOk="0">
                        <a:moveTo>
                          <a:pt x="4301" y="-1"/>
                        </a:moveTo>
                        <a:cubicBezTo>
                          <a:pt x="14366" y="2044"/>
                          <a:pt x="21600" y="10895"/>
                          <a:pt x="21600" y="21167"/>
                        </a:cubicBezTo>
                        <a:cubicBezTo>
                          <a:pt x="21600" y="30865"/>
                          <a:pt x="15135" y="39375"/>
                          <a:pt x="5791" y="41975"/>
                        </a:cubicBezTo>
                      </a:path>
                      <a:path w="21600" h="41976" stroke="0" extrusionOk="0">
                        <a:moveTo>
                          <a:pt x="4301" y="-1"/>
                        </a:moveTo>
                        <a:cubicBezTo>
                          <a:pt x="14366" y="2044"/>
                          <a:pt x="21600" y="10895"/>
                          <a:pt x="21600" y="21167"/>
                        </a:cubicBezTo>
                        <a:cubicBezTo>
                          <a:pt x="21600" y="30865"/>
                          <a:pt x="15135" y="39375"/>
                          <a:pt x="5791" y="41975"/>
                        </a:cubicBezTo>
                        <a:lnTo>
                          <a:pt x="0" y="21167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ko-KR" altLang="en-US" dirty="0">
                      <a:latin typeface="Arial Unicode MS" pitchFamily="50" charset="-127"/>
                      <a:ea typeface="Arial Unicode MS" pitchFamily="50" charset="-127"/>
                    </a:endParaRPr>
                  </a:p>
                </p:txBody>
              </p:sp>
              <p:sp>
                <p:nvSpPr>
                  <p:cNvPr id="8307" name="Arc 228"/>
                  <p:cNvSpPr>
                    <a:spLocks/>
                  </p:cNvSpPr>
                  <p:nvPr/>
                </p:nvSpPr>
                <p:spPr bwMode="auto">
                  <a:xfrm>
                    <a:off x="5173" y="2283"/>
                    <a:ext cx="138" cy="441"/>
                  </a:xfrm>
                  <a:custGeom>
                    <a:avLst/>
                    <a:gdLst>
                      <a:gd name="T0" fmla="*/ 0 w 21600"/>
                      <a:gd name="T1" fmla="*/ 0 h 42046"/>
                      <a:gd name="T2" fmla="*/ 0 w 21600"/>
                      <a:gd name="T3" fmla="*/ 0 h 42046"/>
                      <a:gd name="T4" fmla="*/ 0 w 21600"/>
                      <a:gd name="T5" fmla="*/ 0 h 4204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046"/>
                      <a:gd name="T11" fmla="*/ 21600 w 21600"/>
                      <a:gd name="T12" fmla="*/ 42046 h 420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046" fill="none" extrusionOk="0">
                        <a:moveTo>
                          <a:pt x="4188" y="0"/>
                        </a:moveTo>
                        <a:cubicBezTo>
                          <a:pt x="14307" y="2000"/>
                          <a:pt x="21600" y="10875"/>
                          <a:pt x="21600" y="21190"/>
                        </a:cubicBezTo>
                        <a:cubicBezTo>
                          <a:pt x="21600" y="30954"/>
                          <a:pt x="15049" y="39504"/>
                          <a:pt x="5621" y="42045"/>
                        </a:cubicBezTo>
                      </a:path>
                      <a:path w="21600" h="42046" stroke="0" extrusionOk="0">
                        <a:moveTo>
                          <a:pt x="4188" y="0"/>
                        </a:moveTo>
                        <a:cubicBezTo>
                          <a:pt x="14307" y="2000"/>
                          <a:pt x="21600" y="10875"/>
                          <a:pt x="21600" y="21190"/>
                        </a:cubicBezTo>
                        <a:cubicBezTo>
                          <a:pt x="21600" y="30954"/>
                          <a:pt x="15049" y="39504"/>
                          <a:pt x="5621" y="42045"/>
                        </a:cubicBezTo>
                        <a:lnTo>
                          <a:pt x="0" y="2119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ko-KR" altLang="en-US" dirty="0">
                      <a:latin typeface="Arial Unicode MS" pitchFamily="50" charset="-127"/>
                      <a:ea typeface="Arial Unicode MS" pitchFamily="50" charset="-127"/>
                    </a:endParaRPr>
                  </a:p>
                </p:txBody>
              </p:sp>
              <p:sp>
                <p:nvSpPr>
                  <p:cNvPr id="8308" name="Arc 229"/>
                  <p:cNvSpPr>
                    <a:spLocks/>
                  </p:cNvSpPr>
                  <p:nvPr/>
                </p:nvSpPr>
                <p:spPr bwMode="auto">
                  <a:xfrm>
                    <a:off x="5118" y="2321"/>
                    <a:ext cx="128" cy="372"/>
                  </a:xfrm>
                  <a:custGeom>
                    <a:avLst/>
                    <a:gdLst>
                      <a:gd name="T0" fmla="*/ 0 w 21600"/>
                      <a:gd name="T1" fmla="*/ 0 h 42063"/>
                      <a:gd name="T2" fmla="*/ 0 w 21600"/>
                      <a:gd name="T3" fmla="*/ 0 h 42063"/>
                      <a:gd name="T4" fmla="*/ 0 w 21600"/>
                      <a:gd name="T5" fmla="*/ 0 h 4206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063"/>
                      <a:gd name="T11" fmla="*/ 21600 w 21600"/>
                      <a:gd name="T12" fmla="*/ 42063 h 4206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063" fill="none" extrusionOk="0">
                        <a:moveTo>
                          <a:pt x="4198" y="-1"/>
                        </a:moveTo>
                        <a:cubicBezTo>
                          <a:pt x="14312" y="2003"/>
                          <a:pt x="21600" y="10877"/>
                          <a:pt x="21600" y="21188"/>
                        </a:cubicBezTo>
                        <a:cubicBezTo>
                          <a:pt x="21600" y="30980"/>
                          <a:pt x="15012" y="39548"/>
                          <a:pt x="5548" y="42063"/>
                        </a:cubicBezTo>
                      </a:path>
                      <a:path w="21600" h="42063" stroke="0" extrusionOk="0">
                        <a:moveTo>
                          <a:pt x="4198" y="-1"/>
                        </a:moveTo>
                        <a:cubicBezTo>
                          <a:pt x="14312" y="2003"/>
                          <a:pt x="21600" y="10877"/>
                          <a:pt x="21600" y="21188"/>
                        </a:cubicBezTo>
                        <a:cubicBezTo>
                          <a:pt x="21600" y="30980"/>
                          <a:pt x="15012" y="39548"/>
                          <a:pt x="5548" y="42063"/>
                        </a:cubicBezTo>
                        <a:lnTo>
                          <a:pt x="0" y="21188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ko-KR" altLang="en-US" dirty="0">
                      <a:latin typeface="Arial Unicode MS" pitchFamily="50" charset="-127"/>
                      <a:ea typeface="Arial Unicode MS" pitchFamily="50" charset="-127"/>
                    </a:endParaRPr>
                  </a:p>
                </p:txBody>
              </p:sp>
            </p:grpSp>
            <p:grpSp>
              <p:nvGrpSpPr>
                <p:cNvPr id="18" name="Group 230"/>
                <p:cNvGrpSpPr>
                  <a:grpSpLocks/>
                </p:cNvGrpSpPr>
                <p:nvPr/>
              </p:nvGrpSpPr>
              <p:grpSpPr bwMode="auto">
                <a:xfrm>
                  <a:off x="4969" y="2347"/>
                  <a:ext cx="218" cy="340"/>
                  <a:chOff x="4969" y="2347"/>
                  <a:chExt cx="218" cy="340"/>
                </a:xfrm>
              </p:grpSpPr>
              <p:sp>
                <p:nvSpPr>
                  <p:cNvPr id="8303" name="Arc 231"/>
                  <p:cNvSpPr>
                    <a:spLocks/>
                  </p:cNvSpPr>
                  <p:nvPr/>
                </p:nvSpPr>
                <p:spPr bwMode="auto">
                  <a:xfrm>
                    <a:off x="5053" y="2347"/>
                    <a:ext cx="134" cy="340"/>
                  </a:xfrm>
                  <a:custGeom>
                    <a:avLst/>
                    <a:gdLst>
                      <a:gd name="T0" fmla="*/ 0 w 21600"/>
                      <a:gd name="T1" fmla="*/ 0 h 42065"/>
                      <a:gd name="T2" fmla="*/ 0 w 21600"/>
                      <a:gd name="T3" fmla="*/ 0 h 42065"/>
                      <a:gd name="T4" fmla="*/ 0 w 21600"/>
                      <a:gd name="T5" fmla="*/ 0 h 4206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065"/>
                      <a:gd name="T11" fmla="*/ 21600 w 21600"/>
                      <a:gd name="T12" fmla="*/ 42065 h 420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065" fill="none" extrusionOk="0">
                        <a:moveTo>
                          <a:pt x="4126" y="-1"/>
                        </a:moveTo>
                        <a:cubicBezTo>
                          <a:pt x="14274" y="1974"/>
                          <a:pt x="21600" y="10863"/>
                          <a:pt x="21600" y="21202"/>
                        </a:cubicBezTo>
                        <a:cubicBezTo>
                          <a:pt x="21600" y="30976"/>
                          <a:pt x="15035" y="39533"/>
                          <a:pt x="5594" y="42065"/>
                        </a:cubicBezTo>
                      </a:path>
                      <a:path w="21600" h="42065" stroke="0" extrusionOk="0">
                        <a:moveTo>
                          <a:pt x="4126" y="-1"/>
                        </a:moveTo>
                        <a:cubicBezTo>
                          <a:pt x="14274" y="1974"/>
                          <a:pt x="21600" y="10863"/>
                          <a:pt x="21600" y="21202"/>
                        </a:cubicBezTo>
                        <a:cubicBezTo>
                          <a:pt x="21600" y="30976"/>
                          <a:pt x="15035" y="39533"/>
                          <a:pt x="5594" y="42065"/>
                        </a:cubicBezTo>
                        <a:lnTo>
                          <a:pt x="0" y="21202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ko-KR" altLang="en-US" dirty="0">
                      <a:latin typeface="Arial Unicode MS" pitchFamily="50" charset="-127"/>
                      <a:ea typeface="Arial Unicode MS" pitchFamily="50" charset="-127"/>
                    </a:endParaRPr>
                  </a:p>
                </p:txBody>
              </p:sp>
              <p:sp>
                <p:nvSpPr>
                  <p:cNvPr id="8304" name="Arc 232"/>
                  <p:cNvSpPr>
                    <a:spLocks/>
                  </p:cNvSpPr>
                  <p:nvPr/>
                </p:nvSpPr>
                <p:spPr bwMode="auto">
                  <a:xfrm>
                    <a:off x="5015" y="2368"/>
                    <a:ext cx="116" cy="292"/>
                  </a:xfrm>
                  <a:custGeom>
                    <a:avLst/>
                    <a:gdLst>
                      <a:gd name="T0" fmla="*/ 0 w 21600"/>
                      <a:gd name="T1" fmla="*/ 0 h 42102"/>
                      <a:gd name="T2" fmla="*/ 0 w 21600"/>
                      <a:gd name="T3" fmla="*/ 0 h 42102"/>
                      <a:gd name="T4" fmla="*/ 0 w 21600"/>
                      <a:gd name="T5" fmla="*/ 0 h 42102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102"/>
                      <a:gd name="T11" fmla="*/ 21600 w 21600"/>
                      <a:gd name="T12" fmla="*/ 42102 h 4210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102" fill="none" extrusionOk="0">
                        <a:moveTo>
                          <a:pt x="4050" y="0"/>
                        </a:moveTo>
                        <a:cubicBezTo>
                          <a:pt x="14234" y="1944"/>
                          <a:pt x="21600" y="10849"/>
                          <a:pt x="21600" y="21217"/>
                        </a:cubicBezTo>
                        <a:cubicBezTo>
                          <a:pt x="21600" y="31023"/>
                          <a:pt x="14993" y="39599"/>
                          <a:pt x="5511" y="42101"/>
                        </a:cubicBezTo>
                      </a:path>
                      <a:path w="21600" h="42102" stroke="0" extrusionOk="0">
                        <a:moveTo>
                          <a:pt x="4050" y="0"/>
                        </a:moveTo>
                        <a:cubicBezTo>
                          <a:pt x="14234" y="1944"/>
                          <a:pt x="21600" y="10849"/>
                          <a:pt x="21600" y="21217"/>
                        </a:cubicBezTo>
                        <a:cubicBezTo>
                          <a:pt x="21600" y="31023"/>
                          <a:pt x="14993" y="39599"/>
                          <a:pt x="5511" y="42101"/>
                        </a:cubicBezTo>
                        <a:lnTo>
                          <a:pt x="0" y="21217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ko-KR" altLang="en-US" dirty="0">
                      <a:latin typeface="Arial Unicode MS" pitchFamily="50" charset="-127"/>
                      <a:ea typeface="Arial Unicode MS" pitchFamily="50" charset="-127"/>
                    </a:endParaRPr>
                  </a:p>
                </p:txBody>
              </p:sp>
              <p:sp>
                <p:nvSpPr>
                  <p:cNvPr id="8305" name="Arc 233"/>
                  <p:cNvSpPr>
                    <a:spLocks/>
                  </p:cNvSpPr>
                  <p:nvPr/>
                </p:nvSpPr>
                <p:spPr bwMode="auto">
                  <a:xfrm>
                    <a:off x="4969" y="2394"/>
                    <a:ext cx="108" cy="245"/>
                  </a:xfrm>
                  <a:custGeom>
                    <a:avLst/>
                    <a:gdLst>
                      <a:gd name="T0" fmla="*/ 0 w 21600"/>
                      <a:gd name="T1" fmla="*/ 0 h 42069"/>
                      <a:gd name="T2" fmla="*/ 0 w 21600"/>
                      <a:gd name="T3" fmla="*/ 0 h 42069"/>
                      <a:gd name="T4" fmla="*/ 0 w 21600"/>
                      <a:gd name="T5" fmla="*/ 0 h 4206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069"/>
                      <a:gd name="T11" fmla="*/ 21600 w 21600"/>
                      <a:gd name="T12" fmla="*/ 42069 h 420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069" fill="none" extrusionOk="0">
                        <a:moveTo>
                          <a:pt x="4141" y="-1"/>
                        </a:moveTo>
                        <a:cubicBezTo>
                          <a:pt x="14282" y="1980"/>
                          <a:pt x="21600" y="10866"/>
                          <a:pt x="21600" y="21199"/>
                        </a:cubicBezTo>
                        <a:cubicBezTo>
                          <a:pt x="21600" y="30983"/>
                          <a:pt x="15022" y="39546"/>
                          <a:pt x="5568" y="42069"/>
                        </a:cubicBezTo>
                      </a:path>
                      <a:path w="21600" h="42069" stroke="0" extrusionOk="0">
                        <a:moveTo>
                          <a:pt x="4141" y="-1"/>
                        </a:moveTo>
                        <a:cubicBezTo>
                          <a:pt x="14282" y="1980"/>
                          <a:pt x="21600" y="10866"/>
                          <a:pt x="21600" y="21199"/>
                        </a:cubicBezTo>
                        <a:cubicBezTo>
                          <a:pt x="21600" y="30983"/>
                          <a:pt x="15022" y="39546"/>
                          <a:pt x="5568" y="42069"/>
                        </a:cubicBezTo>
                        <a:lnTo>
                          <a:pt x="0" y="21199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ko-KR" altLang="en-US" dirty="0">
                      <a:latin typeface="Arial Unicode MS" pitchFamily="50" charset="-127"/>
                      <a:ea typeface="Arial Unicode MS" pitchFamily="50" charset="-127"/>
                    </a:endParaRPr>
                  </a:p>
                </p:txBody>
              </p:sp>
            </p:grpSp>
            <p:sp>
              <p:nvSpPr>
                <p:cNvPr id="8299" name="Arc 234"/>
                <p:cNvSpPr>
                  <a:spLocks/>
                </p:cNvSpPr>
                <p:nvPr/>
              </p:nvSpPr>
              <p:spPr bwMode="auto">
                <a:xfrm>
                  <a:off x="4930" y="2416"/>
                  <a:ext cx="97" cy="212"/>
                </a:xfrm>
                <a:custGeom>
                  <a:avLst/>
                  <a:gdLst>
                    <a:gd name="T0" fmla="*/ 0 w 21600"/>
                    <a:gd name="T1" fmla="*/ 0 h 41992"/>
                    <a:gd name="T2" fmla="*/ 0 w 21600"/>
                    <a:gd name="T3" fmla="*/ 0 h 41992"/>
                    <a:gd name="T4" fmla="*/ 0 w 21600"/>
                    <a:gd name="T5" fmla="*/ 0 h 4199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92"/>
                    <a:gd name="T11" fmla="*/ 21600 w 21600"/>
                    <a:gd name="T12" fmla="*/ 41992 h 419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92" fill="none" extrusionOk="0">
                      <a:moveTo>
                        <a:pt x="4361" y="0"/>
                      </a:moveTo>
                      <a:cubicBezTo>
                        <a:pt x="14398" y="2069"/>
                        <a:pt x="21600" y="10906"/>
                        <a:pt x="21600" y="21155"/>
                      </a:cubicBezTo>
                      <a:cubicBezTo>
                        <a:pt x="21600" y="30892"/>
                        <a:pt x="15084" y="39426"/>
                        <a:pt x="5690" y="41992"/>
                      </a:cubicBezTo>
                    </a:path>
                    <a:path w="21600" h="41992" stroke="0" extrusionOk="0">
                      <a:moveTo>
                        <a:pt x="4361" y="0"/>
                      </a:moveTo>
                      <a:cubicBezTo>
                        <a:pt x="14398" y="2069"/>
                        <a:pt x="21600" y="10906"/>
                        <a:pt x="21600" y="21155"/>
                      </a:cubicBezTo>
                      <a:cubicBezTo>
                        <a:pt x="21600" y="30892"/>
                        <a:pt x="15084" y="39426"/>
                        <a:pt x="5690" y="41992"/>
                      </a:cubicBezTo>
                      <a:lnTo>
                        <a:pt x="0" y="2115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00" name="Arc 235"/>
                <p:cNvSpPr>
                  <a:spLocks/>
                </p:cNvSpPr>
                <p:nvPr/>
              </p:nvSpPr>
              <p:spPr bwMode="auto">
                <a:xfrm>
                  <a:off x="4889" y="2429"/>
                  <a:ext cx="84" cy="184"/>
                </a:xfrm>
                <a:custGeom>
                  <a:avLst/>
                  <a:gdLst>
                    <a:gd name="T0" fmla="*/ 0 w 21600"/>
                    <a:gd name="T1" fmla="*/ 0 h 42033"/>
                    <a:gd name="T2" fmla="*/ 0 w 21600"/>
                    <a:gd name="T3" fmla="*/ 0 h 42033"/>
                    <a:gd name="T4" fmla="*/ 0 w 21600"/>
                    <a:gd name="T5" fmla="*/ 0 h 4203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33"/>
                    <a:gd name="T11" fmla="*/ 21600 w 21600"/>
                    <a:gd name="T12" fmla="*/ 42033 h 420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33" fill="none" extrusionOk="0">
                      <a:moveTo>
                        <a:pt x="4263" y="-1"/>
                      </a:moveTo>
                      <a:cubicBezTo>
                        <a:pt x="14346" y="2029"/>
                        <a:pt x="21600" y="10889"/>
                        <a:pt x="21600" y="21175"/>
                      </a:cubicBezTo>
                      <a:cubicBezTo>
                        <a:pt x="21600" y="30943"/>
                        <a:pt x="15044" y="39495"/>
                        <a:pt x="5611" y="42033"/>
                      </a:cubicBezTo>
                    </a:path>
                    <a:path w="21600" h="42033" stroke="0" extrusionOk="0">
                      <a:moveTo>
                        <a:pt x="4263" y="-1"/>
                      </a:moveTo>
                      <a:cubicBezTo>
                        <a:pt x="14346" y="2029"/>
                        <a:pt x="21600" y="10889"/>
                        <a:pt x="21600" y="21175"/>
                      </a:cubicBezTo>
                      <a:cubicBezTo>
                        <a:pt x="21600" y="30943"/>
                        <a:pt x="15044" y="39495"/>
                        <a:pt x="5611" y="42033"/>
                      </a:cubicBezTo>
                      <a:lnTo>
                        <a:pt x="0" y="2117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01" name="Arc 236"/>
                <p:cNvSpPr>
                  <a:spLocks/>
                </p:cNvSpPr>
                <p:nvPr/>
              </p:nvSpPr>
              <p:spPr bwMode="auto">
                <a:xfrm>
                  <a:off x="4856" y="2455"/>
                  <a:ext cx="72" cy="143"/>
                </a:xfrm>
                <a:custGeom>
                  <a:avLst/>
                  <a:gdLst>
                    <a:gd name="T0" fmla="*/ 0 w 21600"/>
                    <a:gd name="T1" fmla="*/ 0 h 42008"/>
                    <a:gd name="T2" fmla="*/ 0 w 21600"/>
                    <a:gd name="T3" fmla="*/ 0 h 42008"/>
                    <a:gd name="T4" fmla="*/ 0 w 21600"/>
                    <a:gd name="T5" fmla="*/ 0 h 4200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08"/>
                    <a:gd name="T11" fmla="*/ 21600 w 21600"/>
                    <a:gd name="T12" fmla="*/ 42008 h 420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08" fill="none" extrusionOk="0">
                      <a:moveTo>
                        <a:pt x="4376" y="0"/>
                      </a:moveTo>
                      <a:cubicBezTo>
                        <a:pt x="14406" y="2075"/>
                        <a:pt x="21600" y="10909"/>
                        <a:pt x="21600" y="21152"/>
                      </a:cubicBezTo>
                      <a:cubicBezTo>
                        <a:pt x="21600" y="30917"/>
                        <a:pt x="15047" y="39468"/>
                        <a:pt x="5618" y="42008"/>
                      </a:cubicBezTo>
                    </a:path>
                    <a:path w="21600" h="42008" stroke="0" extrusionOk="0">
                      <a:moveTo>
                        <a:pt x="4376" y="0"/>
                      </a:moveTo>
                      <a:cubicBezTo>
                        <a:pt x="14406" y="2075"/>
                        <a:pt x="21600" y="10909"/>
                        <a:pt x="21600" y="21152"/>
                      </a:cubicBezTo>
                      <a:cubicBezTo>
                        <a:pt x="21600" y="30917"/>
                        <a:pt x="15047" y="39468"/>
                        <a:pt x="5618" y="42008"/>
                      </a:cubicBezTo>
                      <a:lnTo>
                        <a:pt x="0" y="21152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302" name="Arc 237"/>
                <p:cNvSpPr>
                  <a:spLocks/>
                </p:cNvSpPr>
                <p:nvPr/>
              </p:nvSpPr>
              <p:spPr bwMode="auto">
                <a:xfrm>
                  <a:off x="4842" y="2476"/>
                  <a:ext cx="43" cy="107"/>
                </a:xfrm>
                <a:custGeom>
                  <a:avLst/>
                  <a:gdLst>
                    <a:gd name="T0" fmla="*/ 0 w 21600"/>
                    <a:gd name="T1" fmla="*/ 0 h 41963"/>
                    <a:gd name="T2" fmla="*/ 0 w 21600"/>
                    <a:gd name="T3" fmla="*/ 0 h 41963"/>
                    <a:gd name="T4" fmla="*/ 0 w 21600"/>
                    <a:gd name="T5" fmla="*/ 0 h 4196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63"/>
                    <a:gd name="T11" fmla="*/ 21600 w 21600"/>
                    <a:gd name="T12" fmla="*/ 41963 h 419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63" fill="none" extrusionOk="0">
                      <a:moveTo>
                        <a:pt x="4348" y="0"/>
                      </a:moveTo>
                      <a:cubicBezTo>
                        <a:pt x="14392" y="2064"/>
                        <a:pt x="21600" y="10904"/>
                        <a:pt x="21600" y="21158"/>
                      </a:cubicBezTo>
                      <a:cubicBezTo>
                        <a:pt x="21600" y="30851"/>
                        <a:pt x="15142" y="39357"/>
                        <a:pt x="5806" y="41963"/>
                      </a:cubicBezTo>
                    </a:path>
                    <a:path w="21600" h="41963" stroke="0" extrusionOk="0">
                      <a:moveTo>
                        <a:pt x="4348" y="0"/>
                      </a:moveTo>
                      <a:cubicBezTo>
                        <a:pt x="14392" y="2064"/>
                        <a:pt x="21600" y="10904"/>
                        <a:pt x="21600" y="21158"/>
                      </a:cubicBezTo>
                      <a:cubicBezTo>
                        <a:pt x="21600" y="30851"/>
                        <a:pt x="15142" y="39357"/>
                        <a:pt x="5806" y="41963"/>
                      </a:cubicBez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</p:grpSp>
        <p:sp>
          <p:nvSpPr>
            <p:cNvPr id="8257" name="Text Box 239"/>
            <p:cNvSpPr txBox="1">
              <a:spLocks noChangeArrowheads="1"/>
            </p:cNvSpPr>
            <p:nvPr/>
          </p:nvSpPr>
          <p:spPr bwMode="auto">
            <a:xfrm>
              <a:off x="6713582" y="2528887"/>
              <a:ext cx="1166986" cy="31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spAutoFit/>
            </a:bodyPr>
            <a:lstStyle/>
            <a:p>
              <a:pPr eaLnBrk="0" latinLnBrk="0" hangingPunct="0"/>
              <a:r>
                <a:rPr kumimoji="0" lang="en-US" altLang="ko-KR" sz="16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GIS, GPS</a:t>
              </a:r>
            </a:p>
          </p:txBody>
        </p:sp>
        <p:pic>
          <p:nvPicPr>
            <p:cNvPr id="8258" name="Picture 240" descr="j038872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863612" y="4364037"/>
              <a:ext cx="575896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241"/>
            <p:cNvGrpSpPr>
              <a:grpSpLocks/>
            </p:cNvGrpSpPr>
            <p:nvPr/>
          </p:nvGrpSpPr>
          <p:grpSpPr bwMode="auto">
            <a:xfrm rot="5400000">
              <a:off x="4673356" y="4005509"/>
              <a:ext cx="260350" cy="234462"/>
              <a:chOff x="2863" y="3303"/>
              <a:chExt cx="209" cy="172"/>
            </a:xfrm>
          </p:grpSpPr>
          <p:sp>
            <p:nvSpPr>
              <p:cNvPr id="8294" name="Freeform 242"/>
              <p:cNvSpPr>
                <a:spLocks/>
              </p:cNvSpPr>
              <p:nvPr/>
            </p:nvSpPr>
            <p:spPr bwMode="auto">
              <a:xfrm>
                <a:off x="2863" y="3303"/>
                <a:ext cx="179" cy="136"/>
              </a:xfrm>
              <a:custGeom>
                <a:avLst/>
                <a:gdLst>
                  <a:gd name="T0" fmla="*/ 0 w 513"/>
                  <a:gd name="T1" fmla="*/ 0 h 295"/>
                  <a:gd name="T2" fmla="*/ 0 w 513"/>
                  <a:gd name="T3" fmla="*/ 0 h 295"/>
                  <a:gd name="T4" fmla="*/ 0 w 513"/>
                  <a:gd name="T5" fmla="*/ 0 h 295"/>
                  <a:gd name="T6" fmla="*/ 0 w 513"/>
                  <a:gd name="T7" fmla="*/ 0 h 295"/>
                  <a:gd name="T8" fmla="*/ 0 w 513"/>
                  <a:gd name="T9" fmla="*/ 0 h 295"/>
                  <a:gd name="T10" fmla="*/ 0 w 513"/>
                  <a:gd name="T11" fmla="*/ 0 h 295"/>
                  <a:gd name="T12" fmla="*/ 0 w 513"/>
                  <a:gd name="T13" fmla="*/ 0 h 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"/>
                  <a:gd name="T22" fmla="*/ 0 h 295"/>
                  <a:gd name="T23" fmla="*/ 513 w 513"/>
                  <a:gd name="T24" fmla="*/ 295 h 2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" h="295">
                    <a:moveTo>
                      <a:pt x="0" y="294"/>
                    </a:moveTo>
                    <a:lnTo>
                      <a:pt x="272" y="192"/>
                    </a:lnTo>
                    <a:lnTo>
                      <a:pt x="235" y="145"/>
                    </a:lnTo>
                    <a:lnTo>
                      <a:pt x="512" y="0"/>
                    </a:lnTo>
                    <a:lnTo>
                      <a:pt x="191" y="139"/>
                    </a:lnTo>
                    <a:lnTo>
                      <a:pt x="229" y="186"/>
                    </a:lnTo>
                    <a:lnTo>
                      <a:pt x="0" y="294"/>
                    </a:lnTo>
                  </a:path>
                </a:pathLst>
              </a:custGeom>
              <a:solidFill>
                <a:srgbClr val="FF3300"/>
              </a:solidFill>
              <a:ln w="12700" cap="rnd">
                <a:noFill/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8295" name="Freeform 243"/>
              <p:cNvSpPr>
                <a:spLocks/>
              </p:cNvSpPr>
              <p:nvPr/>
            </p:nvSpPr>
            <p:spPr bwMode="auto">
              <a:xfrm>
                <a:off x="2893" y="3339"/>
                <a:ext cx="179" cy="136"/>
              </a:xfrm>
              <a:custGeom>
                <a:avLst/>
                <a:gdLst>
                  <a:gd name="T0" fmla="*/ 0 w 513"/>
                  <a:gd name="T1" fmla="*/ 0 h 295"/>
                  <a:gd name="T2" fmla="*/ 0 w 513"/>
                  <a:gd name="T3" fmla="*/ 0 h 295"/>
                  <a:gd name="T4" fmla="*/ 0 w 513"/>
                  <a:gd name="T5" fmla="*/ 0 h 295"/>
                  <a:gd name="T6" fmla="*/ 0 w 513"/>
                  <a:gd name="T7" fmla="*/ 0 h 295"/>
                  <a:gd name="T8" fmla="*/ 0 w 513"/>
                  <a:gd name="T9" fmla="*/ 0 h 295"/>
                  <a:gd name="T10" fmla="*/ 0 w 513"/>
                  <a:gd name="T11" fmla="*/ 0 h 295"/>
                  <a:gd name="T12" fmla="*/ 0 w 513"/>
                  <a:gd name="T13" fmla="*/ 0 h 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"/>
                  <a:gd name="T22" fmla="*/ 0 h 295"/>
                  <a:gd name="T23" fmla="*/ 513 w 513"/>
                  <a:gd name="T24" fmla="*/ 295 h 2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" h="295">
                    <a:moveTo>
                      <a:pt x="0" y="294"/>
                    </a:moveTo>
                    <a:lnTo>
                      <a:pt x="272" y="192"/>
                    </a:lnTo>
                    <a:lnTo>
                      <a:pt x="235" y="145"/>
                    </a:lnTo>
                    <a:lnTo>
                      <a:pt x="512" y="0"/>
                    </a:lnTo>
                    <a:lnTo>
                      <a:pt x="191" y="139"/>
                    </a:lnTo>
                    <a:lnTo>
                      <a:pt x="229" y="186"/>
                    </a:lnTo>
                    <a:lnTo>
                      <a:pt x="0" y="294"/>
                    </a:lnTo>
                  </a:path>
                </a:pathLst>
              </a:custGeom>
              <a:solidFill>
                <a:srgbClr val="FF3300"/>
              </a:solidFill>
              <a:ln w="12700" cap="rnd">
                <a:noFill/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ko-KR" altLang="en-US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</p:grpSp>
        <p:pic>
          <p:nvPicPr>
            <p:cNvPr id="8260" name="Picture 244" descr="Untitled-7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31927" y="3068644"/>
              <a:ext cx="279888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61" name="Text Box 245"/>
            <p:cNvSpPr txBox="1">
              <a:spLocks noChangeArrowheads="1"/>
            </p:cNvSpPr>
            <p:nvPr/>
          </p:nvSpPr>
          <p:spPr bwMode="auto">
            <a:xfrm>
              <a:off x="4804997" y="4114806"/>
              <a:ext cx="870438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altLang="ko-KR" sz="14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DMB</a:t>
              </a:r>
            </a:p>
          </p:txBody>
        </p:sp>
        <p:graphicFrame>
          <p:nvGraphicFramePr>
            <p:cNvPr id="8194" name="Object 246"/>
            <p:cNvGraphicFramePr>
              <a:graphicFrameLocks noChangeAspect="1"/>
            </p:cNvGraphicFramePr>
            <p:nvPr/>
          </p:nvGraphicFramePr>
          <p:xfrm>
            <a:off x="3739665" y="2624137"/>
            <a:ext cx="168520" cy="152400"/>
          </p:xfrm>
          <a:graphic>
            <a:graphicData uri="http://schemas.openxmlformats.org/presentationml/2006/ole">
              <p:oleObj spid="_x0000_s779266" name="Visio" r:id="rId22" imgW="667817" imgH="667817" progId="">
                <p:embed/>
              </p:oleObj>
            </a:graphicData>
          </a:graphic>
        </p:graphicFrame>
        <p:graphicFrame>
          <p:nvGraphicFramePr>
            <p:cNvPr id="8195" name="Object 247"/>
            <p:cNvGraphicFramePr>
              <a:graphicFrameLocks noChangeAspect="1"/>
            </p:cNvGraphicFramePr>
            <p:nvPr/>
          </p:nvGraphicFramePr>
          <p:xfrm>
            <a:off x="5350120" y="3290892"/>
            <a:ext cx="169985" cy="155575"/>
          </p:xfrm>
          <a:graphic>
            <a:graphicData uri="http://schemas.openxmlformats.org/presentationml/2006/ole">
              <p:oleObj spid="_x0000_s779267" name="Visio" r:id="rId23" imgW="667817" imgH="667817" progId="">
                <p:embed/>
              </p:oleObj>
            </a:graphicData>
          </a:graphic>
        </p:graphicFrame>
        <p:pic>
          <p:nvPicPr>
            <p:cNvPr id="8262" name="Picture 248" descr="j039015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08138" y="3141662"/>
              <a:ext cx="539262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881" name="Text Box 265"/>
            <p:cNvSpPr txBox="1">
              <a:spLocks noChangeArrowheads="1"/>
            </p:cNvSpPr>
            <p:nvPr/>
          </p:nvSpPr>
          <p:spPr bwMode="auto">
            <a:xfrm>
              <a:off x="3813478" y="1824044"/>
              <a:ext cx="24706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>
                <a:defRPr/>
              </a:pPr>
              <a:r>
                <a:rPr kumimoji="0" lang="en-US" altLang="ko-KR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견고딕" pitchFamily="18" charset="-127"/>
                  <a:ea typeface="Arial Unicode MS" pitchFamily="50" charset="-127"/>
                </a:rPr>
                <a:t>u-Seoul Net</a:t>
              </a:r>
            </a:p>
          </p:txBody>
        </p:sp>
        <p:grpSp>
          <p:nvGrpSpPr>
            <p:cNvPr id="20" name="Group 250"/>
            <p:cNvGrpSpPr>
              <a:grpSpLocks/>
            </p:cNvGrpSpPr>
            <p:nvPr/>
          </p:nvGrpSpPr>
          <p:grpSpPr bwMode="auto">
            <a:xfrm>
              <a:off x="317989" y="3681412"/>
              <a:ext cx="4144108" cy="1223962"/>
              <a:chOff x="288" y="3162"/>
              <a:chExt cx="2368" cy="702"/>
            </a:xfrm>
          </p:grpSpPr>
          <p:grpSp>
            <p:nvGrpSpPr>
              <p:cNvPr id="21" name="Group 251"/>
              <p:cNvGrpSpPr>
                <a:grpSpLocks/>
              </p:cNvGrpSpPr>
              <p:nvPr/>
            </p:nvGrpSpPr>
            <p:grpSpPr bwMode="auto">
              <a:xfrm>
                <a:off x="336" y="3552"/>
                <a:ext cx="967" cy="287"/>
                <a:chOff x="3796" y="758"/>
                <a:chExt cx="1808" cy="456"/>
              </a:xfrm>
            </p:grpSpPr>
            <p:pic>
              <p:nvPicPr>
                <p:cNvPr id="8291" name="Picture 252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3796" y="758"/>
                  <a:ext cx="611" cy="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92" name="Picture 253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4471" y="771"/>
                  <a:ext cx="516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93" name="Picture 254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5034" y="774"/>
                  <a:ext cx="570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81" name="Picture 255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1824" y="3552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82" name="Picture 256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2200" y="3552"/>
                <a:ext cx="369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" name="Group 257"/>
              <p:cNvGrpSpPr>
                <a:grpSpLocks/>
              </p:cNvGrpSpPr>
              <p:nvPr/>
            </p:nvGrpSpPr>
            <p:grpSpPr bwMode="auto">
              <a:xfrm>
                <a:off x="2466" y="3162"/>
                <a:ext cx="190" cy="169"/>
                <a:chOff x="2863" y="3303"/>
                <a:chExt cx="209" cy="172"/>
              </a:xfrm>
            </p:grpSpPr>
            <p:sp>
              <p:nvSpPr>
                <p:cNvPr id="8289" name="Freeform 258"/>
                <p:cNvSpPr>
                  <a:spLocks/>
                </p:cNvSpPr>
                <p:nvPr/>
              </p:nvSpPr>
              <p:spPr bwMode="auto">
                <a:xfrm>
                  <a:off x="2863" y="3303"/>
                  <a:ext cx="179" cy="136"/>
                </a:xfrm>
                <a:custGeom>
                  <a:avLst/>
                  <a:gdLst>
                    <a:gd name="T0" fmla="*/ 0 w 513"/>
                    <a:gd name="T1" fmla="*/ 0 h 295"/>
                    <a:gd name="T2" fmla="*/ 0 w 513"/>
                    <a:gd name="T3" fmla="*/ 0 h 295"/>
                    <a:gd name="T4" fmla="*/ 0 w 513"/>
                    <a:gd name="T5" fmla="*/ 0 h 295"/>
                    <a:gd name="T6" fmla="*/ 0 w 513"/>
                    <a:gd name="T7" fmla="*/ 0 h 295"/>
                    <a:gd name="T8" fmla="*/ 0 w 513"/>
                    <a:gd name="T9" fmla="*/ 0 h 295"/>
                    <a:gd name="T10" fmla="*/ 0 w 513"/>
                    <a:gd name="T11" fmla="*/ 0 h 295"/>
                    <a:gd name="T12" fmla="*/ 0 w 513"/>
                    <a:gd name="T13" fmla="*/ 0 h 2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3"/>
                    <a:gd name="T22" fmla="*/ 0 h 295"/>
                    <a:gd name="T23" fmla="*/ 513 w 513"/>
                    <a:gd name="T24" fmla="*/ 295 h 2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3" h="295">
                      <a:moveTo>
                        <a:pt x="0" y="294"/>
                      </a:moveTo>
                      <a:lnTo>
                        <a:pt x="272" y="192"/>
                      </a:lnTo>
                      <a:lnTo>
                        <a:pt x="235" y="145"/>
                      </a:lnTo>
                      <a:lnTo>
                        <a:pt x="512" y="0"/>
                      </a:lnTo>
                      <a:lnTo>
                        <a:pt x="191" y="139"/>
                      </a:lnTo>
                      <a:lnTo>
                        <a:pt x="229" y="186"/>
                      </a:lnTo>
                      <a:lnTo>
                        <a:pt x="0" y="294"/>
                      </a:lnTo>
                    </a:path>
                  </a:pathLst>
                </a:custGeom>
                <a:solidFill>
                  <a:srgbClr val="FF3300"/>
                </a:solidFill>
                <a:ln w="12700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  <p:sp>
              <p:nvSpPr>
                <p:cNvPr id="8290" name="Freeform 259"/>
                <p:cNvSpPr>
                  <a:spLocks/>
                </p:cNvSpPr>
                <p:nvPr/>
              </p:nvSpPr>
              <p:spPr bwMode="auto">
                <a:xfrm>
                  <a:off x="2893" y="3339"/>
                  <a:ext cx="179" cy="136"/>
                </a:xfrm>
                <a:custGeom>
                  <a:avLst/>
                  <a:gdLst>
                    <a:gd name="T0" fmla="*/ 0 w 513"/>
                    <a:gd name="T1" fmla="*/ 0 h 295"/>
                    <a:gd name="T2" fmla="*/ 0 w 513"/>
                    <a:gd name="T3" fmla="*/ 0 h 295"/>
                    <a:gd name="T4" fmla="*/ 0 w 513"/>
                    <a:gd name="T5" fmla="*/ 0 h 295"/>
                    <a:gd name="T6" fmla="*/ 0 w 513"/>
                    <a:gd name="T7" fmla="*/ 0 h 295"/>
                    <a:gd name="T8" fmla="*/ 0 w 513"/>
                    <a:gd name="T9" fmla="*/ 0 h 295"/>
                    <a:gd name="T10" fmla="*/ 0 w 513"/>
                    <a:gd name="T11" fmla="*/ 0 h 295"/>
                    <a:gd name="T12" fmla="*/ 0 w 513"/>
                    <a:gd name="T13" fmla="*/ 0 h 2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3"/>
                    <a:gd name="T22" fmla="*/ 0 h 295"/>
                    <a:gd name="T23" fmla="*/ 513 w 513"/>
                    <a:gd name="T24" fmla="*/ 295 h 2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3" h="295">
                      <a:moveTo>
                        <a:pt x="0" y="294"/>
                      </a:moveTo>
                      <a:lnTo>
                        <a:pt x="272" y="192"/>
                      </a:lnTo>
                      <a:lnTo>
                        <a:pt x="235" y="145"/>
                      </a:lnTo>
                      <a:lnTo>
                        <a:pt x="512" y="0"/>
                      </a:lnTo>
                      <a:lnTo>
                        <a:pt x="191" y="139"/>
                      </a:lnTo>
                      <a:lnTo>
                        <a:pt x="229" y="186"/>
                      </a:lnTo>
                      <a:lnTo>
                        <a:pt x="0" y="294"/>
                      </a:lnTo>
                    </a:path>
                  </a:pathLst>
                </a:custGeom>
                <a:solidFill>
                  <a:srgbClr val="FF3300"/>
                </a:solidFill>
                <a:ln w="12700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ko-KR" altLang="en-US" dirty="0">
                    <a:latin typeface="Arial Unicode MS" pitchFamily="50" charset="-127"/>
                    <a:ea typeface="Arial Unicode MS" pitchFamily="50" charset="-127"/>
                  </a:endParaRPr>
                </a:p>
              </p:txBody>
            </p:sp>
          </p:grpSp>
          <p:sp>
            <p:nvSpPr>
              <p:cNvPr id="8284" name="Rectangle 260"/>
              <p:cNvSpPr>
                <a:spLocks noChangeArrowheads="1"/>
              </p:cNvSpPr>
              <p:nvPr/>
            </p:nvSpPr>
            <p:spPr bwMode="auto">
              <a:xfrm>
                <a:off x="288" y="3360"/>
                <a:ext cx="1056" cy="501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 sz="1200" dirty="0">
                  <a:solidFill>
                    <a:schemeClr val="tx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285" name="Rectangle 261"/>
              <p:cNvSpPr>
                <a:spLocks noChangeArrowheads="1"/>
              </p:cNvSpPr>
              <p:nvPr/>
            </p:nvSpPr>
            <p:spPr bwMode="auto">
              <a:xfrm>
                <a:off x="336" y="3381"/>
                <a:ext cx="960" cy="14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200" b="1" dirty="0">
                    <a:solidFill>
                      <a:schemeClr val="accent2">
                        <a:lumMod val="75000"/>
                      </a:schemeClr>
                    </a:solidFill>
                    <a:latin typeface="Arial Narrow" pitchFamily="34" charset="0"/>
                    <a:ea typeface="Arial Unicode MS" pitchFamily="50" charset="-127"/>
                  </a:rPr>
                  <a:t>Environmental observation</a:t>
                </a:r>
              </a:p>
            </p:txBody>
          </p:sp>
          <p:pic>
            <p:nvPicPr>
              <p:cNvPr id="8286" name="Picture 262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1518" y="3558"/>
                <a:ext cx="306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87" name="Rectangle 263"/>
              <p:cNvSpPr>
                <a:spLocks noChangeArrowheads="1"/>
              </p:cNvSpPr>
              <p:nvPr/>
            </p:nvSpPr>
            <p:spPr bwMode="auto">
              <a:xfrm>
                <a:off x="1488" y="3360"/>
                <a:ext cx="1104" cy="504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latinLnBrk="0"/>
                <a:endParaRPr kumimoji="0" lang="ko-KR" altLang="en-US" sz="1800" dirty="0">
                  <a:solidFill>
                    <a:schemeClr val="bg1"/>
                  </a:solidFill>
                  <a:latin typeface="HY견고딕" pitchFamily="18" charset="-127"/>
                  <a:ea typeface="Arial Unicode MS" pitchFamily="50" charset="-127"/>
                </a:endParaRPr>
              </a:p>
            </p:txBody>
          </p:sp>
          <p:sp>
            <p:nvSpPr>
              <p:cNvPr id="8288" name="Rectangle 264"/>
              <p:cNvSpPr>
                <a:spLocks noChangeArrowheads="1"/>
              </p:cNvSpPr>
              <p:nvPr/>
            </p:nvSpPr>
            <p:spPr bwMode="auto">
              <a:xfrm>
                <a:off x="1536" y="3381"/>
                <a:ext cx="1008" cy="1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sz="1200" b="1" dirty="0">
                    <a:solidFill>
                      <a:schemeClr val="accent2">
                        <a:lumMod val="75000"/>
                      </a:schemeClr>
                    </a:solidFill>
                    <a:latin typeface="Arial Narrow" pitchFamily="34" charset="0"/>
                    <a:ea typeface="Arial Unicode MS" pitchFamily="50" charset="-127"/>
                  </a:rPr>
                  <a:t>Management of urban facilities</a:t>
                </a:r>
              </a:p>
            </p:txBody>
          </p:sp>
        </p:grpSp>
        <p:sp>
          <p:nvSpPr>
            <p:cNvPr id="8265" name="Rectangle 249"/>
            <p:cNvSpPr>
              <a:spLocks noChangeArrowheads="1"/>
            </p:cNvSpPr>
            <p:nvPr/>
          </p:nvSpPr>
          <p:spPr bwMode="auto">
            <a:xfrm>
              <a:off x="489645" y="3441705"/>
              <a:ext cx="1398140" cy="480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  <a:ea typeface="Arial Unicode MS" pitchFamily="50" charset="-127"/>
                </a:rPr>
                <a:t>Crime prevention</a:t>
              </a:r>
            </a:p>
            <a:p>
              <a:pPr eaLnBrk="0" latinLnBrk="0" hangingPunct="0"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  <a:ea typeface="Arial Unicode MS" pitchFamily="50" charset="-127"/>
                </a:rPr>
                <a:t>CCTVs</a:t>
              </a:r>
            </a:p>
          </p:txBody>
        </p:sp>
        <p:sp>
          <p:nvSpPr>
            <p:cNvPr id="8266" name="Text Box 28"/>
            <p:cNvSpPr txBox="1">
              <a:spLocks noChangeArrowheads="1"/>
            </p:cNvSpPr>
            <p:nvPr/>
          </p:nvSpPr>
          <p:spPr bwMode="auto">
            <a:xfrm>
              <a:off x="3731545" y="2601919"/>
              <a:ext cx="227818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ctr">
                <a:spcBef>
                  <a:spcPct val="50000"/>
                </a:spcBef>
              </a:pPr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  <a:ea typeface="Arial Unicode MS" pitchFamily="50" charset="-127"/>
                </a:rPr>
                <a:t>Integrated City Observation Center</a:t>
              </a:r>
            </a:p>
          </p:txBody>
        </p:sp>
        <p:sp>
          <p:nvSpPr>
            <p:cNvPr id="8267" name="Text Box 12"/>
            <p:cNvSpPr txBox="1">
              <a:spLocks noChangeArrowheads="1"/>
            </p:cNvSpPr>
            <p:nvPr/>
          </p:nvSpPr>
          <p:spPr bwMode="auto">
            <a:xfrm>
              <a:off x="8242634" y="2457449"/>
              <a:ext cx="698909" cy="40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spAutoFit/>
            </a:bodyPr>
            <a:lstStyle/>
            <a:p>
              <a:pPr eaLnBrk="0" latinLnBrk="0" hangingPunct="0"/>
              <a:r>
                <a:rPr kumimoji="0" lang="en-US" altLang="ko-KR" sz="1600" b="1" dirty="0">
                  <a:solidFill>
                    <a:srgbClr val="000000"/>
                  </a:solidFill>
                  <a:latin typeface="Arial Narrow" pitchFamily="34" charset="0"/>
                  <a:ea typeface="Arial Unicode MS" pitchFamily="50" charset="-127"/>
                </a:rPr>
                <a:t>Public </a:t>
              </a:r>
              <a:endParaRPr kumimoji="0" lang="en-US" altLang="ko-KR" sz="1600" b="1" dirty="0" smtClean="0">
                <a:solidFill>
                  <a:srgbClr val="000000"/>
                </a:solidFill>
                <a:latin typeface="Arial Narrow" pitchFamily="34" charset="0"/>
                <a:ea typeface="Arial Unicode MS" pitchFamily="50" charset="-127"/>
              </a:endParaRPr>
            </a:p>
            <a:p>
              <a:pPr eaLnBrk="0" latinLnBrk="0" hangingPunct="0"/>
              <a:r>
                <a:rPr kumimoji="0" lang="en-US" altLang="ko-KR" sz="1600" b="1" dirty="0" smtClean="0">
                  <a:solidFill>
                    <a:srgbClr val="000000"/>
                  </a:solidFill>
                  <a:latin typeface="Arial Narrow" pitchFamily="34" charset="0"/>
                  <a:ea typeface="Arial Unicode MS" pitchFamily="50" charset="-127"/>
                </a:rPr>
                <a:t>worker</a:t>
              </a:r>
              <a:endParaRPr kumimoji="0" lang="en-US" altLang="ko-KR" sz="1600" b="1" dirty="0">
                <a:solidFill>
                  <a:srgbClr val="000000"/>
                </a:solidFill>
                <a:latin typeface="Arial Narrow" pitchFamily="34" charset="0"/>
                <a:ea typeface="Arial Unicode MS" pitchFamily="50" charset="-127"/>
              </a:endParaRPr>
            </a:p>
          </p:txBody>
        </p:sp>
        <p:sp>
          <p:nvSpPr>
            <p:cNvPr id="8268" name="Text Box 15"/>
            <p:cNvSpPr txBox="1">
              <a:spLocks noChangeArrowheads="1"/>
            </p:cNvSpPr>
            <p:nvPr/>
          </p:nvSpPr>
          <p:spPr bwMode="auto">
            <a:xfrm>
              <a:off x="6885312" y="2207385"/>
              <a:ext cx="1565031" cy="33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025" tIns="36512" rIns="73025" bIns="36512">
              <a:spAutoFit/>
            </a:bodyPr>
            <a:lstStyle/>
            <a:p>
              <a:pPr eaLnBrk="0" latinLnBrk="0" hangingPunct="0">
                <a:lnSpc>
                  <a:spcPct val="90000"/>
                </a:lnSpc>
              </a:pPr>
              <a:r>
                <a:rPr kumimoji="0" lang="en-US" altLang="ko-KR" sz="1400" dirty="0">
                  <a:solidFill>
                    <a:schemeClr val="bg1"/>
                  </a:solidFill>
                  <a:latin typeface="Arial Narrow" pitchFamily="34" charset="0"/>
                  <a:ea typeface="Arial Unicode MS" pitchFamily="50" charset="-127"/>
                </a:rPr>
                <a:t>Administration system</a:t>
              </a:r>
            </a:p>
          </p:txBody>
        </p:sp>
        <p:sp>
          <p:nvSpPr>
            <p:cNvPr id="8269" name="Text Box 25"/>
            <p:cNvSpPr txBox="1">
              <a:spLocks noChangeArrowheads="1"/>
            </p:cNvSpPr>
            <p:nvPr/>
          </p:nvSpPr>
          <p:spPr bwMode="auto">
            <a:xfrm>
              <a:off x="6666978" y="4466869"/>
              <a:ext cx="1361342" cy="549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>
                <a:spcBef>
                  <a:spcPct val="50000"/>
                </a:spcBef>
              </a:pPr>
              <a:r>
                <a:rPr lang="ko-KR" altLang="en-US" sz="15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  <a:ea typeface="Arial Unicode MS" pitchFamily="50" charset="-127"/>
                </a:rPr>
                <a:t>“</a:t>
              </a:r>
              <a:r>
                <a:rPr lang="en-US" altLang="ko-KR" sz="15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  <a:ea typeface="Arial Unicode MS" pitchFamily="50" charset="-127"/>
                </a:rPr>
                <a:t>Weekly No-Driving Day”</a:t>
              </a:r>
            </a:p>
          </p:txBody>
        </p:sp>
        <p:sp>
          <p:nvSpPr>
            <p:cNvPr id="8270" name="Text Box 238"/>
            <p:cNvSpPr txBox="1">
              <a:spLocks noChangeArrowheads="1"/>
            </p:cNvSpPr>
            <p:nvPr/>
          </p:nvSpPr>
          <p:spPr bwMode="auto">
            <a:xfrm>
              <a:off x="7781552" y="3538538"/>
              <a:ext cx="1232710" cy="39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spAutoFit/>
            </a:bodyPr>
            <a:lstStyle/>
            <a:p>
              <a:pPr eaLnBrk="0" latinLnBrk="0" hangingPunct="0"/>
              <a:r>
                <a:rPr kumimoji="0" lang="en-US" altLang="ko-KR" sz="1500" b="1" dirty="0">
                  <a:solidFill>
                    <a:srgbClr val="000000"/>
                  </a:solidFill>
                  <a:latin typeface="Arial Narrow" pitchFamily="34" charset="0"/>
                  <a:ea typeface="Arial Unicode MS" pitchFamily="50" charset="-127"/>
                </a:rPr>
                <a:t>Mobile </a:t>
              </a:r>
            </a:p>
            <a:p>
              <a:pPr eaLnBrk="0" latinLnBrk="0" hangingPunct="0">
                <a:lnSpc>
                  <a:spcPct val="40000"/>
                </a:lnSpc>
              </a:pPr>
              <a:r>
                <a:rPr kumimoji="0" lang="en-US" altLang="ko-KR" sz="1500" b="1" dirty="0">
                  <a:solidFill>
                    <a:srgbClr val="000000"/>
                  </a:solidFill>
                  <a:latin typeface="Arial Narrow" pitchFamily="34" charset="0"/>
                  <a:ea typeface="Arial Unicode MS" pitchFamily="50" charset="-127"/>
                </a:rPr>
                <a:t>administration</a:t>
              </a:r>
            </a:p>
          </p:txBody>
        </p:sp>
        <p:sp>
          <p:nvSpPr>
            <p:cNvPr id="8271" name="Text Box 191"/>
            <p:cNvSpPr txBox="1">
              <a:spLocks noChangeArrowheads="1"/>
            </p:cNvSpPr>
            <p:nvPr/>
          </p:nvSpPr>
          <p:spPr bwMode="auto">
            <a:xfrm>
              <a:off x="7914645" y="4473580"/>
              <a:ext cx="961802" cy="258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spAutoFit/>
            </a:bodyPr>
            <a:lstStyle/>
            <a:p>
              <a:pPr eaLnBrk="0" latinLnBrk="0" hangingPunct="0"/>
              <a:r>
                <a:rPr kumimoji="0" lang="en-US" altLang="ko-KR" sz="1200" b="1" dirty="0">
                  <a:solidFill>
                    <a:srgbClr val="000000"/>
                  </a:solidFill>
                  <a:latin typeface="Arial Narrow" pitchFamily="34" charset="0"/>
                  <a:ea typeface="Arial Unicode MS" pitchFamily="50" charset="-127"/>
                </a:rPr>
                <a:t>Mobile phone</a:t>
              </a:r>
            </a:p>
          </p:txBody>
        </p:sp>
        <p:sp>
          <p:nvSpPr>
            <p:cNvPr id="8272" name="Text Box 36"/>
            <p:cNvSpPr txBox="1">
              <a:spLocks noChangeArrowheads="1"/>
            </p:cNvSpPr>
            <p:nvPr/>
          </p:nvSpPr>
          <p:spPr bwMode="auto">
            <a:xfrm>
              <a:off x="2202477" y="2817819"/>
              <a:ext cx="98620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altLang="ko-KR" sz="1800" dirty="0">
                  <a:solidFill>
                    <a:srgbClr val="000000"/>
                  </a:solidFill>
                  <a:latin typeface="HY견고딕" pitchFamily="18" charset="-127"/>
                  <a:ea typeface="Arial Unicode MS" pitchFamily="50" charset="-127"/>
                </a:rPr>
                <a:t>Wi-Fi</a:t>
              </a:r>
            </a:p>
          </p:txBody>
        </p:sp>
        <p:sp>
          <p:nvSpPr>
            <p:cNvPr id="8274" name="AutoShape 206"/>
            <p:cNvSpPr>
              <a:spLocks noChangeArrowheads="1"/>
            </p:cNvSpPr>
            <p:nvPr/>
          </p:nvSpPr>
          <p:spPr bwMode="auto">
            <a:xfrm rot="16200000">
              <a:off x="4457582" y="-2366716"/>
              <a:ext cx="413321" cy="729966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C7F88"/>
                </a:gs>
                <a:gs pos="100000">
                  <a:schemeClr val="accent1"/>
                </a:gs>
              </a:gsLst>
              <a:lin ang="0" scaled="1"/>
            </a:gra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lIns="91421" tIns="0" rIns="91421" bIns="45711" anchor="ctr"/>
            <a:lstStyle/>
            <a:p>
              <a:pPr algn="ctr" latinLnBrk="0">
                <a:lnSpc>
                  <a:spcPct val="80000"/>
                </a:lnSpc>
              </a:pPr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Completed u-Seoul Info. &amp; Comm. Infrastructure in 2010</a:t>
              </a:r>
            </a:p>
          </p:txBody>
        </p:sp>
      </p:grpSp>
      <p:sp>
        <p:nvSpPr>
          <p:cNvPr id="268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Municipal Network : u-Seoul 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28596" y="4057721"/>
            <a:ext cx="3857652" cy="741367"/>
          </a:xfrm>
          <a:prstGeom prst="roundRect">
            <a:avLst>
              <a:gd name="adj" fmla="val 50000"/>
            </a:avLst>
          </a:prstGeom>
          <a:solidFill>
            <a:srgbClr val="2E5CB8"/>
          </a:solidFill>
          <a:ln w="9525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ko-KR" altLang="en-US" sz="2400" b="1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642910" y="4286256"/>
            <a:ext cx="3544604" cy="3293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l" latinLnBrk="0">
              <a:lnSpc>
                <a:spcPct val="70000"/>
              </a:lnSpc>
              <a:spcBef>
                <a:spcPct val="50000"/>
              </a:spcBef>
            </a:pPr>
            <a:r>
              <a:rPr lang="en-US" altLang="ko-KR" sz="22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Communication </a:t>
            </a:r>
            <a:r>
              <a:rPr lang="en-US" altLang="ko-KR" sz="2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Devices</a:t>
            </a:r>
            <a:endParaRPr lang="en-US" altLang="ko-KR" sz="22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96268" name="Group 12"/>
          <p:cNvGraphicFramePr>
            <a:graphicFrameLocks noGrp="1"/>
          </p:cNvGraphicFramePr>
          <p:nvPr/>
        </p:nvGraphicFramePr>
        <p:xfrm>
          <a:off x="540978" y="2403377"/>
          <a:ext cx="3655396" cy="1311375"/>
        </p:xfrm>
        <a:graphic>
          <a:graphicData uri="http://schemas.openxmlformats.org/drawingml/2006/table">
            <a:tbl>
              <a:tblPr/>
              <a:tblGrid>
                <a:gridCol w="895199"/>
                <a:gridCol w="969799"/>
                <a:gridCol w="895199"/>
                <a:gridCol w="895199"/>
              </a:tblGrid>
              <a:tr h="782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Server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Storage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Auto Backup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Others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6699"/>
                    </a:solidFill>
                  </a:tcPr>
                </a:tc>
              </a:tr>
              <a:tr h="5288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564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46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34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37918" name="Picture 30" descr="IMG_1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256"/>
            <a:ext cx="285752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36" name="Picture 32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86058"/>
            <a:ext cx="314327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920" name="Rectangle 34"/>
          <p:cNvSpPr>
            <a:spLocks noChangeArrowheads="1"/>
          </p:cNvSpPr>
          <p:nvPr/>
        </p:nvSpPr>
        <p:spPr bwMode="auto">
          <a:xfrm>
            <a:off x="571472" y="1988398"/>
            <a:ext cx="3714776" cy="32316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500" b="1" spc="-1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Front/Back Office </a:t>
            </a:r>
            <a:r>
              <a:rPr lang="en-US" altLang="ko-KR" sz="1500" b="1" spc="-1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Equipments : </a:t>
            </a:r>
            <a:r>
              <a:rPr lang="en-US" altLang="ko-KR" sz="1500" b="1" spc="-1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Total </a:t>
            </a:r>
            <a:r>
              <a:rPr lang="en-US" altLang="ko-KR" sz="1500" b="1" spc="-1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808ea</a:t>
            </a:r>
            <a:endParaRPr lang="en-US" altLang="ko-KR" sz="1500" b="1" spc="-1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96291" name="Group 35"/>
          <p:cNvGraphicFramePr>
            <a:graphicFrameLocks noGrp="1"/>
          </p:cNvGraphicFramePr>
          <p:nvPr/>
        </p:nvGraphicFramePr>
        <p:xfrm>
          <a:off x="500034" y="5000063"/>
          <a:ext cx="3768837" cy="1134486"/>
        </p:xfrm>
        <a:graphic>
          <a:graphicData uri="http://schemas.openxmlformats.org/drawingml/2006/table">
            <a:tbl>
              <a:tblPr/>
              <a:tblGrid>
                <a:gridCol w="1900748"/>
                <a:gridCol w="1868089"/>
              </a:tblGrid>
              <a:tr h="6428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Information Communication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Information Security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6699"/>
                    </a:solidFill>
                  </a:tcPr>
                </a:tc>
              </a:tr>
              <a:tr h="4916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145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67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21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Seoul Data Center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28596" y="1202580"/>
            <a:ext cx="3857652" cy="741367"/>
          </a:xfrm>
          <a:prstGeom prst="roundRect">
            <a:avLst>
              <a:gd name="adj" fmla="val 50000"/>
            </a:avLst>
          </a:prstGeom>
          <a:solidFill>
            <a:srgbClr val="2E5CB8"/>
          </a:solidFill>
          <a:ln w="9525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ko-KR" altLang="en-US" sz="2400" b="1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714348" y="1395683"/>
            <a:ext cx="3071834" cy="334259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latinLnBrk="0">
              <a:lnSpc>
                <a:spcPct val="70000"/>
              </a:lnSpc>
              <a:spcBef>
                <a:spcPct val="50000"/>
              </a:spcBef>
            </a:pPr>
            <a:r>
              <a:rPr lang="en-US" altLang="ko-KR" sz="22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Server </a:t>
            </a:r>
            <a:r>
              <a:rPr lang="en-US" altLang="ko-KR" sz="2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Equipments</a:t>
            </a:r>
            <a:endParaRPr lang="en-US" altLang="ko-KR" sz="22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7917" name="Picture 29" descr="EMB000002c4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71546"/>
            <a:ext cx="300039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0" y="2500306"/>
            <a:ext cx="9144000" cy="928694"/>
          </a:xfrm>
          <a:prstGeom prst="rect">
            <a:avLst/>
          </a:prstGeom>
          <a:solidFill>
            <a:srgbClr val="FFC000">
              <a:alpha val="32000"/>
            </a:srgbClr>
          </a:solidFill>
          <a:ln w="38100">
            <a:noFill/>
            <a:round/>
            <a:headEnd/>
            <a:tailEnd type="triangle" w="med" len="med"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ko-KR" altLang="en-US" sz="1100" b="1" spc="-150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" name="WordArt 26"/>
          <p:cNvSpPr>
            <a:spLocks noChangeArrowheads="1" noChangeShapeType="1" noTextEdit="1"/>
          </p:cNvSpPr>
          <p:nvPr/>
        </p:nvSpPr>
        <p:spPr bwMode="auto">
          <a:xfrm>
            <a:off x="1000100" y="2571744"/>
            <a:ext cx="4025900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4200" b="1" kern="10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Seoul at a glance &amp;</a:t>
            </a:r>
            <a:r>
              <a:rPr lang="en-US" altLang="ko-KR" sz="4200" b="1" kern="10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4200" b="1" kern="10" spc="-15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ICT Capital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-357222" y="1214422"/>
          <a:ext cx="964413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2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Seoul Shares Hope with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사랑의PC_전달_전체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357718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모서리가 둥근 직사각형 7"/>
          <p:cNvSpPr/>
          <p:nvPr/>
        </p:nvSpPr>
        <p:spPr>
          <a:xfrm>
            <a:off x="5286380" y="1071546"/>
            <a:ext cx="3571900" cy="731848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Target Citizens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29416" y="1857364"/>
            <a:ext cx="3457426" cy="1727227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Low Income Family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Disabled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Multicultural Family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Social Welfare Facilities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86380" y="3714752"/>
            <a:ext cx="3571900" cy="635789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PC Specifications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57818" y="4429132"/>
            <a:ext cx="3429024" cy="1928802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H/W : CPU 2.4GHz, RAM 2GB, HDD over 80GB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S/W:OS, HWP, MS Office, Vaccine Program, et c.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9994" y="4500570"/>
            <a:ext cx="2786082" cy="430887"/>
          </a:xfrm>
          <a:prstGeom prst="rect">
            <a:avLst/>
          </a:prstGeom>
          <a:solidFill>
            <a:schemeClr val="accent3">
              <a:alpha val="5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3,364</a:t>
            </a:r>
            <a:r>
              <a:rPr lang="ko-KR" altLang="en-US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PCs in 2011</a:t>
            </a:r>
            <a:endParaRPr lang="ko-KR" altLang="en-US" sz="2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오른쪽 화살표 15"/>
          <p:cNvSpPr/>
          <p:nvPr/>
        </p:nvSpPr>
        <p:spPr>
          <a:xfrm rot="5400000">
            <a:off x="2486666" y="4786338"/>
            <a:ext cx="428628" cy="10001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8596" y="5715016"/>
            <a:ext cx="4572032" cy="430887"/>
          </a:xfrm>
          <a:prstGeom prst="rect">
            <a:avLst/>
          </a:prstGeom>
          <a:solidFill>
            <a:schemeClr val="accent3"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Over 3,300 PCs expected in 2012</a:t>
            </a:r>
            <a:endParaRPr lang="ko-KR" altLang="en-US" sz="2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Love PC Campaign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</p:nvPr>
        </p:nvGraphicFramePr>
        <p:xfrm>
          <a:off x="-357190" y="1149355"/>
          <a:ext cx="9858412" cy="563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Donation of ICT Devices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500561" y="1643050"/>
            <a:ext cx="4338553" cy="803286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Target Citizens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31056" y="2456175"/>
            <a:ext cx="4286280" cy="1258577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The Disabled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The Elderly aged 55 or over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538296" y="3857628"/>
            <a:ext cx="4298532" cy="766773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In 2011, Seoul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5694" y="4618519"/>
            <a:ext cx="4246743" cy="1167935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Educated 12,631 Citizens</a:t>
            </a:r>
          </a:p>
        </p:txBody>
      </p:sp>
      <p:sp>
        <p:nvSpPr>
          <p:cNvPr id="10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ICT Training for the Marginalized</a:t>
            </a:r>
          </a:p>
        </p:txBody>
      </p:sp>
      <p:pic>
        <p:nvPicPr>
          <p:cNvPr id="12" name="내용 개체 틀 4" descr="노인정보호교육.JPG"/>
          <p:cNvPicPr>
            <a:picLocks noChangeAspect="1"/>
          </p:cNvPicPr>
          <p:nvPr/>
        </p:nvPicPr>
        <p:blipFill>
          <a:blip r:embed="rId3" cstate="print">
            <a:lum bright="14000" contrast="-26000"/>
          </a:blip>
          <a:stretch>
            <a:fillRect/>
          </a:stretch>
        </p:blipFill>
        <p:spPr bwMode="auto">
          <a:xfrm>
            <a:off x="642910" y="3714752"/>
            <a:ext cx="3638141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내용 개체 틀 4" descr="노인정보호교육.JPG"/>
          <p:cNvPicPr>
            <a:picLocks noChangeAspect="1"/>
          </p:cNvPicPr>
          <p:nvPr/>
        </p:nvPicPr>
        <p:blipFill>
          <a:blip r:embed="rId3" cstate="print">
            <a:lum bright="14000" contrast="-43000"/>
          </a:blip>
          <a:stretch>
            <a:fillRect/>
          </a:stretch>
        </p:blipFill>
        <p:spPr bwMode="auto">
          <a:xfrm>
            <a:off x="357158" y="3143248"/>
            <a:ext cx="3031750" cy="2143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내용 개체 틀 4" descr="노인정보호교육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lum bright="14000"/>
          </a:blip>
          <a:stretch>
            <a:fillRect/>
          </a:stretch>
        </p:blipFill>
        <p:spPr>
          <a:xfrm>
            <a:off x="428596" y="1285860"/>
            <a:ext cx="3714776" cy="29831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4851655" y="1428736"/>
            <a:ext cx="3977005" cy="803286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Target Citizens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57752" y="2230433"/>
            <a:ext cx="3929089" cy="1055691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Student, Parents, </a:t>
            </a:r>
            <a:b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Teachers, etc.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871402" y="3429000"/>
            <a:ext cx="3923264" cy="803286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In 2012, Seoul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10846" y="4286257"/>
            <a:ext cx="3875996" cy="1838354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Supported 10 institutions   </a:t>
            </a:r>
            <a:b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consulting internet addiction </a:t>
            </a:r>
            <a:b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prevention</a:t>
            </a:r>
          </a:p>
          <a:p>
            <a:pPr algn="l"/>
            <a:endParaRPr lang="en-US" altLang="ko-KR" sz="10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43,330 persons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6658" name="Picture 2" descr="C:\DOCUME~1\SEOULU~1\LOCALS~1\Temp\Hnc\BinData\EMB000009e839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29066"/>
            <a:ext cx="3143272" cy="2467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3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Internet Addiction Prevention Education</a:t>
            </a:r>
          </a:p>
        </p:txBody>
      </p:sp>
      <p:pic>
        <p:nvPicPr>
          <p:cNvPr id="7" name="그림 6" descr="IMG_3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71810"/>
            <a:ext cx="3143272" cy="2358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그림 4" descr="사진 178.jpg"/>
          <p:cNvPicPr>
            <a:picLocks noChangeAspect="1"/>
          </p:cNvPicPr>
          <p:nvPr/>
        </p:nvPicPr>
        <p:blipFill>
          <a:blip r:embed="rId5" cstate="print"/>
          <a:srcRect t="38701"/>
          <a:stretch>
            <a:fillRect/>
          </a:stretch>
        </p:blipFill>
        <p:spPr>
          <a:xfrm>
            <a:off x="642909" y="1142984"/>
            <a:ext cx="3643339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4956486" y="1214422"/>
            <a:ext cx="3929090" cy="731848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Target Citizens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76529" y="1944681"/>
            <a:ext cx="3881751" cy="984253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Teenagers in Low Income Family: </a:t>
            </a:r>
            <a:b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3,000 Students aged 10 to 16</a:t>
            </a:r>
            <a:endParaRPr lang="ko-KR" altLang="en-US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973332" y="3071810"/>
            <a:ext cx="3929090" cy="731848"/>
          </a:xfrm>
          <a:prstGeom prst="round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5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Program</a:t>
            </a:r>
            <a:endParaRPr lang="ko-KR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0628" y="3813486"/>
            <a:ext cx="3881752" cy="2555890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Customized Online Education</a:t>
            </a:r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Online Learning Manager in         </a:t>
            </a:r>
            <a:b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connection with Local Students </a:t>
            </a:r>
            <a:b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Welfare Center</a:t>
            </a:r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Learning Incentives and Cultural </a:t>
            </a:r>
            <a:b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Experience Program</a:t>
            </a:r>
            <a:endParaRPr lang="ko-KR" altLang="en-US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U-Learning Service</a:t>
            </a:r>
          </a:p>
        </p:txBody>
      </p:sp>
      <p:pic>
        <p:nvPicPr>
          <p:cNvPr id="14" name="내용 개체 틀 6" descr="크기변환_IMG_0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7" y="4440278"/>
            <a:ext cx="2928958" cy="1917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내용 개체 틀 6" descr="크기변환_IMG_0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728" y="3429000"/>
            <a:ext cx="3062310" cy="2004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내용 개체 틀 6" descr="크기변환_IMG_0343.JP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384222" y="1142984"/>
            <a:ext cx="4259216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0" y="2492968"/>
            <a:ext cx="9144000" cy="1007470"/>
          </a:xfrm>
          <a:prstGeom prst="rect">
            <a:avLst/>
          </a:prstGeom>
          <a:solidFill>
            <a:srgbClr val="FFFF00">
              <a:alpha val="32000"/>
            </a:srgbClr>
          </a:solidFill>
          <a:ln w="38100">
            <a:noFill/>
            <a:round/>
            <a:headEnd/>
            <a:tailEnd type="triangle" w="med" len="med"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ko-KR" altLang="en-US" sz="1100" b="1" spc="-150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1000100" y="2671078"/>
            <a:ext cx="4025900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4200" b="1" kern="10" spc="-15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양쪽 모서리가 둥근 사각형 29"/>
          <p:cNvSpPr/>
          <p:nvPr/>
        </p:nvSpPr>
        <p:spPr>
          <a:xfrm>
            <a:off x="648071" y="928670"/>
            <a:ext cx="7867077" cy="576064"/>
          </a:xfrm>
          <a:prstGeom prst="round2SameRect">
            <a:avLst>
              <a:gd name="adj1" fmla="val 42063"/>
              <a:gd name="adj2" fmla="val 0"/>
            </a:avLst>
          </a:prstGeom>
          <a:solidFill>
            <a:srgbClr val="0070C0"/>
          </a:solidFill>
        </p:spPr>
        <p:txBody>
          <a:bodyPr wrap="none" fromWordArt="1"/>
          <a:lstStyle/>
          <a:p>
            <a:pPr algn="ctr">
              <a:defRPr/>
            </a:pPr>
            <a:r>
              <a:rPr lang="en-US" altLang="ko-KR" sz="2400" b="1" kern="10" spc="1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SMART SEOUL 2015</a:t>
            </a:r>
            <a:endParaRPr lang="en-US" altLang="ko-KR" sz="2400" b="1" kern="10" spc="1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양쪽 모서리가 둥근 사각형 30"/>
          <p:cNvSpPr/>
          <p:nvPr/>
        </p:nvSpPr>
        <p:spPr bwMode="auto">
          <a:xfrm>
            <a:off x="296566" y="1573322"/>
            <a:ext cx="8550867" cy="4821212"/>
          </a:xfrm>
          <a:prstGeom prst="round2SameRect">
            <a:avLst>
              <a:gd name="adj1" fmla="val 6385"/>
              <a:gd name="adj2" fmla="val 0"/>
            </a:avLst>
          </a:prstGeom>
          <a:gradFill flip="none" rotWithShape="1">
            <a:gsLst>
              <a:gs pos="0">
                <a:srgbClr val="99CCFF"/>
              </a:gs>
              <a:gs pos="38000">
                <a:schemeClr val="accent2">
                  <a:shade val="94000"/>
                  <a:satMod val="135000"/>
                  <a:alpha val="0"/>
                </a:schemeClr>
              </a:gs>
            </a:gsLst>
            <a:lin ang="5400000" scaled="1"/>
            <a:tileRect/>
          </a:gradFill>
          <a:ln w="12700">
            <a:solidFill>
              <a:schemeClr val="bg2">
                <a:lumMod val="7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2" name="양쪽 모서리가 둥근 사각형 31"/>
          <p:cNvSpPr/>
          <p:nvPr/>
        </p:nvSpPr>
        <p:spPr bwMode="auto">
          <a:xfrm>
            <a:off x="6083747" y="1663333"/>
            <a:ext cx="2665412" cy="4708015"/>
          </a:xfrm>
          <a:prstGeom prst="round2SameRect">
            <a:avLst>
              <a:gd name="adj1" fmla="val 8036"/>
              <a:gd name="adj2" fmla="val 0"/>
            </a:avLst>
          </a:prstGeom>
          <a:solidFill>
            <a:srgbClr val="FFFFCC"/>
          </a:solidFill>
          <a:ln w="12700">
            <a:solidFill>
              <a:srgbClr val="FF9900"/>
            </a:solidFill>
            <a:headEnd type="triangle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 flipV="1">
            <a:off x="251520" y="3051756"/>
            <a:ext cx="8640960" cy="3418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95" descr="3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31786"/>
            <a:ext cx="828198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01"/>
          <p:cNvSpPr>
            <a:spLocks noChangeArrowheads="1"/>
          </p:cNvSpPr>
          <p:nvPr/>
        </p:nvSpPr>
        <p:spPr bwMode="auto">
          <a:xfrm>
            <a:off x="714348" y="4262514"/>
            <a:ext cx="12999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Stage 1</a:t>
            </a:r>
          </a:p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[</a:t>
            </a:r>
            <a:r>
              <a:rPr lang="en-US" altLang="ko-KR" sz="13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Computerization</a:t>
            </a: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]</a:t>
            </a:r>
            <a:endParaRPr lang="ko-KR" altLang="en-US" sz="16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08서울남산체 EB" pitchFamily="18" charset="-127"/>
              <a:ea typeface="08서울남산체 EB" pitchFamily="18" charset="-127"/>
              <a:cs typeface="Arial" charset="0"/>
            </a:endParaRPr>
          </a:p>
        </p:txBody>
      </p:sp>
      <p:sp>
        <p:nvSpPr>
          <p:cNvPr id="40" name="Rectangle 101"/>
          <p:cNvSpPr>
            <a:spLocks noChangeArrowheads="1"/>
          </p:cNvSpPr>
          <p:nvPr/>
        </p:nvSpPr>
        <p:spPr bwMode="auto">
          <a:xfrm>
            <a:off x="2571736" y="3893077"/>
            <a:ext cx="1571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Stage </a:t>
            </a: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2</a:t>
            </a:r>
          </a:p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[</a:t>
            </a: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Enhancement of Online</a:t>
            </a: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]</a:t>
            </a:r>
            <a:endParaRPr lang="ko-KR" altLang="en-US" sz="16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08서울남산체 EB" pitchFamily="18" charset="-127"/>
              <a:ea typeface="08서울남산체 EB" pitchFamily="18" charset="-127"/>
              <a:cs typeface="Arial" charset="0"/>
            </a:endParaRPr>
          </a:p>
        </p:txBody>
      </p:sp>
      <p:sp>
        <p:nvSpPr>
          <p:cNvPr id="41" name="Rectangle 101"/>
          <p:cNvSpPr>
            <a:spLocks noChangeArrowheads="1"/>
          </p:cNvSpPr>
          <p:nvPr/>
        </p:nvSpPr>
        <p:spPr bwMode="auto">
          <a:xfrm>
            <a:off x="4427984" y="3536840"/>
            <a:ext cx="15478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latin typeface="Arial" pitchFamily="34" charset="0"/>
                <a:ea typeface="08서울남산체 EB" pitchFamily="18" charset="-127"/>
                <a:cs typeface="Arial" pitchFamily="34" charset="0"/>
              </a:rPr>
              <a:t>Stage </a:t>
            </a:r>
            <a:r>
              <a:rPr lang="en-US" altLang="ko-KR" sz="1600" kern="0" dirty="0" smtClean="0">
                <a:latin typeface="08서울남산체 EB" pitchFamily="18" charset="-127"/>
                <a:ea typeface="08서울남산체 EB" pitchFamily="18" charset="-127"/>
                <a:cs typeface="Arial" charset="0"/>
              </a:rPr>
              <a:t>3</a:t>
            </a:r>
          </a:p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[</a:t>
            </a: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Enhancement of the Network</a:t>
            </a: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]</a:t>
            </a:r>
            <a:endParaRPr lang="ko-KR" altLang="en-US" sz="16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08서울남산체 EB" pitchFamily="18" charset="-127"/>
              <a:ea typeface="08서울남산체 EB" pitchFamily="18" charset="-127"/>
              <a:cs typeface="Arial" charset="0"/>
            </a:endParaRPr>
          </a:p>
        </p:txBody>
      </p:sp>
      <p:sp>
        <p:nvSpPr>
          <p:cNvPr id="43" name="Rectangle 101"/>
          <p:cNvSpPr>
            <a:spLocks noChangeArrowheads="1"/>
          </p:cNvSpPr>
          <p:nvPr/>
        </p:nvSpPr>
        <p:spPr bwMode="auto">
          <a:xfrm>
            <a:off x="6500826" y="3176800"/>
            <a:ext cx="18573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solidFill>
                  <a:schemeClr val="accent2"/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Stage</a:t>
            </a:r>
            <a:r>
              <a:rPr lang="en-US" altLang="ko-KR" sz="1600" kern="0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rPr>
              <a:t> 4</a:t>
            </a:r>
          </a:p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600" kern="0" dirty="0" smtClean="0">
                <a:latin typeface="08서울남산체 EB" pitchFamily="18" charset="-127"/>
                <a:ea typeface="08서울남산체 EB" pitchFamily="18" charset="-127"/>
                <a:cs typeface="Arial" charset="0"/>
              </a:rPr>
              <a:t>[</a:t>
            </a:r>
            <a:r>
              <a:rPr lang="en-US" altLang="ko-KR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Enhancement of a Smart Paradigm</a:t>
            </a:r>
            <a:r>
              <a:rPr lang="en-US" altLang="ko-KR" sz="1600" kern="0" dirty="0" smtClean="0">
                <a:latin typeface="08서울남산체 EB" pitchFamily="18" charset="-127"/>
                <a:ea typeface="08서울남산체 EB" pitchFamily="18" charset="-127"/>
                <a:cs typeface="Arial" charset="0"/>
              </a:rPr>
              <a:t>]</a:t>
            </a:r>
            <a:endParaRPr lang="ko-KR" altLang="en-US" sz="1600" kern="0" dirty="0" smtClean="0">
              <a:latin typeface="08서울남산체 EB" pitchFamily="18" charset="-127"/>
              <a:ea typeface="08서울남산체 EB" pitchFamily="18" charset="-127"/>
              <a:cs typeface="Arial" charset="0"/>
            </a:endParaRPr>
          </a:p>
        </p:txBody>
      </p:sp>
      <p:sp>
        <p:nvSpPr>
          <p:cNvPr id="44" name="TextBox 126"/>
          <p:cNvSpPr txBox="1">
            <a:spLocks noChangeArrowheads="1"/>
          </p:cNvSpPr>
          <p:nvPr/>
        </p:nvSpPr>
        <p:spPr bwMode="auto">
          <a:xfrm>
            <a:off x="7632700" y="1726522"/>
            <a:ext cx="1511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altLang="ko-KR" sz="1200" b="1" dirty="0" smtClean="0">
                <a:solidFill>
                  <a:schemeClr val="accent6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New business model and value creation</a:t>
            </a:r>
            <a:endParaRPr lang="ko-KR" altLang="en-US" sz="1200" b="1" dirty="0">
              <a:solidFill>
                <a:schemeClr val="accent6"/>
              </a:solidFill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45" name="Line 381"/>
          <p:cNvSpPr>
            <a:spLocks noChangeShapeType="1"/>
          </p:cNvSpPr>
          <p:nvPr/>
        </p:nvSpPr>
        <p:spPr bwMode="auto">
          <a:xfrm>
            <a:off x="6083988" y="2054210"/>
            <a:ext cx="0" cy="1625600"/>
          </a:xfrm>
          <a:prstGeom prst="line">
            <a:avLst/>
          </a:prstGeom>
          <a:noFill/>
          <a:ln w="57150" cap="rnd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46" name="Picture 386" descr="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16" y="3700765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5" descr="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82" t="24051" r="52592" b="20253"/>
          <a:stretch>
            <a:fillRect/>
          </a:stretch>
        </p:blipFill>
        <p:spPr bwMode="auto">
          <a:xfrm>
            <a:off x="679474" y="3094894"/>
            <a:ext cx="444748" cy="35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1"/>
          <p:cNvSpPr>
            <a:spLocks noChangeArrowheads="1"/>
          </p:cNvSpPr>
          <p:nvPr/>
        </p:nvSpPr>
        <p:spPr bwMode="auto">
          <a:xfrm>
            <a:off x="5655373" y="1918439"/>
            <a:ext cx="845603" cy="28131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300" dirty="0" smtClean="0">
                <a:solidFill>
                  <a:schemeClr val="bg1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Present</a:t>
            </a:r>
            <a:endParaRPr lang="ko-KR" altLang="en-US" sz="1300" dirty="0">
              <a:solidFill>
                <a:schemeClr val="bg1"/>
              </a:solidFill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51" name="모서리가 둥근 직사각형 50"/>
          <p:cNvSpPr/>
          <p:nvPr/>
        </p:nvSpPr>
        <p:spPr bwMode="auto">
          <a:xfrm>
            <a:off x="658112" y="5086187"/>
            <a:ext cx="1770748" cy="591591"/>
          </a:xfrm>
          <a:prstGeom prst="roundRect">
            <a:avLst>
              <a:gd name="adj" fmla="val 4025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4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08서울남산체 B" pitchFamily="18" charset="-127"/>
                <a:ea typeface="08서울남산체 B" pitchFamily="18" charset="-127"/>
                <a:sym typeface="Monotype Sorts"/>
              </a:rPr>
              <a:t> </a:t>
            </a:r>
            <a:r>
              <a:rPr lang="en-US" altLang="ko-KR" sz="14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Creating a database</a:t>
            </a: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4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</a:t>
            </a:r>
            <a:r>
              <a:rPr lang="en-US" altLang="ko-KR" sz="14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Homepage</a:t>
            </a:r>
          </a:p>
        </p:txBody>
      </p:sp>
      <p:sp>
        <p:nvSpPr>
          <p:cNvPr id="52" name="모서리가 둥근 직사각형 51"/>
          <p:cNvSpPr/>
          <p:nvPr/>
        </p:nvSpPr>
        <p:spPr bwMode="auto">
          <a:xfrm>
            <a:off x="2428860" y="4874860"/>
            <a:ext cx="1857388" cy="807614"/>
          </a:xfrm>
          <a:prstGeom prst="roundRect">
            <a:avLst>
              <a:gd name="adj" fmla="val 4025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4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</a:t>
            </a: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Web-based civil requests</a:t>
            </a:r>
            <a:endParaRPr lang="en-US" altLang="ko-KR" sz="130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4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</a:t>
            </a: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Integration of information                </a:t>
            </a: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  resources</a:t>
            </a:r>
            <a:endParaRPr lang="en-US" altLang="ko-KR" sz="130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</p:txBody>
      </p:sp>
      <p:sp>
        <p:nvSpPr>
          <p:cNvPr id="54" name="모서리가 둥근 직사각형 53"/>
          <p:cNvSpPr/>
          <p:nvPr/>
        </p:nvSpPr>
        <p:spPr bwMode="auto">
          <a:xfrm>
            <a:off x="4286248" y="4517670"/>
            <a:ext cx="1955992" cy="1167655"/>
          </a:xfrm>
          <a:prstGeom prst="roundRect">
            <a:avLst>
              <a:gd name="adj" fmla="val 4025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08서울남산체 B" pitchFamily="18" charset="-127"/>
                <a:ea typeface="08서울남산체 B" pitchFamily="18" charset="-127"/>
                <a:sym typeface="Monotype Sorts"/>
              </a:rPr>
              <a:t> </a:t>
            </a: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Mobile-based civil </a:t>
            </a: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  requests</a:t>
            </a:r>
            <a:endParaRPr lang="en-US" altLang="ko-KR" sz="130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</a:t>
            </a:r>
            <a:r>
              <a:rPr lang="en-US" altLang="ko-KR" sz="125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Online citizen participation</a:t>
            </a:r>
            <a:endParaRPr lang="en-US" altLang="ko-KR" sz="125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</a:t>
            </a: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Mobile internet</a:t>
            </a:r>
            <a:endParaRPr lang="en-US" altLang="ko-KR" sz="130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</p:txBody>
      </p:sp>
      <p:sp>
        <p:nvSpPr>
          <p:cNvPr id="55" name="Line 381"/>
          <p:cNvSpPr>
            <a:spLocks noChangeShapeType="1"/>
          </p:cNvSpPr>
          <p:nvPr/>
        </p:nvSpPr>
        <p:spPr bwMode="auto">
          <a:xfrm>
            <a:off x="2428860" y="4660546"/>
            <a:ext cx="0" cy="1114425"/>
          </a:xfrm>
          <a:prstGeom prst="lin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6" name="Line 381"/>
          <p:cNvSpPr>
            <a:spLocks noChangeShapeType="1"/>
          </p:cNvSpPr>
          <p:nvPr/>
        </p:nvSpPr>
        <p:spPr bwMode="auto">
          <a:xfrm>
            <a:off x="4283522" y="4262515"/>
            <a:ext cx="0" cy="1461996"/>
          </a:xfrm>
          <a:prstGeom prst="lin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7" name="Line 381"/>
          <p:cNvSpPr>
            <a:spLocks noChangeShapeType="1"/>
          </p:cNvSpPr>
          <p:nvPr/>
        </p:nvSpPr>
        <p:spPr bwMode="auto">
          <a:xfrm>
            <a:off x="6083747" y="3998898"/>
            <a:ext cx="0" cy="1725612"/>
          </a:xfrm>
          <a:prstGeom prst="line">
            <a:avLst/>
          </a:prstGeom>
          <a:noFill/>
          <a:ln w="57150" cap="rnd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8" name="Line 381"/>
          <p:cNvSpPr>
            <a:spLocks noChangeShapeType="1"/>
          </p:cNvSpPr>
          <p:nvPr/>
        </p:nvSpPr>
        <p:spPr bwMode="auto">
          <a:xfrm>
            <a:off x="611634" y="5003785"/>
            <a:ext cx="0" cy="720725"/>
          </a:xfrm>
          <a:prstGeom prst="lin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9" name="Rectangle 101"/>
          <p:cNvSpPr>
            <a:spLocks noChangeArrowheads="1"/>
          </p:cNvSpPr>
          <p:nvPr/>
        </p:nvSpPr>
        <p:spPr bwMode="auto">
          <a:xfrm>
            <a:off x="296566" y="5780846"/>
            <a:ext cx="1042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1990</a:t>
            </a:r>
          </a:p>
        </p:txBody>
      </p:sp>
      <p:sp>
        <p:nvSpPr>
          <p:cNvPr id="60" name="Rectangle 101"/>
          <p:cNvSpPr>
            <a:spLocks noChangeArrowheads="1"/>
          </p:cNvSpPr>
          <p:nvPr/>
        </p:nvSpPr>
        <p:spPr bwMode="auto">
          <a:xfrm>
            <a:off x="1945130" y="5780846"/>
            <a:ext cx="1042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1999</a:t>
            </a:r>
            <a:endParaRPr lang="ko-KR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08서울남산체 EB" pitchFamily="18" charset="-127"/>
              <a:cs typeface="Arial" pitchFamily="34" charset="0"/>
            </a:endParaRPr>
          </a:p>
        </p:txBody>
      </p:sp>
      <p:sp>
        <p:nvSpPr>
          <p:cNvPr id="61" name="Rectangle 101"/>
          <p:cNvSpPr>
            <a:spLocks noChangeArrowheads="1"/>
          </p:cNvSpPr>
          <p:nvPr/>
        </p:nvSpPr>
        <p:spPr bwMode="auto">
          <a:xfrm>
            <a:off x="3817338" y="5780846"/>
            <a:ext cx="1042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2007</a:t>
            </a:r>
            <a:endParaRPr lang="ko-KR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08서울남산체 EB" pitchFamily="18" charset="-127"/>
              <a:cs typeface="Arial" pitchFamily="34" charset="0"/>
            </a:endParaRPr>
          </a:p>
        </p:txBody>
      </p:sp>
      <p:sp>
        <p:nvSpPr>
          <p:cNvPr id="62" name="Rectangle 101"/>
          <p:cNvSpPr>
            <a:spLocks noChangeArrowheads="1"/>
          </p:cNvSpPr>
          <p:nvPr/>
        </p:nvSpPr>
        <p:spPr bwMode="auto">
          <a:xfrm>
            <a:off x="5624824" y="5780846"/>
            <a:ext cx="1042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2011</a:t>
            </a:r>
            <a:endParaRPr lang="ko-KR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08서울남산체 EB" pitchFamily="18" charset="-127"/>
              <a:cs typeface="Arial" pitchFamily="34" charset="0"/>
            </a:endParaRPr>
          </a:p>
        </p:txBody>
      </p:sp>
      <p:sp>
        <p:nvSpPr>
          <p:cNvPr id="63" name="자유형 62"/>
          <p:cNvSpPr/>
          <p:nvPr/>
        </p:nvSpPr>
        <p:spPr>
          <a:xfrm>
            <a:off x="1172022" y="1357298"/>
            <a:ext cx="7143750" cy="2057400"/>
          </a:xfrm>
          <a:custGeom>
            <a:avLst/>
            <a:gdLst>
              <a:gd name="connsiteX0" fmla="*/ 0 w 6815328"/>
              <a:gd name="connsiteY0" fmla="*/ 2206752 h 2206752"/>
              <a:gd name="connsiteX1" fmla="*/ 2133600 w 6815328"/>
              <a:gd name="connsiteY1" fmla="*/ 1365504 h 2206752"/>
              <a:gd name="connsiteX2" fmla="*/ 4791456 w 6815328"/>
              <a:gd name="connsiteY2" fmla="*/ 1889760 h 2206752"/>
              <a:gd name="connsiteX3" fmla="*/ 6815328 w 6815328"/>
              <a:gd name="connsiteY3" fmla="*/ 0 h 2206752"/>
              <a:gd name="connsiteX4" fmla="*/ 6815328 w 6815328"/>
              <a:gd name="connsiteY4" fmla="*/ 0 h 220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328" h="2206752">
                <a:moveTo>
                  <a:pt x="0" y="2206752"/>
                </a:moveTo>
                <a:cubicBezTo>
                  <a:pt x="667512" y="1812544"/>
                  <a:pt x="1335024" y="1418336"/>
                  <a:pt x="2133600" y="1365504"/>
                </a:cubicBezTo>
                <a:cubicBezTo>
                  <a:pt x="2932176" y="1312672"/>
                  <a:pt x="4011168" y="2117344"/>
                  <a:pt x="4791456" y="1889760"/>
                </a:cubicBezTo>
                <a:cubicBezTo>
                  <a:pt x="5571744" y="1662176"/>
                  <a:pt x="6815328" y="0"/>
                  <a:pt x="6815328" y="0"/>
                </a:cubicBezTo>
                <a:lnTo>
                  <a:pt x="6815328" y="0"/>
                </a:lnTo>
              </a:path>
            </a:pathLst>
          </a:custGeom>
          <a:ln w="381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64" name="Picture 386" descr="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5" y="1663333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86" descr="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16" y="3132351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86" descr="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41" y="2722865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86" descr="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41" y="2526015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86" descr="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05" y="2859390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86" descr="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80" y="3067353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오른쪽 화살표 80"/>
          <p:cNvSpPr/>
          <p:nvPr/>
        </p:nvSpPr>
        <p:spPr bwMode="auto">
          <a:xfrm rot="19369557">
            <a:off x="6209702" y="2267628"/>
            <a:ext cx="1614510" cy="607870"/>
          </a:xfrm>
          <a:prstGeom prst="rightArrow">
            <a:avLst>
              <a:gd name="adj1" fmla="val 68972"/>
              <a:gd name="adj2" fmla="val 50000"/>
            </a:avLst>
          </a:prstGeom>
          <a:gradFill flip="none" rotWithShape="1">
            <a:gsLst>
              <a:gs pos="55000">
                <a:srgbClr val="0070C0"/>
              </a:gs>
              <a:gs pos="100000">
                <a:schemeClr val="accent2">
                  <a:shade val="94000"/>
                  <a:satMod val="135000"/>
                  <a:alpha val="0"/>
                </a:schemeClr>
              </a:gs>
            </a:gsLst>
            <a:lin ang="10800000" scaled="1"/>
            <a:tileRect/>
          </a:gradFill>
          <a:ln>
            <a:noFill/>
            <a:headEnd type="triangle"/>
            <a:tailEnd type="triangl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latinLnBrk="0">
              <a:defRPr/>
            </a:pPr>
            <a:r>
              <a:rPr lang="en-US" altLang="ko-KR" sz="1100" b="1" dirty="0" smtClean="0">
                <a:solidFill>
                  <a:schemeClr val="bg1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Switch to </a:t>
            </a:r>
          </a:p>
          <a:p>
            <a:pPr algn="r" latinLnBrk="0">
              <a:defRPr/>
            </a:pPr>
            <a:r>
              <a:rPr lang="en-US" altLang="ko-KR" sz="1100" b="1" dirty="0" smtClean="0">
                <a:solidFill>
                  <a:schemeClr val="bg1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a smart paradigm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82" name="Rectangle 101"/>
          <p:cNvSpPr>
            <a:spLocks noChangeArrowheads="1"/>
          </p:cNvSpPr>
          <p:nvPr/>
        </p:nvSpPr>
        <p:spPr bwMode="auto">
          <a:xfrm>
            <a:off x="7993802" y="5780846"/>
            <a:ext cx="1042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contourW="31750"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762000" latinLnBrk="0">
              <a:tabLst>
                <a:tab pos="5648325" algn="l"/>
              </a:tabLst>
              <a:defRPr/>
            </a:pPr>
            <a:r>
              <a:rPr lang="en-US" altLang="ko-KR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08서울남산체 EB" pitchFamily="18" charset="-127"/>
                <a:cs typeface="Arial" pitchFamily="34" charset="0"/>
              </a:rPr>
              <a:t>2015</a:t>
            </a:r>
            <a:endParaRPr lang="ko-KR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08서울남산체 EB" pitchFamily="18" charset="-127"/>
              <a:cs typeface="Arial" pitchFamily="34" charset="0"/>
            </a:endParaRPr>
          </a:p>
        </p:txBody>
      </p:sp>
      <p:sp>
        <p:nvSpPr>
          <p:cNvPr id="83" name="모서리가 둥근 직사각형 82"/>
          <p:cNvSpPr/>
          <p:nvPr/>
        </p:nvSpPr>
        <p:spPr bwMode="auto">
          <a:xfrm>
            <a:off x="6143636" y="4017604"/>
            <a:ext cx="2833768" cy="1799545"/>
          </a:xfrm>
          <a:prstGeom prst="roundRect">
            <a:avLst>
              <a:gd name="adj" fmla="val 4025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08서울남산체 B" pitchFamily="18" charset="-127"/>
                <a:ea typeface="08서울남산체 B" pitchFamily="18" charset="-127"/>
                <a:sym typeface="Monotype Sorts"/>
              </a:rPr>
              <a:t> </a:t>
            </a: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Easy and convenient civil requests        </a:t>
            </a: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   tailored to citizens’ needs</a:t>
            </a:r>
            <a:endParaRPr lang="ko-KR" altLang="en-US" sz="130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</a:t>
            </a: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Social network-based interactive citizen </a:t>
            </a: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   participation</a:t>
            </a: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Intelligent sensor-based situation </a:t>
            </a: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   recognition</a:t>
            </a:r>
            <a:endParaRPr lang="ko-KR" altLang="en-US" sz="130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  <a:p>
            <a:pPr marL="0" lvl="1" defTabSz="1327150" eaLnBrk="0" hangingPunct="0">
              <a:lnSpc>
                <a:spcPct val="120000"/>
              </a:lnSpc>
              <a:buClr>
                <a:prstClr val="black"/>
              </a:buClr>
              <a:buSzPct val="140000"/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 </a:t>
            </a:r>
            <a:r>
              <a:rPr lang="en-US" altLang="ko-KR" sz="1300" spc="-8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08서울남산체 B" pitchFamily="18" charset="-127"/>
                <a:cs typeface="Arial" pitchFamily="34" charset="0"/>
                <a:sym typeface="Monotype Sorts"/>
              </a:rPr>
              <a:t>Smart data and open platform</a:t>
            </a:r>
            <a:endParaRPr lang="ko-KR" altLang="en-US" sz="1300" spc="-8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08서울남산체 B" pitchFamily="18" charset="-127"/>
              <a:cs typeface="Arial" pitchFamily="34" charset="0"/>
              <a:sym typeface="Monotype Sorts"/>
            </a:endParaRPr>
          </a:p>
        </p:txBody>
      </p:sp>
      <p:sp>
        <p:nvSpPr>
          <p:cNvPr id="84" name="TextBox 126"/>
          <p:cNvSpPr txBox="1">
            <a:spLocks noChangeArrowheads="1"/>
          </p:cNvSpPr>
          <p:nvPr/>
        </p:nvSpPr>
        <p:spPr bwMode="auto">
          <a:xfrm>
            <a:off x="2000232" y="2231654"/>
            <a:ext cx="9286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 sz="1300" dirty="0" smtClean="0">
                <a:solidFill>
                  <a:srgbClr val="002060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Online </a:t>
            </a:r>
          </a:p>
          <a:p>
            <a:pPr eaLnBrk="1" latinLnBrk="0" hangingPunct="1"/>
            <a:r>
              <a:rPr lang="en-US" altLang="ko-KR" sz="1300" dirty="0" smtClean="0">
                <a:solidFill>
                  <a:srgbClr val="002060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Services</a:t>
            </a:r>
            <a:endParaRPr lang="ko-KR" altLang="en-US" sz="1300" dirty="0">
              <a:solidFill>
                <a:srgbClr val="002060"/>
              </a:solidFill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85" name="TextBox 126"/>
          <p:cNvSpPr txBox="1">
            <a:spLocks noChangeArrowheads="1"/>
          </p:cNvSpPr>
          <p:nvPr/>
        </p:nvSpPr>
        <p:spPr bwMode="auto">
          <a:xfrm>
            <a:off x="1071538" y="2445968"/>
            <a:ext cx="15113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 sz="1300" dirty="0" smtClean="0">
                <a:solidFill>
                  <a:srgbClr val="002060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Simple Information Offering</a:t>
            </a:r>
            <a:endParaRPr lang="ko-KR" altLang="en-US" sz="1300" dirty="0">
              <a:solidFill>
                <a:srgbClr val="002060"/>
              </a:solidFill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86" name="TextBox 126"/>
          <p:cNvSpPr txBox="1">
            <a:spLocks noChangeArrowheads="1"/>
          </p:cNvSpPr>
          <p:nvPr/>
        </p:nvSpPr>
        <p:spPr bwMode="auto">
          <a:xfrm>
            <a:off x="4500562" y="2160216"/>
            <a:ext cx="15113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 sz="1300" dirty="0" smtClean="0">
                <a:solidFill>
                  <a:srgbClr val="002060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Passive Response to Changes</a:t>
            </a:r>
            <a:endParaRPr lang="ko-KR" altLang="en-US" sz="1300" dirty="0">
              <a:solidFill>
                <a:srgbClr val="002060"/>
              </a:solidFill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87" name="TextBox 126"/>
          <p:cNvSpPr txBox="1">
            <a:spLocks noChangeArrowheads="1"/>
          </p:cNvSpPr>
          <p:nvPr/>
        </p:nvSpPr>
        <p:spPr bwMode="auto">
          <a:xfrm>
            <a:off x="3214678" y="2017340"/>
            <a:ext cx="10715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 sz="1300" dirty="0" smtClean="0">
                <a:solidFill>
                  <a:srgbClr val="002060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Information </a:t>
            </a:r>
          </a:p>
          <a:p>
            <a:pPr eaLnBrk="1" latinLnBrk="0" hangingPunct="1"/>
            <a:r>
              <a:rPr lang="en-US" altLang="ko-KR" sz="1300" dirty="0" smtClean="0">
                <a:solidFill>
                  <a:srgbClr val="002060"/>
                </a:solidFill>
                <a:latin typeface="Arial" pitchFamily="34" charset="0"/>
                <a:ea typeface="08서울한강체 M" pitchFamily="18" charset="-127"/>
                <a:cs typeface="Arial" pitchFamily="34" charset="0"/>
              </a:rPr>
              <a:t>Portal</a:t>
            </a:r>
            <a:endParaRPr lang="ko-KR" altLang="en-US" sz="1300" dirty="0">
              <a:solidFill>
                <a:srgbClr val="002060"/>
              </a:solidFill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88" name="Text Box 12"/>
          <p:cNvSpPr txBox="1">
            <a:spLocks noChangeArrowheads="1"/>
          </p:cNvSpPr>
          <p:nvPr/>
        </p:nvSpPr>
        <p:spPr bwMode="auto">
          <a:xfrm>
            <a:off x="285720" y="3406750"/>
            <a:ext cx="1599124" cy="5394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 defTabSz="762000" latinLnBrk="0">
              <a:tabLst>
                <a:tab pos="5648325" algn="l"/>
              </a:tabLst>
              <a:defRPr sz="1400" ker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defRPr>
            </a:lvl1pPr>
          </a:lstStyle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Effects recognized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by citizens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536291" y="6215082"/>
            <a:ext cx="8212868" cy="36004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 defTabSz="762000" latinLnBrk="0">
              <a:tabLst>
                <a:tab pos="5648325" algn="l"/>
              </a:tabLst>
              <a:defRPr sz="1400" ker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sz="1600" b="1" dirty="0" smtClean="0">
                <a:latin typeface="Arial" pitchFamily="34" charset="0"/>
                <a:ea typeface="08서울한강체 M" pitchFamily="18" charset="-127"/>
                <a:cs typeface="Arial" pitchFamily="34" charset="0"/>
              </a:rPr>
              <a:t>The Stages of Seoul’s e-Government Development</a:t>
            </a:r>
            <a:endParaRPr lang="ko-KR" altLang="en-US" sz="1600" b="1" dirty="0">
              <a:latin typeface="Arial" pitchFamily="34" charset="0"/>
              <a:ea typeface="08서울한강체 M" pitchFamily="18" charset="-127"/>
              <a:cs typeface="Arial" pitchFamily="34" charset="0"/>
            </a:endParaRPr>
          </a:p>
        </p:txBody>
      </p:sp>
      <p:sp>
        <p:nvSpPr>
          <p:cNvPr id="53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Seoul  e-Government  Roadmap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양쪽 모서리가 둥근 사각형 76"/>
          <p:cNvSpPr/>
          <p:nvPr/>
        </p:nvSpPr>
        <p:spPr bwMode="auto">
          <a:xfrm>
            <a:off x="611560" y="1357298"/>
            <a:ext cx="7920880" cy="4821212"/>
          </a:xfrm>
          <a:prstGeom prst="round2SameRect">
            <a:avLst>
              <a:gd name="adj1" fmla="val 6385"/>
              <a:gd name="adj2" fmla="val 0"/>
            </a:avLst>
          </a:prstGeom>
          <a:gradFill flip="none" rotWithShape="1">
            <a:gsLst>
              <a:gs pos="0">
                <a:srgbClr val="99CCFF"/>
              </a:gs>
              <a:gs pos="38000">
                <a:schemeClr val="accent2">
                  <a:shade val="94000"/>
                  <a:satMod val="135000"/>
                  <a:alpha val="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85000"/>
              </a:schemeClr>
            </a:solidFill>
            <a:headEnd type="triangle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 flipV="1">
            <a:off x="291778" y="2835732"/>
            <a:ext cx="8640960" cy="3418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오각형 15"/>
          <p:cNvSpPr/>
          <p:nvPr/>
        </p:nvSpPr>
        <p:spPr>
          <a:xfrm rot="16200000">
            <a:off x="3006345" y="42633"/>
            <a:ext cx="3203318" cy="6696744"/>
          </a:xfrm>
          <a:custGeom>
            <a:avLst/>
            <a:gdLst>
              <a:gd name="connsiteX0" fmla="*/ 0 w 6096704"/>
              <a:gd name="connsiteY0" fmla="*/ 0 h 8020695"/>
              <a:gd name="connsiteX1" fmla="*/ 4547532 w 6096704"/>
              <a:gd name="connsiteY1" fmla="*/ 0 h 8020695"/>
              <a:gd name="connsiteX2" fmla="*/ 6096704 w 6096704"/>
              <a:gd name="connsiteY2" fmla="*/ 4010348 h 8020695"/>
              <a:gd name="connsiteX3" fmla="*/ 4547532 w 6096704"/>
              <a:gd name="connsiteY3" fmla="*/ 8020695 h 8020695"/>
              <a:gd name="connsiteX4" fmla="*/ 0 w 6096704"/>
              <a:gd name="connsiteY4" fmla="*/ 8020695 h 8020695"/>
              <a:gd name="connsiteX5" fmla="*/ 0 w 6096704"/>
              <a:gd name="connsiteY5" fmla="*/ 0 h 8020695"/>
              <a:gd name="connsiteX0" fmla="*/ 0 w 6096704"/>
              <a:gd name="connsiteY0" fmla="*/ 0 h 8020695"/>
              <a:gd name="connsiteX1" fmla="*/ 4547532 w 6096704"/>
              <a:gd name="connsiteY1" fmla="*/ 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804007 w 6096704"/>
              <a:gd name="connsiteY4" fmla="*/ 7372507 h 8020695"/>
              <a:gd name="connsiteX5" fmla="*/ 4547532 w 6096704"/>
              <a:gd name="connsiteY5" fmla="*/ 8020695 h 8020695"/>
              <a:gd name="connsiteX6" fmla="*/ 0 w 6096704"/>
              <a:gd name="connsiteY6" fmla="*/ 8020695 h 8020695"/>
              <a:gd name="connsiteX7" fmla="*/ 0 w 6096704"/>
              <a:gd name="connsiteY7" fmla="*/ 0 h 8020695"/>
              <a:gd name="connsiteX0" fmla="*/ 0 w 6096704"/>
              <a:gd name="connsiteY0" fmla="*/ 0 h 8020698"/>
              <a:gd name="connsiteX1" fmla="*/ 3983652 w 6096704"/>
              <a:gd name="connsiteY1" fmla="*/ 15240 h 8020698"/>
              <a:gd name="connsiteX2" fmla="*/ 4712568 w 6096704"/>
              <a:gd name="connsiteY2" fmla="*/ 438307 h 8020698"/>
              <a:gd name="connsiteX3" fmla="*/ 6096704 w 6096704"/>
              <a:gd name="connsiteY3" fmla="*/ 4010348 h 8020698"/>
              <a:gd name="connsiteX4" fmla="*/ 4804007 w 6096704"/>
              <a:gd name="connsiteY4" fmla="*/ 7372507 h 8020698"/>
              <a:gd name="connsiteX5" fmla="*/ 3869352 w 6096704"/>
              <a:gd name="connsiteY5" fmla="*/ 8020698 h 8020698"/>
              <a:gd name="connsiteX6" fmla="*/ 0 w 6096704"/>
              <a:gd name="connsiteY6" fmla="*/ 8020695 h 8020698"/>
              <a:gd name="connsiteX7" fmla="*/ 0 w 6096704"/>
              <a:gd name="connsiteY7" fmla="*/ 0 h 8020698"/>
              <a:gd name="connsiteX0" fmla="*/ 0 w 6096704"/>
              <a:gd name="connsiteY0" fmla="*/ 0 h 8020698"/>
              <a:gd name="connsiteX1" fmla="*/ 3983652 w 6096704"/>
              <a:gd name="connsiteY1" fmla="*/ 15240 h 8020698"/>
              <a:gd name="connsiteX2" fmla="*/ 4712568 w 6096704"/>
              <a:gd name="connsiteY2" fmla="*/ 438307 h 8020698"/>
              <a:gd name="connsiteX3" fmla="*/ 6096704 w 6096704"/>
              <a:gd name="connsiteY3" fmla="*/ 4010348 h 8020698"/>
              <a:gd name="connsiteX4" fmla="*/ 4804007 w 6096704"/>
              <a:gd name="connsiteY4" fmla="*/ 7372507 h 8020698"/>
              <a:gd name="connsiteX5" fmla="*/ 3869352 w 6096704"/>
              <a:gd name="connsiteY5" fmla="*/ 8020698 h 8020698"/>
              <a:gd name="connsiteX6" fmla="*/ 0 w 6096704"/>
              <a:gd name="connsiteY6" fmla="*/ 8020695 h 8020698"/>
              <a:gd name="connsiteX7" fmla="*/ 0 w 6096704"/>
              <a:gd name="connsiteY7" fmla="*/ 0 h 8020698"/>
              <a:gd name="connsiteX0" fmla="*/ 0 w 6096704"/>
              <a:gd name="connsiteY0" fmla="*/ 0 h 8020698"/>
              <a:gd name="connsiteX1" fmla="*/ 3983652 w 6096704"/>
              <a:gd name="connsiteY1" fmla="*/ 15240 h 8020698"/>
              <a:gd name="connsiteX2" fmla="*/ 4712568 w 6096704"/>
              <a:gd name="connsiteY2" fmla="*/ 438307 h 8020698"/>
              <a:gd name="connsiteX3" fmla="*/ 6096704 w 6096704"/>
              <a:gd name="connsiteY3" fmla="*/ 4010348 h 8020698"/>
              <a:gd name="connsiteX4" fmla="*/ 4804007 w 6096704"/>
              <a:gd name="connsiteY4" fmla="*/ 7372507 h 8020698"/>
              <a:gd name="connsiteX5" fmla="*/ 3869352 w 6096704"/>
              <a:gd name="connsiteY5" fmla="*/ 8020698 h 8020698"/>
              <a:gd name="connsiteX6" fmla="*/ 0 w 6096704"/>
              <a:gd name="connsiteY6" fmla="*/ 8020695 h 8020698"/>
              <a:gd name="connsiteX7" fmla="*/ 0 w 6096704"/>
              <a:gd name="connsiteY7" fmla="*/ 0 h 802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704" h="8020698">
                <a:moveTo>
                  <a:pt x="0" y="0"/>
                </a:moveTo>
                <a:lnTo>
                  <a:pt x="3983652" y="15240"/>
                </a:lnTo>
                <a:cubicBezTo>
                  <a:pt x="4417124" y="26722"/>
                  <a:pt x="4576276" y="190605"/>
                  <a:pt x="4712568" y="438307"/>
                </a:cubicBezTo>
                <a:lnTo>
                  <a:pt x="6096704" y="4010348"/>
                </a:lnTo>
                <a:lnTo>
                  <a:pt x="4804007" y="7372507"/>
                </a:lnTo>
                <a:cubicBezTo>
                  <a:pt x="4675335" y="7657151"/>
                  <a:pt x="4592384" y="8017994"/>
                  <a:pt x="3869352" y="8020698"/>
                </a:cubicBezTo>
                <a:lnTo>
                  <a:pt x="0" y="802069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77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perspectiveRight" fov="7200000">
              <a:rot lat="0" lon="1889999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오각형 15"/>
          <p:cNvSpPr/>
          <p:nvPr/>
        </p:nvSpPr>
        <p:spPr>
          <a:xfrm rot="16200000">
            <a:off x="3237928" y="1698461"/>
            <a:ext cx="2736303" cy="7382570"/>
          </a:xfrm>
          <a:custGeom>
            <a:avLst/>
            <a:gdLst>
              <a:gd name="connsiteX0" fmla="*/ 0 w 6096704"/>
              <a:gd name="connsiteY0" fmla="*/ 0 h 8020695"/>
              <a:gd name="connsiteX1" fmla="*/ 4547532 w 6096704"/>
              <a:gd name="connsiteY1" fmla="*/ 0 h 8020695"/>
              <a:gd name="connsiteX2" fmla="*/ 6096704 w 6096704"/>
              <a:gd name="connsiteY2" fmla="*/ 4010348 h 8020695"/>
              <a:gd name="connsiteX3" fmla="*/ 4547532 w 6096704"/>
              <a:gd name="connsiteY3" fmla="*/ 8020695 h 8020695"/>
              <a:gd name="connsiteX4" fmla="*/ 0 w 6096704"/>
              <a:gd name="connsiteY4" fmla="*/ 8020695 h 8020695"/>
              <a:gd name="connsiteX5" fmla="*/ 0 w 6096704"/>
              <a:gd name="connsiteY5" fmla="*/ 0 h 8020695"/>
              <a:gd name="connsiteX0" fmla="*/ 0 w 6096704"/>
              <a:gd name="connsiteY0" fmla="*/ 0 h 8020695"/>
              <a:gd name="connsiteX1" fmla="*/ 4547532 w 6096704"/>
              <a:gd name="connsiteY1" fmla="*/ 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547532 w 6096704"/>
              <a:gd name="connsiteY4" fmla="*/ 8020695 h 8020695"/>
              <a:gd name="connsiteX5" fmla="*/ 0 w 6096704"/>
              <a:gd name="connsiteY5" fmla="*/ 8020695 h 8020695"/>
              <a:gd name="connsiteX6" fmla="*/ 0 w 6096704"/>
              <a:gd name="connsiteY6" fmla="*/ 0 h 8020695"/>
              <a:gd name="connsiteX0" fmla="*/ 0 w 6096704"/>
              <a:gd name="connsiteY0" fmla="*/ 0 h 8020695"/>
              <a:gd name="connsiteX1" fmla="*/ 3983652 w 6096704"/>
              <a:gd name="connsiteY1" fmla="*/ 15240 h 8020695"/>
              <a:gd name="connsiteX2" fmla="*/ 4712568 w 6096704"/>
              <a:gd name="connsiteY2" fmla="*/ 438307 h 8020695"/>
              <a:gd name="connsiteX3" fmla="*/ 6096704 w 6096704"/>
              <a:gd name="connsiteY3" fmla="*/ 4010348 h 8020695"/>
              <a:gd name="connsiteX4" fmla="*/ 4804007 w 6096704"/>
              <a:gd name="connsiteY4" fmla="*/ 7372507 h 8020695"/>
              <a:gd name="connsiteX5" fmla="*/ 4547532 w 6096704"/>
              <a:gd name="connsiteY5" fmla="*/ 8020695 h 8020695"/>
              <a:gd name="connsiteX6" fmla="*/ 0 w 6096704"/>
              <a:gd name="connsiteY6" fmla="*/ 8020695 h 8020695"/>
              <a:gd name="connsiteX7" fmla="*/ 0 w 6096704"/>
              <a:gd name="connsiteY7" fmla="*/ 0 h 8020695"/>
              <a:gd name="connsiteX0" fmla="*/ 0 w 6096704"/>
              <a:gd name="connsiteY0" fmla="*/ 0 h 8020698"/>
              <a:gd name="connsiteX1" fmla="*/ 3983652 w 6096704"/>
              <a:gd name="connsiteY1" fmla="*/ 15240 h 8020698"/>
              <a:gd name="connsiteX2" fmla="*/ 4712568 w 6096704"/>
              <a:gd name="connsiteY2" fmla="*/ 438307 h 8020698"/>
              <a:gd name="connsiteX3" fmla="*/ 6096704 w 6096704"/>
              <a:gd name="connsiteY3" fmla="*/ 4010348 h 8020698"/>
              <a:gd name="connsiteX4" fmla="*/ 4804007 w 6096704"/>
              <a:gd name="connsiteY4" fmla="*/ 7372507 h 8020698"/>
              <a:gd name="connsiteX5" fmla="*/ 3869352 w 6096704"/>
              <a:gd name="connsiteY5" fmla="*/ 8020698 h 8020698"/>
              <a:gd name="connsiteX6" fmla="*/ 0 w 6096704"/>
              <a:gd name="connsiteY6" fmla="*/ 8020695 h 8020698"/>
              <a:gd name="connsiteX7" fmla="*/ 0 w 6096704"/>
              <a:gd name="connsiteY7" fmla="*/ 0 h 8020698"/>
              <a:gd name="connsiteX0" fmla="*/ 0 w 6096704"/>
              <a:gd name="connsiteY0" fmla="*/ 0 h 8020698"/>
              <a:gd name="connsiteX1" fmla="*/ 3983652 w 6096704"/>
              <a:gd name="connsiteY1" fmla="*/ 15240 h 8020698"/>
              <a:gd name="connsiteX2" fmla="*/ 4712568 w 6096704"/>
              <a:gd name="connsiteY2" fmla="*/ 438307 h 8020698"/>
              <a:gd name="connsiteX3" fmla="*/ 6096704 w 6096704"/>
              <a:gd name="connsiteY3" fmla="*/ 4010348 h 8020698"/>
              <a:gd name="connsiteX4" fmla="*/ 4804007 w 6096704"/>
              <a:gd name="connsiteY4" fmla="*/ 7372507 h 8020698"/>
              <a:gd name="connsiteX5" fmla="*/ 3869352 w 6096704"/>
              <a:gd name="connsiteY5" fmla="*/ 8020698 h 8020698"/>
              <a:gd name="connsiteX6" fmla="*/ 0 w 6096704"/>
              <a:gd name="connsiteY6" fmla="*/ 8020695 h 8020698"/>
              <a:gd name="connsiteX7" fmla="*/ 0 w 6096704"/>
              <a:gd name="connsiteY7" fmla="*/ 0 h 8020698"/>
              <a:gd name="connsiteX0" fmla="*/ 0 w 6096704"/>
              <a:gd name="connsiteY0" fmla="*/ 0 h 8020698"/>
              <a:gd name="connsiteX1" fmla="*/ 3983652 w 6096704"/>
              <a:gd name="connsiteY1" fmla="*/ 15240 h 8020698"/>
              <a:gd name="connsiteX2" fmla="*/ 4712568 w 6096704"/>
              <a:gd name="connsiteY2" fmla="*/ 438307 h 8020698"/>
              <a:gd name="connsiteX3" fmla="*/ 6096704 w 6096704"/>
              <a:gd name="connsiteY3" fmla="*/ 4010348 h 8020698"/>
              <a:gd name="connsiteX4" fmla="*/ 4804007 w 6096704"/>
              <a:gd name="connsiteY4" fmla="*/ 7372507 h 8020698"/>
              <a:gd name="connsiteX5" fmla="*/ 3869352 w 6096704"/>
              <a:gd name="connsiteY5" fmla="*/ 8020698 h 8020698"/>
              <a:gd name="connsiteX6" fmla="*/ 0 w 6096704"/>
              <a:gd name="connsiteY6" fmla="*/ 8020695 h 8020698"/>
              <a:gd name="connsiteX7" fmla="*/ 0 w 6096704"/>
              <a:gd name="connsiteY7" fmla="*/ 0 h 802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704" h="8020698">
                <a:moveTo>
                  <a:pt x="0" y="0"/>
                </a:moveTo>
                <a:lnTo>
                  <a:pt x="3983652" y="15240"/>
                </a:lnTo>
                <a:cubicBezTo>
                  <a:pt x="4417124" y="26722"/>
                  <a:pt x="4576276" y="190605"/>
                  <a:pt x="4712568" y="438307"/>
                </a:cubicBezTo>
                <a:lnTo>
                  <a:pt x="6096704" y="4010348"/>
                </a:lnTo>
                <a:lnTo>
                  <a:pt x="4804007" y="7372507"/>
                </a:lnTo>
                <a:cubicBezTo>
                  <a:pt x="4675335" y="7657151"/>
                  <a:pt x="4592384" y="8017994"/>
                  <a:pt x="3869352" y="8020698"/>
                </a:cubicBezTo>
                <a:lnTo>
                  <a:pt x="0" y="802069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9900"/>
              </a:gs>
              <a:gs pos="93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perspectiveRight" fov="7200000">
              <a:rot lat="0" lon="1919997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61"/>
          <p:cNvGrpSpPr>
            <a:grpSpLocks/>
          </p:cNvGrpSpPr>
          <p:nvPr/>
        </p:nvGrpSpPr>
        <p:grpSpPr bwMode="auto">
          <a:xfrm>
            <a:off x="499811" y="1907962"/>
            <a:ext cx="621216" cy="548764"/>
            <a:chOff x="204912" y="1124744"/>
            <a:chExt cx="734338" cy="648072"/>
          </a:xfrm>
        </p:grpSpPr>
        <p:pic>
          <p:nvPicPr>
            <p:cNvPr id="11310" name="Picture 103" descr="원"/>
            <p:cNvPicPr>
              <a:picLocks noChangeAspect="1" noChangeArrowheads="1"/>
            </p:cNvPicPr>
            <p:nvPr/>
          </p:nvPicPr>
          <p:blipFill>
            <a:blip r:embed="rId2" cstate="print">
              <a:lum brigh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124744"/>
              <a:ext cx="62771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직사각형 60"/>
            <p:cNvSpPr/>
            <p:nvPr/>
          </p:nvSpPr>
          <p:spPr>
            <a:xfrm>
              <a:off x="204912" y="1306965"/>
              <a:ext cx="734338" cy="3089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100" kern="0" dirty="0" smtClean="0">
                  <a:ln w="11430"/>
                  <a:solidFill>
                    <a:schemeClr val="bg1">
                      <a:lumMod val="50000"/>
                    </a:schemeClr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Vision</a:t>
              </a:r>
              <a:endParaRPr kumimoji="0" lang="en-US" altLang="ko-KR" sz="1100" kern="0" dirty="0">
                <a:ln w="11430"/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  <p:grpSp>
        <p:nvGrpSpPr>
          <p:cNvPr id="3" name="그룹 162"/>
          <p:cNvGrpSpPr>
            <a:grpSpLocks/>
          </p:cNvGrpSpPr>
          <p:nvPr/>
        </p:nvGrpSpPr>
        <p:grpSpPr bwMode="auto">
          <a:xfrm>
            <a:off x="499811" y="2898108"/>
            <a:ext cx="621216" cy="547422"/>
            <a:chOff x="204912" y="1124744"/>
            <a:chExt cx="734338" cy="648072"/>
          </a:xfrm>
        </p:grpSpPr>
        <p:pic>
          <p:nvPicPr>
            <p:cNvPr id="11308" name="Picture 103" descr="원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124744"/>
              <a:ext cx="62771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직사각형 63"/>
            <p:cNvSpPr/>
            <p:nvPr/>
          </p:nvSpPr>
          <p:spPr>
            <a:xfrm>
              <a:off x="204912" y="1307411"/>
              <a:ext cx="734338" cy="3097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100" b="1" kern="0" dirty="0" smtClean="0">
                  <a:ln w="11430"/>
                  <a:solidFill>
                    <a:schemeClr val="bg1">
                      <a:lumMod val="50000"/>
                    </a:schemeClr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Goal</a:t>
              </a:r>
              <a:endParaRPr kumimoji="0" lang="en-US" altLang="ko-KR" sz="1100" b="1" kern="0" dirty="0">
                <a:ln w="11430"/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  <p:grpSp>
        <p:nvGrpSpPr>
          <p:cNvPr id="4" name="그룹 166"/>
          <p:cNvGrpSpPr>
            <a:grpSpLocks/>
          </p:cNvGrpSpPr>
          <p:nvPr/>
        </p:nvGrpSpPr>
        <p:grpSpPr bwMode="auto">
          <a:xfrm>
            <a:off x="499810" y="3783576"/>
            <a:ext cx="714603" cy="547422"/>
            <a:chOff x="204911" y="1124744"/>
            <a:chExt cx="844730" cy="648072"/>
          </a:xfrm>
        </p:grpSpPr>
        <p:pic>
          <p:nvPicPr>
            <p:cNvPr id="11306" name="Picture 103" descr="원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124744"/>
              <a:ext cx="62771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직사각형 66"/>
            <p:cNvSpPr/>
            <p:nvPr/>
          </p:nvSpPr>
          <p:spPr>
            <a:xfrm>
              <a:off x="204911" y="1307413"/>
              <a:ext cx="844730" cy="309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1100" kern="0" dirty="0" smtClean="0">
                  <a:ln w="11430"/>
                  <a:solidFill>
                    <a:schemeClr val="bg1">
                      <a:lumMod val="50000"/>
                    </a:schemeClr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Priority</a:t>
              </a:r>
              <a:endParaRPr kumimoji="0" lang="en-US" altLang="ko-KR" sz="1100" kern="0" dirty="0">
                <a:ln w="11430"/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  <p:grpSp>
        <p:nvGrpSpPr>
          <p:cNvPr id="5" name="그룹 169"/>
          <p:cNvGrpSpPr>
            <a:grpSpLocks/>
          </p:cNvGrpSpPr>
          <p:nvPr/>
        </p:nvGrpSpPr>
        <p:grpSpPr bwMode="auto">
          <a:xfrm>
            <a:off x="500034" y="5029706"/>
            <a:ext cx="714603" cy="548764"/>
            <a:chOff x="205176" y="1124744"/>
            <a:chExt cx="844731" cy="648072"/>
          </a:xfrm>
        </p:grpSpPr>
        <p:pic>
          <p:nvPicPr>
            <p:cNvPr id="11304" name="Picture 103" descr="원"/>
            <p:cNvPicPr>
              <a:picLocks noChangeAspect="1" noChangeArrowheads="1"/>
            </p:cNvPicPr>
            <p:nvPr/>
          </p:nvPicPr>
          <p:blipFill>
            <a:blip r:embed="rId2" cstate="print">
              <a:lum brigh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124744"/>
              <a:ext cx="62771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직사각형 69"/>
            <p:cNvSpPr/>
            <p:nvPr/>
          </p:nvSpPr>
          <p:spPr>
            <a:xfrm>
              <a:off x="205176" y="1279340"/>
              <a:ext cx="844731" cy="308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1100" kern="0" dirty="0" smtClean="0">
                  <a:ln w="11430"/>
                  <a:solidFill>
                    <a:schemeClr val="bg1">
                      <a:lumMod val="50000"/>
                    </a:schemeClr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Strategy</a:t>
              </a:r>
              <a:endParaRPr kumimoji="0" lang="en-US" altLang="ko-KR" sz="1100" kern="0" dirty="0">
                <a:ln w="11430"/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  <p:grpSp>
        <p:nvGrpSpPr>
          <p:cNvPr id="8" name="그룹 1"/>
          <p:cNvGrpSpPr/>
          <p:nvPr/>
        </p:nvGrpSpPr>
        <p:grpSpPr>
          <a:xfrm>
            <a:off x="1371897" y="3801357"/>
            <a:ext cx="6465640" cy="951334"/>
            <a:chOff x="1547664" y="3989834"/>
            <a:chExt cx="6465640" cy="951334"/>
          </a:xfrm>
          <a:effectLst>
            <a:outerShdw blurRad="317500" dist="152400" dir="5400000" sx="90000" sy="-19000" rotWithShape="0">
              <a:prstClr val="black"/>
            </a:outerShdw>
          </a:effectLst>
          <a:scene3d>
            <a:camera prst="perspectiveBelow"/>
            <a:lightRig rig="soft" dir="t"/>
          </a:scene3d>
        </p:grpSpPr>
        <p:sp>
          <p:nvSpPr>
            <p:cNvPr id="51" name="AutoShape 67"/>
            <p:cNvSpPr>
              <a:spLocks noChangeArrowheads="1"/>
            </p:cNvSpPr>
            <p:nvPr/>
          </p:nvSpPr>
          <p:spPr bwMode="auto">
            <a:xfrm>
              <a:off x="3179342" y="3989834"/>
              <a:ext cx="1567588" cy="951334"/>
            </a:xfrm>
            <a:prstGeom prst="roundRect">
              <a:avLst/>
            </a:prstGeom>
            <a:solidFill>
              <a:srgbClr val="C00000"/>
            </a:solidFill>
            <a:ln w="19050">
              <a:noFill/>
              <a:round/>
              <a:headEnd/>
              <a:tailEnd/>
            </a:ln>
            <a:effectLst/>
            <a:sp3d prstMaterial="plastic">
              <a:bevelT w="190500" h="38100"/>
              <a:bevelB h="508000"/>
            </a:sp3d>
          </p:spPr>
          <p:txBody>
            <a:bodyPr wrap="none" anchor="ctr"/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en-US" altLang="ko-KR" sz="1400" dirty="0" smtClean="0">
                  <a:solidFill>
                    <a:schemeClr val="bg1"/>
                  </a:solidFill>
                  <a:latin typeface="08서울남산체 EB" pitchFamily="18" charset="-127"/>
                  <a:ea typeface="08서울남산체 EB" pitchFamily="18" charset="-127"/>
                </a:rPr>
                <a:t>Smart Government</a:t>
              </a:r>
              <a:endParaRPr lang="en-US" altLang="ko-KR" sz="1400" dirty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53" name="AutoShape 67"/>
            <p:cNvSpPr>
              <a:spLocks noChangeArrowheads="1"/>
            </p:cNvSpPr>
            <p:nvPr/>
          </p:nvSpPr>
          <p:spPr bwMode="auto">
            <a:xfrm>
              <a:off x="4811021" y="3989834"/>
              <a:ext cx="1569096" cy="951334"/>
            </a:xfrm>
            <a:prstGeom prst="roundRect">
              <a:avLst/>
            </a:prstGeom>
            <a:solidFill>
              <a:srgbClr val="006600"/>
            </a:solidFill>
            <a:ln w="19050">
              <a:noFill/>
              <a:round/>
              <a:headEnd/>
              <a:tailEnd/>
            </a:ln>
            <a:effectLst/>
            <a:sp3d prstMaterial="plastic">
              <a:bevelT w="190500" h="38100"/>
              <a:bevelB h="508000"/>
            </a:sp3d>
          </p:spPr>
          <p:txBody>
            <a:bodyPr wrap="none" anchor="ctr"/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en-US" altLang="ko-KR" sz="1400" dirty="0" smtClean="0">
                  <a:solidFill>
                    <a:schemeClr val="bg1"/>
                  </a:solidFill>
                  <a:latin typeface="08서울남산체 EB" pitchFamily="18" charset="-127"/>
                  <a:ea typeface="08서울남산체 EB" pitchFamily="18" charset="-127"/>
                </a:rPr>
                <a:t>Smart Space</a:t>
              </a:r>
              <a:endParaRPr lang="en-US" altLang="ko-KR" sz="1400" dirty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54" name="AutoShape 67"/>
            <p:cNvSpPr>
              <a:spLocks noChangeArrowheads="1"/>
            </p:cNvSpPr>
            <p:nvPr/>
          </p:nvSpPr>
          <p:spPr bwMode="auto">
            <a:xfrm>
              <a:off x="6444208" y="3989834"/>
              <a:ext cx="1569096" cy="951334"/>
            </a:xfrm>
            <a:prstGeom prst="roundRect">
              <a:avLst/>
            </a:prstGeom>
            <a:solidFill>
              <a:srgbClr val="7030A0"/>
            </a:solidFill>
            <a:ln w="19050">
              <a:noFill/>
              <a:round/>
              <a:headEnd/>
              <a:tailEnd/>
            </a:ln>
            <a:effectLst/>
            <a:sp3d prstMaterial="plastic">
              <a:bevelT w="190500" h="38100"/>
              <a:bevelB h="508000"/>
            </a:sp3d>
          </p:spPr>
          <p:txBody>
            <a:bodyPr wrap="none" anchor="ctr"/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en-US" altLang="ko-KR" sz="1400" dirty="0" smtClean="0">
                  <a:solidFill>
                    <a:schemeClr val="bg1"/>
                  </a:solidFill>
                  <a:latin typeface="08서울남산체 EB" pitchFamily="18" charset="-127"/>
                  <a:ea typeface="08서울남산체 EB" pitchFamily="18" charset="-127"/>
                </a:rPr>
                <a:t>Smart Economy</a:t>
              </a:r>
              <a:endParaRPr lang="en-US" altLang="ko-KR" sz="1400" dirty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50" name="AutoShape 67"/>
            <p:cNvSpPr>
              <a:spLocks noChangeArrowheads="1"/>
            </p:cNvSpPr>
            <p:nvPr/>
          </p:nvSpPr>
          <p:spPr bwMode="auto">
            <a:xfrm>
              <a:off x="1547664" y="3989834"/>
              <a:ext cx="1567587" cy="951334"/>
            </a:xfrm>
            <a:prstGeom prst="roundRect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  <a:effectLst/>
            <a:sp3d prstMaterial="plastic">
              <a:bevelT w="190500" h="38100"/>
              <a:bevelB h="508000"/>
            </a:sp3d>
          </p:spPr>
          <p:txBody>
            <a:bodyPr wrap="none" anchor="ctr"/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en-US" altLang="ko-KR" sz="1400" dirty="0" smtClean="0">
                  <a:solidFill>
                    <a:schemeClr val="bg1"/>
                  </a:solidFill>
                  <a:latin typeface="08서울남산체 EB" pitchFamily="18" charset="-127"/>
                  <a:ea typeface="08서울남산체 EB" pitchFamily="18" charset="-127"/>
                </a:rPr>
                <a:t>Smart Life</a:t>
              </a:r>
              <a:endParaRPr lang="en-US" altLang="ko-KR" sz="1400" dirty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endParaRPr>
            </a:p>
          </p:txBody>
        </p:sp>
      </p:grpSp>
      <p:grpSp>
        <p:nvGrpSpPr>
          <p:cNvPr id="9" name="그룹 3"/>
          <p:cNvGrpSpPr/>
          <p:nvPr/>
        </p:nvGrpSpPr>
        <p:grpSpPr>
          <a:xfrm>
            <a:off x="1227881" y="5029706"/>
            <a:ext cx="6768750" cy="986951"/>
            <a:chOff x="1591269" y="5537675"/>
            <a:chExt cx="6393509" cy="986951"/>
          </a:xfrm>
          <a:scene3d>
            <a:camera prst="perspectiveAbove" fov="7200000">
              <a:rot lat="20399993" lon="0" rev="0"/>
            </a:camera>
            <a:lightRig rig="threePt" dir="t"/>
          </a:scene3d>
        </p:grpSpPr>
        <p:sp>
          <p:nvSpPr>
            <p:cNvPr id="11284" name="Rectangle 30"/>
            <p:cNvSpPr>
              <a:spLocks noChangeArrowheads="1"/>
            </p:cNvSpPr>
            <p:nvPr/>
          </p:nvSpPr>
          <p:spPr bwMode="auto">
            <a:xfrm>
              <a:off x="1591269" y="5537675"/>
              <a:ext cx="1252538" cy="960720"/>
            </a:xfrm>
            <a:prstGeom prst="round2SameRect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32000">
                  <a:srgbClr val="346A8C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0" tIns="108000" rIns="0" bIns="0" anchor="t"/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ko-K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EB" pitchFamily="18" charset="-127"/>
                  <a:ea typeface="08서울남산체 EB" pitchFamily="18" charset="-127"/>
                </a:rPr>
                <a:t>Innovative Service Delivery</a:t>
              </a:r>
              <a:endPara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11285" name="Rectangle 30"/>
            <p:cNvSpPr>
              <a:spLocks noChangeArrowheads="1"/>
            </p:cNvSpPr>
            <p:nvPr/>
          </p:nvSpPr>
          <p:spPr bwMode="auto">
            <a:xfrm>
              <a:off x="2876513" y="5548380"/>
              <a:ext cx="1252538" cy="963546"/>
            </a:xfrm>
            <a:prstGeom prst="round2SameRect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32000">
                  <a:srgbClr val="346A8C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0" tIns="108000" rIns="0" bIns="0" anchor="t"/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ko-K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EB" pitchFamily="18" charset="-127"/>
                  <a:ea typeface="08서울남산체 EB" pitchFamily="18" charset="-127"/>
                </a:rPr>
                <a:t>Integrated  Information Management</a:t>
              </a:r>
              <a:endPara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11286" name="Rectangle 30"/>
            <p:cNvSpPr>
              <a:spLocks noChangeArrowheads="1"/>
            </p:cNvSpPr>
            <p:nvPr/>
          </p:nvSpPr>
          <p:spPr bwMode="auto">
            <a:xfrm>
              <a:off x="4161756" y="5561080"/>
              <a:ext cx="1252537" cy="963546"/>
            </a:xfrm>
            <a:prstGeom prst="round2SameRect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32000">
                  <a:srgbClr val="346A8C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0" tIns="108000" rIns="0" bIns="0" anchor="t"/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ko-K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EB" pitchFamily="18" charset="-127"/>
                  <a:ea typeface="08서울남산체 EB" pitchFamily="18" charset="-127"/>
                </a:rPr>
                <a:t>Intelligent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ko-K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EB" pitchFamily="18" charset="-127"/>
                  <a:ea typeface="08서울남산체 EB" pitchFamily="18" charset="-127"/>
                </a:rPr>
                <a:t>ICT </a:t>
              </a:r>
              <a:r>
                <a:rPr lang="en-US" altLang="ko-KR" sz="15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EB" pitchFamily="18" charset="-127"/>
                  <a:ea typeface="08서울남산체 EB" pitchFamily="18" charset="-127"/>
                </a:rPr>
                <a:t>Infrastructure</a:t>
              </a:r>
              <a:endParaRPr lang="en-US" altLang="ko-KR" sz="15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11287" name="Rectangle 30"/>
            <p:cNvSpPr>
              <a:spLocks noChangeArrowheads="1"/>
            </p:cNvSpPr>
            <p:nvPr/>
          </p:nvSpPr>
          <p:spPr bwMode="auto">
            <a:xfrm>
              <a:off x="5446998" y="5548380"/>
              <a:ext cx="1252538" cy="963546"/>
            </a:xfrm>
            <a:prstGeom prst="round2SameRect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32000">
                  <a:srgbClr val="346A8C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0" tIns="108000" rIns="0" bIns="0" anchor="t"/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ko-K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EB" pitchFamily="18" charset="-127"/>
                  <a:ea typeface="08서울남산체 EB" pitchFamily="18" charset="-127"/>
                </a:rPr>
                <a:t>Enhanced Economic Value of Information</a:t>
              </a:r>
              <a:endPara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11288" name="Rectangle 30"/>
            <p:cNvSpPr>
              <a:spLocks noChangeArrowheads="1"/>
            </p:cNvSpPr>
            <p:nvPr/>
          </p:nvSpPr>
          <p:spPr bwMode="auto">
            <a:xfrm>
              <a:off x="6732240" y="5561080"/>
              <a:ext cx="1252538" cy="963546"/>
            </a:xfrm>
            <a:prstGeom prst="round2SameRect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32000">
                  <a:srgbClr val="346A8C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0" tIns="108000" rIns="0" bIns="0" anchor="t"/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ko-K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EB" pitchFamily="18" charset="-127"/>
                  <a:ea typeface="08서울남산체 EB" pitchFamily="18" charset="-127"/>
                </a:rPr>
                <a:t>Extended Global ICT Network</a:t>
              </a:r>
              <a:endPara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214414" y="273172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42875" algn="ctr" defTabSz="1327150" ea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400" dirty="0" smtClean="0">
                <a:latin typeface="08서울남산체 EB" pitchFamily="18" charset="-127"/>
                <a:ea typeface="08서울남산체 EB" pitchFamily="18" charset="-127"/>
                <a:sym typeface="Monotype Sorts"/>
              </a:rPr>
              <a:t>The ICT Capital of the World</a:t>
            </a:r>
            <a:r>
              <a:rPr lang="ko-KR" altLang="en-US" sz="2400" dirty="0" smtClean="0">
                <a:latin typeface="08서울남산체 EB" pitchFamily="18" charset="-127"/>
                <a:ea typeface="08서울남산체 EB" pitchFamily="18" charset="-127"/>
                <a:sym typeface="Monotype Sorts"/>
              </a:rPr>
              <a:t> </a:t>
            </a:r>
            <a:endParaRPr lang="en-US" altLang="ko-KR" sz="2400" dirty="0" smtClean="0">
              <a:latin typeface="08서울남산체 EB" pitchFamily="18" charset="-127"/>
              <a:ea typeface="08서울남산체 EB" pitchFamily="18" charset="-127"/>
              <a:sym typeface="Monotype Sorts"/>
            </a:endParaRPr>
          </a:p>
          <a:p>
            <a:pPr marL="0" lvl="1" indent="-142875" algn="ctr" defTabSz="1327150" eaLnBrk="0" hangingPunct="0">
              <a:buClr>
                <a:prstClr val="black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2400" dirty="0" smtClean="0">
                <a:latin typeface="08서울남산체 EB" pitchFamily="18" charset="-127"/>
                <a:ea typeface="08서울남산체 EB" pitchFamily="18" charset="-127"/>
                <a:sym typeface="Monotype Sorts"/>
              </a:rPr>
              <a:t>Global Top 5 in Urban Competitiveness</a:t>
            </a:r>
            <a:endParaRPr lang="ko-KR" altLang="en-US" sz="2400" dirty="0">
              <a:latin typeface="08서울남산체 EB" pitchFamily="18" charset="-127"/>
              <a:ea typeface="08서울남산체 EB" pitchFamily="18" charset="-127"/>
              <a:sym typeface="Monotype Sort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0100" y="1934027"/>
            <a:ext cx="7093296" cy="486287"/>
          </a:xfrm>
          <a:prstGeom prst="rect">
            <a:avLst/>
          </a:prstGeom>
        </p:spPr>
        <p:txBody>
          <a:bodyPr wrap="square">
            <a:spAutoFit/>
            <a:sp3d extrusionH="3810000">
              <a:bevelB w="0" h="0"/>
              <a:extrusionClr>
                <a:schemeClr val="bg1"/>
              </a:extrusion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ko-KR" sz="3200" kern="10" dirty="0" smtClean="0">
                <a:solidFill>
                  <a:srgbClr val="7030A0"/>
                </a:solidFill>
                <a:latin typeface="Copperplate Gothic Bold" pitchFamily="34" charset="0"/>
                <a:ea typeface="08서울남산체 EB" pitchFamily="18" charset="-127"/>
              </a:rPr>
              <a:t>SMART  SEOUL  2015</a:t>
            </a:r>
          </a:p>
        </p:txBody>
      </p:sp>
      <p:sp>
        <p:nvSpPr>
          <p:cNvPr id="32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Vision &amp; Goal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AutoShape 88"/>
          <p:cNvSpPr>
            <a:spLocks noChangeArrowheads="1"/>
          </p:cNvSpPr>
          <p:nvPr/>
        </p:nvSpPr>
        <p:spPr bwMode="auto">
          <a:xfrm rot="10800000" flipH="1" flipV="1">
            <a:off x="480854" y="1429564"/>
            <a:ext cx="4007396" cy="2230464"/>
          </a:xfrm>
          <a:prstGeom prst="round1Rect">
            <a:avLst/>
          </a:prstGeom>
          <a:solidFill>
            <a:srgbClr val="00B0F0"/>
          </a:solidFill>
          <a:ln w="190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190500" h="38100"/>
          </a:sp3d>
        </p:spPr>
        <p:txBody>
          <a:bodyPr rot="10800000" wrap="none" lIns="92075" tIns="46038" rIns="92075" bIns="46038" anchor="ctr"/>
          <a:lstStyle/>
          <a:p>
            <a:pPr algn="ctr">
              <a:spcBef>
                <a:spcPct val="50000"/>
              </a:spcBef>
            </a:pPr>
            <a:endParaRPr lang="ko-KR" altLang="ko-KR" sz="1200" b="1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318" name="AutoShape 95"/>
          <p:cNvSpPr>
            <a:spLocks noChangeArrowheads="1"/>
          </p:cNvSpPr>
          <p:nvPr/>
        </p:nvSpPr>
        <p:spPr bwMode="auto">
          <a:xfrm rot="10800000" flipH="1" flipV="1">
            <a:off x="4645807" y="1429564"/>
            <a:ext cx="4032287" cy="2230464"/>
          </a:xfrm>
          <a:prstGeom prst="round1Rect">
            <a:avLst/>
          </a:prstGeom>
          <a:gradFill rotWithShape="1">
            <a:gsLst>
              <a:gs pos="0">
                <a:srgbClr val="36CAC3"/>
              </a:gs>
              <a:gs pos="100000">
                <a:srgbClr val="197575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190500" h="38100"/>
          </a:sp3d>
        </p:spPr>
        <p:txBody>
          <a:bodyPr rot="10800000" wrap="none" lIns="92075" tIns="46038" rIns="92075" bIns="46038" anchor="ctr"/>
          <a:lstStyle/>
          <a:p>
            <a:pPr algn="ctr">
              <a:spcBef>
                <a:spcPct val="50000"/>
              </a:spcBef>
            </a:pPr>
            <a:endParaRPr lang="ko-KR" altLang="ko-KR" sz="1200" b="1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292" name="AutoShape 75"/>
          <p:cNvSpPr>
            <a:spLocks noChangeArrowheads="1"/>
          </p:cNvSpPr>
          <p:nvPr/>
        </p:nvSpPr>
        <p:spPr bwMode="auto">
          <a:xfrm>
            <a:off x="4666030" y="4115486"/>
            <a:ext cx="4007397" cy="2161508"/>
          </a:xfrm>
          <a:prstGeom prst="round1Rect">
            <a:avLst/>
          </a:prstGeom>
          <a:solidFill>
            <a:srgbClr val="9999FF"/>
          </a:solidFill>
          <a:ln w="190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spcBef>
                <a:spcPct val="50000"/>
              </a:spcBef>
            </a:pPr>
            <a:endParaRPr lang="ko-KR" altLang="ko-KR" sz="1200" b="1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294" name="AutoShape 82"/>
          <p:cNvSpPr>
            <a:spLocks noChangeArrowheads="1"/>
          </p:cNvSpPr>
          <p:nvPr/>
        </p:nvSpPr>
        <p:spPr bwMode="auto">
          <a:xfrm>
            <a:off x="471409" y="4125012"/>
            <a:ext cx="4007396" cy="2161508"/>
          </a:xfrm>
          <a:prstGeom prst="round1Rect">
            <a:avLst/>
          </a:prstGeom>
          <a:gradFill rotWithShape="1">
            <a:gsLst>
              <a:gs pos="0">
                <a:srgbClr val="699CD9"/>
              </a:gs>
              <a:gs pos="100000">
                <a:srgbClr val="3157C1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spcBef>
                <a:spcPct val="50000"/>
              </a:spcBef>
            </a:pPr>
            <a:endParaRPr lang="ko-KR" altLang="ko-KR" sz="1200" b="1">
              <a:solidFill>
                <a:schemeClr val="bg1"/>
              </a:solidFill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524413" y="2118352"/>
            <a:ext cx="3920279" cy="1350431"/>
          </a:xfrm>
          <a:prstGeom prst="roundRect">
            <a:avLst>
              <a:gd name="adj" fmla="val 657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lIns="83942" tIns="41971" rIns="83942" bIns="41971" anchor="ctr"/>
          <a:lstStyle/>
          <a:p>
            <a:pPr>
              <a:defRPr/>
            </a:pPr>
            <a:endParaRPr lang="ko-KR" altLang="en-US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329" name="AutoShape 91"/>
          <p:cNvSpPr>
            <a:spLocks noChangeArrowheads="1"/>
          </p:cNvSpPr>
          <p:nvPr/>
        </p:nvSpPr>
        <p:spPr bwMode="auto">
          <a:xfrm>
            <a:off x="558516" y="2151448"/>
            <a:ext cx="3853695" cy="404946"/>
          </a:xfrm>
          <a:prstGeom prst="roundRect">
            <a:avLst>
              <a:gd name="adj" fmla="val 19713"/>
            </a:avLst>
          </a:prstGeom>
          <a:gradFill rotWithShape="1">
            <a:gsLst>
              <a:gs pos="0">
                <a:srgbClr val="97D8E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304" name="WordArt 92"/>
          <p:cNvSpPr>
            <a:spLocks noChangeArrowheads="1" noChangeShapeType="1" noTextEdit="1"/>
          </p:cNvSpPr>
          <p:nvPr/>
        </p:nvSpPr>
        <p:spPr bwMode="auto">
          <a:xfrm>
            <a:off x="940913" y="1585387"/>
            <a:ext cx="3316680" cy="28664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fromWordArt="1"/>
          <a:lstStyle/>
          <a:p>
            <a:pPr algn="ctr"/>
            <a:r>
              <a:rPr lang="en-US" altLang="ko-KR" kern="10" dirty="0" smtClean="0">
                <a:solidFill>
                  <a:schemeClr val="bg1"/>
                </a:solidFill>
                <a:latin typeface="08서울남산체 EB"/>
                <a:ea typeface="08서울남산체 EB"/>
              </a:rPr>
              <a:t>Best City in Using Smart Technology</a:t>
            </a:r>
            <a:endParaRPr lang="ko-KR" altLang="en-US" kern="10" dirty="0">
              <a:solidFill>
                <a:schemeClr val="bg1"/>
              </a:solidFill>
              <a:latin typeface="08서울남산체 EB"/>
              <a:ea typeface="08서울남산체 EB"/>
            </a:endParaRPr>
          </a:p>
        </p:txBody>
      </p:sp>
      <p:sp>
        <p:nvSpPr>
          <p:cNvPr id="12308" name="WordArt 41"/>
          <p:cNvSpPr>
            <a:spLocks noChangeArrowheads="1" noChangeShapeType="1" noTextEdit="1"/>
          </p:cNvSpPr>
          <p:nvPr/>
        </p:nvSpPr>
        <p:spPr bwMode="auto">
          <a:xfrm>
            <a:off x="492796" y="1075274"/>
            <a:ext cx="273797" cy="282024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fromWordArt="1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5400" kern="10" spc="150" dirty="0">
                <a:ln w="11430"/>
                <a:solidFill>
                  <a:srgbClr val="F8F8F8"/>
                </a:solidFill>
                <a:effectLst>
                  <a:outerShdw blurRad="215900" algn="ctr" rotWithShape="0">
                    <a:prstClr val="black"/>
                  </a:outerShdw>
                </a:effectLst>
                <a:latin typeface="Copperplate Gothic Bold" pitchFamily="34" charset="0"/>
                <a:ea typeface="08서울남산체 EB" pitchFamily="18" charset="-127"/>
              </a:rPr>
              <a:t>1</a:t>
            </a:r>
            <a:endParaRPr lang="ko-KR" altLang="en-US" sz="5400" kern="10" spc="150" dirty="0">
              <a:ln w="11430"/>
              <a:solidFill>
                <a:srgbClr val="F8F8F8"/>
              </a:solidFill>
              <a:effectLst>
                <a:outerShdw blurRad="215900" algn="ctr" rotWithShape="0">
                  <a:prstClr val="black"/>
                </a:outerShdw>
              </a:effectLst>
              <a:latin typeface="Copperplate Gothic Bold" pitchFamily="34" charset="0"/>
              <a:ea typeface="08서울남산체 EB" pitchFamily="18" charset="-127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4701811" y="2118352"/>
            <a:ext cx="3920279" cy="1350431"/>
          </a:xfrm>
          <a:prstGeom prst="roundRect">
            <a:avLst>
              <a:gd name="adj" fmla="val 657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 lIns="83942" tIns="41971" rIns="83942" bIns="41971" anchor="ctr"/>
          <a:lstStyle/>
          <a:p>
            <a:pPr>
              <a:defRPr/>
            </a:pPr>
            <a:endParaRPr lang="ko-KR" altLang="en-US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327" name="AutoShape 98"/>
          <p:cNvSpPr>
            <a:spLocks noChangeArrowheads="1"/>
          </p:cNvSpPr>
          <p:nvPr/>
        </p:nvSpPr>
        <p:spPr bwMode="auto">
          <a:xfrm>
            <a:off x="4735914" y="2151448"/>
            <a:ext cx="3853695" cy="404946"/>
          </a:xfrm>
          <a:prstGeom prst="roundRect">
            <a:avLst>
              <a:gd name="adj" fmla="val 19713"/>
            </a:avLst>
          </a:prstGeom>
          <a:gradFill rotWithShape="1">
            <a:gsLst>
              <a:gs pos="0">
                <a:srgbClr val="97D8E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320" name="WordArt 99"/>
          <p:cNvSpPr>
            <a:spLocks noChangeArrowheads="1" noChangeShapeType="1" noTextEdit="1"/>
          </p:cNvSpPr>
          <p:nvPr/>
        </p:nvSpPr>
        <p:spPr bwMode="auto">
          <a:xfrm>
            <a:off x="5143504" y="1585387"/>
            <a:ext cx="3316680" cy="28664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fromWordArt="1"/>
          <a:lstStyle/>
          <a:p>
            <a:pPr algn="ctr"/>
            <a:r>
              <a:rPr lang="en-US" altLang="ko-KR" kern="10" dirty="0" smtClean="0">
                <a:solidFill>
                  <a:schemeClr val="bg1"/>
                </a:solidFill>
                <a:latin typeface="08서울남산체 EB"/>
                <a:ea typeface="08서울남산체 EB"/>
              </a:rPr>
              <a:t>Improved Interactions with Citizens</a:t>
            </a:r>
            <a:endParaRPr lang="ko-KR" altLang="en-US" kern="10" dirty="0">
              <a:solidFill>
                <a:schemeClr val="bg1"/>
              </a:solidFill>
              <a:latin typeface="08서울남산체 EB"/>
              <a:ea typeface="08서울남산체 EB"/>
            </a:endParaRPr>
          </a:p>
        </p:txBody>
      </p:sp>
      <p:sp>
        <p:nvSpPr>
          <p:cNvPr id="53" name="Rectangle 100"/>
          <p:cNvSpPr>
            <a:spLocks noChangeArrowheads="1"/>
          </p:cNvSpPr>
          <p:nvPr/>
        </p:nvSpPr>
        <p:spPr bwMode="auto">
          <a:xfrm>
            <a:off x="857224" y="2151628"/>
            <a:ext cx="3643337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Improved Wireless Network</a:t>
            </a:r>
            <a:endParaRPr lang="en-US" altLang="ko-KR" sz="16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Bridging Smart Divide</a:t>
            </a:r>
            <a:endParaRPr lang="ko-KR" altLang="en-US" sz="16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Smart Technology for the Socially </a:t>
            </a: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Marginalized</a:t>
            </a:r>
            <a:endParaRPr lang="en-US" altLang="ko-KR" sz="16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2322" name="WordArt 41"/>
          <p:cNvSpPr>
            <a:spLocks noChangeArrowheads="1" noChangeShapeType="1" noTextEdit="1"/>
          </p:cNvSpPr>
          <p:nvPr/>
        </p:nvSpPr>
        <p:spPr bwMode="auto">
          <a:xfrm>
            <a:off x="4644008" y="1075274"/>
            <a:ext cx="241129" cy="282024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fromWordArt="1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5400" kern="10" spc="150" dirty="0">
                <a:ln w="11430"/>
                <a:solidFill>
                  <a:srgbClr val="F8F8F8"/>
                </a:solidFill>
                <a:effectLst>
                  <a:outerShdw blurRad="215900" algn="ctr" rotWithShape="0">
                    <a:prstClr val="black"/>
                  </a:outerShdw>
                </a:effectLst>
                <a:latin typeface="Copperplate Gothic Bold" pitchFamily="34" charset="0"/>
                <a:ea typeface="08서울남산체 EB" pitchFamily="18" charset="-127"/>
              </a:rPr>
              <a:t>2</a:t>
            </a:r>
            <a:endParaRPr lang="ko-KR" altLang="en-US" sz="5400" kern="10" spc="150" dirty="0">
              <a:ln w="11430"/>
              <a:solidFill>
                <a:srgbClr val="F8F8F8"/>
              </a:solidFill>
              <a:effectLst>
                <a:outerShdw blurRad="215900" algn="ctr" rotWithShape="0">
                  <a:prstClr val="black"/>
                </a:outerShdw>
              </a:effectLst>
              <a:latin typeface="Copperplate Gothic Bold" pitchFamily="34" charset="0"/>
              <a:ea typeface="08서울남산체 EB" pitchFamily="18" charset="-127"/>
            </a:endParaRPr>
          </a:p>
        </p:txBody>
      </p:sp>
      <p:sp>
        <p:nvSpPr>
          <p:cNvPr id="41" name="WordArt 79"/>
          <p:cNvSpPr>
            <a:spLocks noChangeArrowheads="1" noChangeShapeType="1" noTextEdit="1"/>
          </p:cNvSpPr>
          <p:nvPr/>
        </p:nvSpPr>
        <p:spPr bwMode="auto">
          <a:xfrm>
            <a:off x="5214942" y="4299843"/>
            <a:ext cx="3202131" cy="25219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altLang="ko-KR" kern="10" dirty="0" smtClean="0">
                <a:solidFill>
                  <a:schemeClr val="bg1"/>
                </a:solidFill>
                <a:latin typeface="08서울남산체 EB"/>
                <a:ea typeface="08서울남산체 EB"/>
              </a:rPr>
              <a:t>Creative Economy &amp; Global Culture</a:t>
            </a:r>
            <a:endParaRPr lang="ko-KR" altLang="en-US" kern="10" dirty="0">
              <a:solidFill>
                <a:schemeClr val="bg1"/>
              </a:solidFill>
              <a:latin typeface="08서울남산체 EB"/>
              <a:ea typeface="08서울남산체 EB"/>
            </a:endParaRPr>
          </a:p>
        </p:txBody>
      </p:sp>
      <p:sp>
        <p:nvSpPr>
          <p:cNvPr id="37" name="AutoShape 76"/>
          <p:cNvSpPr>
            <a:spLocks noChangeArrowheads="1"/>
          </p:cNvSpPr>
          <p:nvPr/>
        </p:nvSpPr>
        <p:spPr bwMode="auto">
          <a:xfrm flipV="1">
            <a:off x="4709589" y="4827482"/>
            <a:ext cx="3920279" cy="1305496"/>
          </a:xfrm>
          <a:prstGeom prst="roundRect">
            <a:avLst>
              <a:gd name="adj" fmla="val 657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942" tIns="41971" rIns="83942" bIns="41971" anchor="ctr"/>
          <a:lstStyle/>
          <a:p>
            <a:pPr>
              <a:defRPr/>
            </a:pPr>
            <a:endParaRPr lang="ko-KR" altLang="en-US" sz="1600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306" name="WordArt 41"/>
          <p:cNvSpPr>
            <a:spLocks noChangeArrowheads="1" noChangeShapeType="1" noTextEdit="1"/>
          </p:cNvSpPr>
          <p:nvPr/>
        </p:nvSpPr>
        <p:spPr bwMode="auto">
          <a:xfrm>
            <a:off x="4644008" y="3873683"/>
            <a:ext cx="273797" cy="2820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fromWordArt="1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5400" kern="10" spc="150" dirty="0">
                <a:ln w="11430"/>
                <a:solidFill>
                  <a:srgbClr val="F8F8F8"/>
                </a:solidFill>
                <a:effectLst>
                  <a:outerShdw blurRad="215900" algn="ctr" rotWithShape="0">
                    <a:prstClr val="black"/>
                  </a:outerShdw>
                </a:effectLst>
                <a:latin typeface="Copperplate Gothic Bold" pitchFamily="34" charset="0"/>
                <a:ea typeface="08서울남산체 EB" pitchFamily="18" charset="-127"/>
              </a:rPr>
              <a:t>4</a:t>
            </a:r>
            <a:endParaRPr lang="ko-KR" altLang="en-US" sz="5400" kern="10" spc="150" dirty="0">
              <a:ln w="11430"/>
              <a:solidFill>
                <a:srgbClr val="F8F8F8"/>
              </a:solidFill>
              <a:effectLst>
                <a:outerShdw blurRad="215900" algn="ctr" rotWithShape="0">
                  <a:prstClr val="black"/>
                </a:outerShdw>
              </a:effectLst>
              <a:latin typeface="Copperplate Gothic Bold" pitchFamily="34" charset="0"/>
              <a:ea typeface="08서울남산체 EB" pitchFamily="18" charset="-127"/>
            </a:endParaRPr>
          </a:p>
        </p:txBody>
      </p:sp>
      <p:sp>
        <p:nvSpPr>
          <p:cNvPr id="43" name="AutoShape 98"/>
          <p:cNvSpPr>
            <a:spLocks noChangeArrowheads="1"/>
          </p:cNvSpPr>
          <p:nvPr/>
        </p:nvSpPr>
        <p:spPr bwMode="auto">
          <a:xfrm>
            <a:off x="4735914" y="4873330"/>
            <a:ext cx="3853696" cy="404946"/>
          </a:xfrm>
          <a:prstGeom prst="roundRect">
            <a:avLst>
              <a:gd name="adj" fmla="val 19713"/>
            </a:avLst>
          </a:prstGeom>
          <a:gradFill rotWithShape="1">
            <a:gsLst>
              <a:gs pos="0">
                <a:srgbClr val="97D8E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40" name="Rectangle 78"/>
          <p:cNvSpPr>
            <a:spLocks noChangeArrowheads="1"/>
          </p:cNvSpPr>
          <p:nvPr/>
        </p:nvSpPr>
        <p:spPr bwMode="auto">
          <a:xfrm>
            <a:off x="5149688" y="4977888"/>
            <a:ext cx="3637154" cy="1031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" indent="-9525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700" spc="-1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Opening Seoul’s Public Data </a:t>
            </a:r>
            <a:endParaRPr lang="ko-KR" altLang="en-US" sz="1700" spc="-1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  <a:p>
            <a:pPr marL="95250" indent="-9525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700" spc="-1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Fostering Application Development</a:t>
            </a:r>
          </a:p>
          <a:p>
            <a:pPr marL="95250" indent="-9525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700" spc="-1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Positioning as Global Leadership in IT</a:t>
            </a:r>
            <a:endParaRPr lang="ko-KR" altLang="en-US" sz="1700" spc="-1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47" name="AutoShape 83"/>
          <p:cNvSpPr>
            <a:spLocks noChangeArrowheads="1"/>
          </p:cNvSpPr>
          <p:nvPr/>
        </p:nvSpPr>
        <p:spPr bwMode="auto">
          <a:xfrm flipV="1">
            <a:off x="514968" y="4838549"/>
            <a:ext cx="3920279" cy="1297217"/>
          </a:xfrm>
          <a:prstGeom prst="roundRect">
            <a:avLst>
              <a:gd name="adj" fmla="val 6574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3942" tIns="41971" rIns="83942" bIns="41971" anchor="ctr"/>
          <a:lstStyle/>
          <a:p>
            <a:pPr>
              <a:defRPr/>
            </a:pPr>
            <a:endParaRPr lang="ko-KR" altLang="en-US" sz="1600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12301" name="WordArt 86"/>
          <p:cNvSpPr>
            <a:spLocks noChangeArrowheads="1" noChangeShapeType="1" noTextEdit="1"/>
          </p:cNvSpPr>
          <p:nvPr/>
        </p:nvSpPr>
        <p:spPr bwMode="auto">
          <a:xfrm>
            <a:off x="1024038" y="4300031"/>
            <a:ext cx="3203117" cy="25582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fromWordArt="1"/>
          <a:lstStyle/>
          <a:p>
            <a:pPr algn="ctr"/>
            <a:r>
              <a:rPr lang="en-US" altLang="ko-KR" sz="1750" kern="10" dirty="0" smtClean="0">
                <a:solidFill>
                  <a:schemeClr val="bg1"/>
                </a:solidFill>
                <a:latin typeface="08서울남산체 EB"/>
                <a:ea typeface="08서울남산체 EB"/>
              </a:rPr>
              <a:t>Future-oriented Living Infrastructure</a:t>
            </a:r>
            <a:endParaRPr lang="ko-KR" altLang="en-US" sz="1750" kern="10" dirty="0">
              <a:solidFill>
                <a:schemeClr val="bg1"/>
              </a:solidFill>
              <a:latin typeface="08서울남산체 EB"/>
              <a:ea typeface="08서울남산체 EB"/>
            </a:endParaRPr>
          </a:p>
        </p:txBody>
      </p:sp>
      <p:sp>
        <p:nvSpPr>
          <p:cNvPr id="12307" name="WordArt 41"/>
          <p:cNvSpPr>
            <a:spLocks noChangeArrowheads="1" noChangeShapeType="1" noTextEdit="1"/>
          </p:cNvSpPr>
          <p:nvPr/>
        </p:nvSpPr>
        <p:spPr bwMode="auto">
          <a:xfrm>
            <a:off x="467544" y="3873963"/>
            <a:ext cx="273797" cy="2820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fromWordArt="1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5400" kern="10" spc="150" dirty="0">
                <a:ln w="11430"/>
                <a:solidFill>
                  <a:srgbClr val="F8F8F8"/>
                </a:solidFill>
                <a:effectLst>
                  <a:outerShdw blurRad="215900" algn="ctr" rotWithShape="0">
                    <a:prstClr val="black"/>
                  </a:outerShdw>
                </a:effectLst>
                <a:latin typeface="Copperplate Gothic Bold" pitchFamily="34" charset="0"/>
                <a:ea typeface="08서울남산체 EB" pitchFamily="18" charset="-127"/>
              </a:rPr>
              <a:t>3</a:t>
            </a:r>
            <a:endParaRPr lang="ko-KR" altLang="en-US" sz="5400" kern="10" spc="150" dirty="0">
              <a:ln w="11430"/>
              <a:solidFill>
                <a:srgbClr val="F8F8F8"/>
              </a:solidFill>
              <a:effectLst>
                <a:outerShdw blurRad="215900" algn="ctr" rotWithShape="0">
                  <a:prstClr val="black"/>
                </a:outerShdw>
              </a:effectLst>
              <a:latin typeface="Copperplate Gothic Bold" pitchFamily="34" charset="0"/>
              <a:ea typeface="08서울남산체 EB" pitchFamily="18" charset="-127"/>
            </a:endParaRPr>
          </a:p>
        </p:txBody>
      </p:sp>
      <p:sp>
        <p:nvSpPr>
          <p:cNvPr id="42" name="AutoShape 91"/>
          <p:cNvSpPr>
            <a:spLocks noChangeArrowheads="1"/>
          </p:cNvSpPr>
          <p:nvPr/>
        </p:nvSpPr>
        <p:spPr bwMode="auto">
          <a:xfrm>
            <a:off x="559960" y="4873610"/>
            <a:ext cx="3833039" cy="404945"/>
          </a:xfrm>
          <a:prstGeom prst="roundRect">
            <a:avLst>
              <a:gd name="adj" fmla="val 19713"/>
            </a:avLst>
          </a:prstGeom>
          <a:gradFill rotWithShape="1">
            <a:gsLst>
              <a:gs pos="0">
                <a:srgbClr val="97D8E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08서울한강체 M" pitchFamily="18" charset="-127"/>
              <a:ea typeface="08서울한강체 M" pitchFamily="18" charset="-127"/>
            </a:endParaRPr>
          </a:p>
        </p:txBody>
      </p:sp>
      <p:sp>
        <p:nvSpPr>
          <p:cNvPr id="49" name="Rectangle 85"/>
          <p:cNvSpPr>
            <a:spLocks noChangeArrowheads="1"/>
          </p:cNvSpPr>
          <p:nvPr/>
        </p:nvSpPr>
        <p:spPr bwMode="auto">
          <a:xfrm>
            <a:off x="870574" y="4969938"/>
            <a:ext cx="3606426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Improved Functions of CCTVs</a:t>
            </a:r>
            <a:endParaRPr lang="ko-KR" altLang="en-US" sz="16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Extended U-Seoul Safety Zone</a:t>
            </a: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Smart Transportation Information</a:t>
            </a:r>
            <a:endParaRPr lang="ko-KR" altLang="en-US" sz="16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4" name="Rectangle 93"/>
          <p:cNvSpPr>
            <a:spLocks noChangeArrowheads="1"/>
          </p:cNvSpPr>
          <p:nvPr/>
        </p:nvSpPr>
        <p:spPr bwMode="auto">
          <a:xfrm>
            <a:off x="5012691" y="2185920"/>
            <a:ext cx="385765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Advanced Online Communication with </a:t>
            </a: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Citizens</a:t>
            </a: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Customized Public Services </a:t>
            </a:r>
          </a:p>
          <a:p>
            <a:pPr marL="444500" indent="-444500" latinLnBrk="0">
              <a:spcBef>
                <a:spcPts val="600"/>
              </a:spcBef>
              <a:buClr>
                <a:srgbClr val="777777"/>
              </a:buClr>
              <a:defRPr/>
            </a:pPr>
            <a:r>
              <a:rPr lang="en-US" altLang="ko-KR" sz="16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</a:rPr>
              <a:t>Improved Information Security</a:t>
            </a:r>
            <a:endParaRPr lang="en-US" altLang="ko-KR" sz="1600" dirty="0">
              <a:solidFill>
                <a:srgbClr val="002060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pic>
        <p:nvPicPr>
          <p:cNvPr id="27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8032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58697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4987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98990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165" y="2932155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165" y="3244695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71908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31948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91988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67716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27756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86" descr="3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87796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Strategic Imperatives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09"/>
          <p:cNvGrpSpPr/>
          <p:nvPr/>
        </p:nvGrpSpPr>
        <p:grpSpPr>
          <a:xfrm>
            <a:off x="363848" y="1124745"/>
            <a:ext cx="3987958" cy="2568326"/>
            <a:chOff x="363848" y="1124745"/>
            <a:chExt cx="3987958" cy="2568326"/>
          </a:xfrm>
        </p:grpSpPr>
        <p:sp>
          <p:nvSpPr>
            <p:cNvPr id="81" name="양쪽 모서리가 둥근 사각형 80"/>
            <p:cNvSpPr/>
            <p:nvPr/>
          </p:nvSpPr>
          <p:spPr>
            <a:xfrm>
              <a:off x="394980" y="1124746"/>
              <a:ext cx="3956826" cy="2568325"/>
            </a:xfrm>
            <a:prstGeom prst="round2SameRect">
              <a:avLst>
                <a:gd name="adj1" fmla="val 634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">
                  <a:srgbClr val="FFFFFF"/>
                </a:gs>
                <a:gs pos="49000">
                  <a:schemeClr val="bg1">
                    <a:lumMod val="85000"/>
                  </a:schemeClr>
                </a:gs>
                <a:gs pos="86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38100" dist="25400" dir="13500000">
                <a:schemeClr val="tx1">
                  <a:lumMod val="75000"/>
                  <a:lumOff val="25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schemeClr val="lt1"/>
                </a:solidFill>
                <a:ea typeface="나눔고딕 ExtraBold" pitchFamily="50" charset="-127"/>
              </a:endParaRPr>
            </a:p>
          </p:txBody>
        </p:sp>
        <p:pic>
          <p:nvPicPr>
            <p:cNvPr id="82" name="Picture 3" descr="C:\Documents and Settings\Administrator\바탕 화면\서울시\문양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16000" contrast="74000"/>
            </a:blip>
            <a:srcRect r="10058"/>
            <a:stretch>
              <a:fillRect/>
            </a:stretch>
          </p:blipFill>
          <p:spPr bwMode="auto">
            <a:xfrm>
              <a:off x="1706880" y="2487581"/>
              <a:ext cx="2636521" cy="105495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  <p:sp>
          <p:nvSpPr>
            <p:cNvPr id="83" name="직사각형 82"/>
            <p:cNvSpPr/>
            <p:nvPr/>
          </p:nvSpPr>
          <p:spPr>
            <a:xfrm>
              <a:off x="363848" y="1179652"/>
              <a:ext cx="3947746" cy="5488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0000">
                  <a:schemeClr val="bg1">
                    <a:lumMod val="75000"/>
                    <a:alpha val="99000"/>
                  </a:schemeClr>
                </a:gs>
                <a:gs pos="7000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alpha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12700">
              <a:extrusionClr>
                <a:srgbClr val="7B2C9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84" name="그림 83" descr="38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5288" y="1160995"/>
              <a:ext cx="1187432" cy="227488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1835186" y="1286683"/>
              <a:ext cx="10679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25400">
                <a:bevelT w="0" h="25400"/>
                <a:contourClr>
                  <a:schemeClr val="bg1"/>
                </a:contourClr>
              </a:sp3d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en-US" altLang="ko-KR" sz="2000" b="1" kern="0" dirty="0" smtClean="0">
                  <a:solidFill>
                    <a:srgbClr val="57257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History</a:t>
              </a:r>
            </a:p>
          </p:txBody>
        </p:sp>
        <p:sp>
          <p:nvSpPr>
            <p:cNvPr id="86" name="양쪽 모서리가 둥근 사각형 85"/>
            <p:cNvSpPr/>
            <p:nvPr/>
          </p:nvSpPr>
          <p:spPr>
            <a:xfrm rot="10800000">
              <a:off x="537189" y="1124745"/>
              <a:ext cx="3672408" cy="45719"/>
            </a:xfrm>
            <a:prstGeom prst="round2SameRect">
              <a:avLst>
                <a:gd name="adj1" fmla="val 19370"/>
                <a:gd name="adj2" fmla="val 0"/>
              </a:avLst>
            </a:prstGeom>
            <a:gradFill flip="none" rotWithShape="1">
              <a:gsLst>
                <a:gs pos="0">
                  <a:srgbClr val="7030A0">
                    <a:lumMod val="20000"/>
                    <a:lumOff val="80000"/>
                  </a:srgbClr>
                </a:gs>
                <a:gs pos="46000">
                  <a:srgbClr val="492563">
                    <a:lumMod val="60000"/>
                    <a:lumOff val="40000"/>
                  </a:srgbClr>
                </a:gs>
                <a:gs pos="100000">
                  <a:srgbClr val="492563">
                    <a:lumMod val="75000"/>
                  </a:srgbClr>
                </a:gs>
              </a:gsLst>
              <a:lin ang="5400000" scaled="1"/>
              <a:tileRect/>
            </a:gradFill>
            <a:ln w="3175" cap="flat" cmpd="sng" algn="ctr">
              <a:noFill/>
              <a:prstDash val="solid"/>
            </a:ln>
            <a:effectLst>
              <a:innerShdw blurRad="38100" dist="38100" dir="16200000">
                <a:prstClr val="black">
                  <a:alpha val="38000"/>
                </a:prstClr>
              </a:innerShdw>
            </a:effectLst>
          </p:spPr>
          <p:txBody>
            <a:bodyPr rtlCol="0" anchor="ctr"/>
            <a:lstStyle/>
            <a:p>
              <a:pPr indent="-182563" algn="ctr" latinLnBrk="0">
                <a:buClr>
                  <a:srgbClr val="C9D6E5"/>
                </a:buClr>
                <a:tabLst>
                  <a:tab pos="542925" algn="l"/>
                </a:tabLst>
                <a:defRPr/>
              </a:pPr>
              <a:endParaRPr lang="ko-KR" altLang="en-US" sz="1400" kern="0" dirty="0" smtClean="0">
                <a:solidFill>
                  <a:sysClr val="window" lastClr="FFFFFF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85852" y="1861464"/>
              <a:ext cx="2108269" cy="69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25400">
                <a:bevelT w="0" h="25400"/>
                <a:contourClr>
                  <a:schemeClr val="bg1"/>
                </a:contourClr>
              </a:sp3d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en-US" altLang="ko-KR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A Korean Capital </a:t>
              </a:r>
            </a:p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en-US" altLang="ko-KR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 for 600 years</a:t>
              </a:r>
            </a:p>
          </p:txBody>
        </p:sp>
      </p:grpSp>
      <p:grpSp>
        <p:nvGrpSpPr>
          <p:cNvPr id="6" name="그룹 210"/>
          <p:cNvGrpSpPr/>
          <p:nvPr/>
        </p:nvGrpSpPr>
        <p:grpSpPr>
          <a:xfrm>
            <a:off x="4752968" y="1124745"/>
            <a:ext cx="3995744" cy="2568326"/>
            <a:chOff x="4752968" y="1124745"/>
            <a:chExt cx="3995744" cy="2568326"/>
          </a:xfrm>
        </p:grpSpPr>
        <p:sp>
          <p:nvSpPr>
            <p:cNvPr id="89" name="양쪽 모서리가 둥근 사각형 88"/>
            <p:cNvSpPr/>
            <p:nvPr/>
          </p:nvSpPr>
          <p:spPr>
            <a:xfrm>
              <a:off x="4787776" y="1124746"/>
              <a:ext cx="3956826" cy="2568325"/>
            </a:xfrm>
            <a:prstGeom prst="round2SameRect">
              <a:avLst>
                <a:gd name="adj1" fmla="val 634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">
                  <a:srgbClr val="FFFFFF"/>
                </a:gs>
                <a:gs pos="49000">
                  <a:schemeClr val="bg1">
                    <a:lumMod val="85000"/>
                  </a:schemeClr>
                </a:gs>
                <a:gs pos="86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38100" dist="25400" dir="13500000">
                <a:schemeClr val="tx1">
                  <a:lumMod val="75000"/>
                  <a:lumOff val="25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schemeClr val="lt1"/>
                </a:solidFill>
                <a:ea typeface="나눔고딕 ExtraBold" pitchFamily="50" charset="-127"/>
              </a:endParaRPr>
            </a:p>
          </p:txBody>
        </p:sp>
        <p:pic>
          <p:nvPicPr>
            <p:cNvPr id="90" name="Picture 6" descr="C:\Documents and Settings\Administrator\바탕 화면\서울시\Untitled-4.png"/>
            <p:cNvPicPr>
              <a:picLocks noChangeAspect="1" noChangeArrowheads="1"/>
            </p:cNvPicPr>
            <p:nvPr/>
          </p:nvPicPr>
          <p:blipFill>
            <a:blip r:embed="rId5" cstate="screen"/>
            <a:srcRect l="109" r="5782"/>
            <a:stretch>
              <a:fillRect/>
            </a:stretch>
          </p:blipFill>
          <p:spPr bwMode="auto">
            <a:xfrm flipH="1">
              <a:off x="4781550" y="1700213"/>
              <a:ext cx="3967162" cy="1980709"/>
            </a:xfrm>
            <a:prstGeom prst="rect">
              <a:avLst/>
            </a:prstGeom>
            <a:noFill/>
          </p:spPr>
        </p:pic>
        <p:sp>
          <p:nvSpPr>
            <p:cNvPr id="92" name="직사각형 91"/>
            <p:cNvSpPr/>
            <p:nvPr/>
          </p:nvSpPr>
          <p:spPr>
            <a:xfrm>
              <a:off x="4752968" y="1179652"/>
              <a:ext cx="3947746" cy="5488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0000">
                  <a:schemeClr val="bg1">
                    <a:lumMod val="75000"/>
                    <a:alpha val="99000"/>
                  </a:schemeClr>
                </a:gs>
                <a:gs pos="7000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alpha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12700">
              <a:extrusionClr>
                <a:srgbClr val="7B2C9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58870" y="1249798"/>
              <a:ext cx="13359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25400">
                <a:bevelT w="0" h="25400"/>
                <a:contourClr>
                  <a:schemeClr val="bg1"/>
                </a:contourClr>
              </a:sp3d>
            </a:bodyPr>
            <a:lstStyle/>
            <a:p>
              <a:pPr algn="ctr">
                <a:spcBef>
                  <a:spcPts val="800"/>
                </a:spcBef>
              </a:pPr>
              <a:r>
                <a:rPr lang="en-US" altLang="ko-KR" sz="2000" b="1" kern="0" spc="-90" dirty="0" smtClean="0">
                  <a:solidFill>
                    <a:srgbClr val="0070C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Land Area</a:t>
              </a:r>
            </a:p>
          </p:txBody>
        </p:sp>
        <p:pic>
          <p:nvPicPr>
            <p:cNvPr id="94" name="그림 93" descr="38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83212" y="1160995"/>
              <a:ext cx="1187432" cy="2274881"/>
            </a:xfrm>
            <a:prstGeom prst="rect">
              <a:avLst/>
            </a:prstGeom>
          </p:spPr>
        </p:pic>
        <p:sp>
          <p:nvSpPr>
            <p:cNvPr id="95" name="양쪽 모서리가 둥근 사각형 94"/>
            <p:cNvSpPr/>
            <p:nvPr/>
          </p:nvSpPr>
          <p:spPr>
            <a:xfrm rot="10800000">
              <a:off x="4929985" y="1124745"/>
              <a:ext cx="3672408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3175" cap="flat" cmpd="sng" algn="ctr">
              <a:noFill/>
              <a:prstDash val="solid"/>
            </a:ln>
            <a:effectLst>
              <a:innerShdw blurRad="38100" dist="38100" dir="16200000">
                <a:prstClr val="black">
                  <a:alpha val="38000"/>
                </a:prstClr>
              </a:innerShdw>
            </a:effectLst>
          </p:spPr>
          <p:txBody>
            <a:bodyPr rtlCol="0" anchor="ctr"/>
            <a:lstStyle/>
            <a:p>
              <a:pPr indent="-182563" algn="ctr" latinLnBrk="0">
                <a:buClr>
                  <a:srgbClr val="C9D6E5"/>
                </a:buClr>
                <a:tabLst>
                  <a:tab pos="542925" algn="l"/>
                </a:tabLst>
                <a:defRPr/>
              </a:pPr>
              <a:endParaRPr lang="ko-KR" altLang="en-US" sz="1400" kern="0" dirty="0" smtClean="0">
                <a:solidFill>
                  <a:sysClr val="window" lastClr="FFFFFF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7" name="그룹 204"/>
            <p:cNvGrpSpPr/>
            <p:nvPr/>
          </p:nvGrpSpPr>
          <p:grpSpPr>
            <a:xfrm>
              <a:off x="5836832" y="1916832"/>
              <a:ext cx="1774205" cy="766381"/>
              <a:chOff x="5130837" y="1910834"/>
              <a:chExt cx="1774205" cy="766381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5130837" y="1910834"/>
                <a:ext cx="172034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605.26 </a:t>
                </a:r>
                <a:r>
                  <a:rPr lang="en-US" altLang="ko-KR" sz="20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Km</a:t>
                </a:r>
                <a:r>
                  <a:rPr lang="en-US" altLang="ko-KR" sz="2000" b="1" kern="0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213232" y="2307883"/>
                <a:ext cx="16918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6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(</a:t>
                </a:r>
                <a:r>
                  <a:rPr lang="en-US" altLang="ko-KR" b="1" kern="0" spc="-90" dirty="0" smtClean="0">
                    <a:solidFill>
                      <a:srgbClr val="0070C0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0.6</a:t>
                </a:r>
                <a:r>
                  <a:rPr lang="en-US" altLang="ko-KR" sz="1400" b="1" kern="0" spc="-90" dirty="0" smtClean="0">
                    <a:solidFill>
                      <a:srgbClr val="0070C0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%</a:t>
                </a:r>
                <a:r>
                  <a:rPr lang="en-US" altLang="ko-KR" sz="14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 </a:t>
                </a:r>
                <a:r>
                  <a:rPr lang="en-US" altLang="ko-KR" sz="16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of Korea)</a:t>
                </a:r>
              </a:p>
            </p:txBody>
          </p:sp>
        </p:grpSp>
      </p:grpSp>
      <p:grpSp>
        <p:nvGrpSpPr>
          <p:cNvPr id="8" name="그룹 97"/>
          <p:cNvGrpSpPr/>
          <p:nvPr/>
        </p:nvGrpSpPr>
        <p:grpSpPr>
          <a:xfrm>
            <a:off x="4752968" y="3832474"/>
            <a:ext cx="3991634" cy="2568326"/>
            <a:chOff x="4752968" y="3832474"/>
            <a:chExt cx="3991634" cy="2568326"/>
          </a:xfrm>
        </p:grpSpPr>
        <p:sp>
          <p:nvSpPr>
            <p:cNvPr id="97" name="양쪽 모서리가 둥근 사각형 96"/>
            <p:cNvSpPr/>
            <p:nvPr/>
          </p:nvSpPr>
          <p:spPr>
            <a:xfrm>
              <a:off x="4787776" y="3832475"/>
              <a:ext cx="3956826" cy="2568325"/>
            </a:xfrm>
            <a:prstGeom prst="round2SameRect">
              <a:avLst>
                <a:gd name="adj1" fmla="val 634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">
                  <a:srgbClr val="FFFFFF"/>
                </a:gs>
                <a:gs pos="49000">
                  <a:schemeClr val="bg1">
                    <a:lumMod val="85000"/>
                  </a:schemeClr>
                </a:gs>
                <a:gs pos="86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38100" dist="25400" dir="13500000">
                <a:schemeClr val="tx1">
                  <a:lumMod val="75000"/>
                  <a:lumOff val="25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schemeClr val="lt1"/>
                </a:solidFill>
                <a:ea typeface="나눔고딕 ExtraBold" pitchFamily="50" charset="-127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4752968" y="3877180"/>
              <a:ext cx="3947746" cy="5488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0000">
                  <a:schemeClr val="bg1">
                    <a:lumMod val="75000"/>
                    <a:alpha val="99000"/>
                  </a:schemeClr>
                </a:gs>
                <a:gs pos="7000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alpha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12700">
              <a:extrusionClr>
                <a:srgbClr val="7B2C9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01" name="그림 100" descr="38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83212" y="3858434"/>
              <a:ext cx="1187432" cy="2274881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206307" y="3948818"/>
              <a:ext cx="31197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25400">
                <a:bevelT w="0" h="25400"/>
                <a:contourClr>
                  <a:schemeClr val="bg1"/>
                </a:contourClr>
              </a:sp3d>
            </a:bodyPr>
            <a:lstStyle/>
            <a:p>
              <a:pPr algn="ctr">
                <a:spcBef>
                  <a:spcPts val="800"/>
                </a:spcBef>
              </a:pPr>
              <a:r>
                <a:rPr lang="en-US" altLang="ko-KR" sz="2000" b="1" kern="0" dirty="0" smtClean="0">
                  <a:solidFill>
                    <a:srgbClr val="57257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Gross Regional Product</a:t>
              </a:r>
            </a:p>
          </p:txBody>
        </p:sp>
        <p:sp>
          <p:nvSpPr>
            <p:cNvPr id="103" name="양쪽 모서리가 둥근 사각형 102"/>
            <p:cNvSpPr/>
            <p:nvPr/>
          </p:nvSpPr>
          <p:spPr>
            <a:xfrm rot="10800000">
              <a:off x="4929985" y="3832474"/>
              <a:ext cx="3672408" cy="45719"/>
            </a:xfrm>
            <a:prstGeom prst="round2SameRect">
              <a:avLst>
                <a:gd name="adj1" fmla="val 19370"/>
                <a:gd name="adj2" fmla="val 0"/>
              </a:avLst>
            </a:prstGeom>
            <a:gradFill flip="none" rotWithShape="1">
              <a:gsLst>
                <a:gs pos="0">
                  <a:srgbClr val="7030A0">
                    <a:lumMod val="20000"/>
                    <a:lumOff val="80000"/>
                  </a:srgbClr>
                </a:gs>
                <a:gs pos="46000">
                  <a:srgbClr val="492563">
                    <a:lumMod val="60000"/>
                    <a:lumOff val="40000"/>
                  </a:srgbClr>
                </a:gs>
                <a:gs pos="100000">
                  <a:srgbClr val="492563">
                    <a:lumMod val="75000"/>
                  </a:srgbClr>
                </a:gs>
              </a:gsLst>
              <a:lin ang="5400000" scaled="1"/>
              <a:tileRect/>
            </a:gradFill>
            <a:ln w="3175" cap="flat" cmpd="sng" algn="ctr">
              <a:noFill/>
              <a:prstDash val="solid"/>
            </a:ln>
            <a:effectLst>
              <a:innerShdw blurRad="38100" dist="38100" dir="16200000">
                <a:prstClr val="black">
                  <a:alpha val="38000"/>
                </a:prstClr>
              </a:innerShdw>
            </a:effectLst>
          </p:spPr>
          <p:txBody>
            <a:bodyPr rtlCol="0" anchor="ctr"/>
            <a:lstStyle/>
            <a:p>
              <a:pPr indent="-182563" algn="ctr" latinLnBrk="0">
                <a:buClr>
                  <a:srgbClr val="C9D6E5"/>
                </a:buClr>
                <a:tabLst>
                  <a:tab pos="542925" algn="l"/>
                </a:tabLst>
                <a:defRPr/>
              </a:pPr>
              <a:endParaRPr lang="ko-KR" altLang="en-US" sz="1400" kern="0" dirty="0" smtClean="0">
                <a:solidFill>
                  <a:sysClr val="window" lastClr="FFFFFF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pic>
          <p:nvPicPr>
            <p:cNvPr id="65" name="Picture 5" descr="C:\Documents and Settings\Administrator\바탕 화면\서울시\Untitled-3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400924" y="5323588"/>
              <a:ext cx="1337177" cy="1035483"/>
            </a:xfrm>
            <a:prstGeom prst="rect">
              <a:avLst/>
            </a:prstGeom>
            <a:noFill/>
          </p:spPr>
        </p:pic>
        <p:grpSp>
          <p:nvGrpSpPr>
            <p:cNvPr id="9" name="그룹 203"/>
            <p:cNvGrpSpPr/>
            <p:nvPr/>
          </p:nvGrpSpPr>
          <p:grpSpPr>
            <a:xfrm>
              <a:off x="5010153" y="5037559"/>
              <a:ext cx="2457724" cy="765489"/>
              <a:chOff x="4195221" y="5468654"/>
              <a:chExt cx="2457724" cy="765489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4195221" y="5468654"/>
                <a:ext cx="2457724" cy="424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en-US" altLang="ko-KR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USD 257 Billion</a:t>
                </a:r>
                <a:endParaRPr lang="en-US" altLang="ko-KR" sz="20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305028" y="5864811"/>
                <a:ext cx="22381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6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(</a:t>
                </a:r>
                <a:r>
                  <a:rPr lang="en-US" altLang="ko-KR" b="1" kern="0" dirty="0" smtClean="0">
                    <a:solidFill>
                      <a:srgbClr val="5725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24.2</a:t>
                </a:r>
                <a:r>
                  <a:rPr lang="en-US" altLang="ko-KR" sz="1200" b="1" kern="0" dirty="0" smtClean="0">
                    <a:solidFill>
                      <a:srgbClr val="5725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%</a:t>
                </a:r>
                <a:r>
                  <a:rPr lang="en-US" altLang="ko-KR" b="1" kern="0" dirty="0" smtClean="0">
                    <a:solidFill>
                      <a:srgbClr val="57257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 </a:t>
                </a:r>
                <a:r>
                  <a:rPr lang="en-US" altLang="ko-KR" sz="16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of GDP, 2011)</a:t>
                </a:r>
              </a:p>
            </p:txBody>
          </p:sp>
        </p:grpSp>
      </p:grpSp>
      <p:grpSp>
        <p:nvGrpSpPr>
          <p:cNvPr id="10" name="그룹 95"/>
          <p:cNvGrpSpPr/>
          <p:nvPr/>
        </p:nvGrpSpPr>
        <p:grpSpPr>
          <a:xfrm>
            <a:off x="394980" y="3832474"/>
            <a:ext cx="3956826" cy="2568326"/>
            <a:chOff x="394980" y="3832474"/>
            <a:chExt cx="3956826" cy="2568326"/>
          </a:xfrm>
        </p:grpSpPr>
        <p:sp>
          <p:nvSpPr>
            <p:cNvPr id="105" name="양쪽 모서리가 둥근 사각형 104"/>
            <p:cNvSpPr/>
            <p:nvPr/>
          </p:nvSpPr>
          <p:spPr>
            <a:xfrm>
              <a:off x="394980" y="3832475"/>
              <a:ext cx="3956826" cy="2568325"/>
            </a:xfrm>
            <a:prstGeom prst="round2SameRect">
              <a:avLst>
                <a:gd name="adj1" fmla="val 634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">
                  <a:srgbClr val="FFFFFF"/>
                </a:gs>
                <a:gs pos="49000">
                  <a:schemeClr val="bg1">
                    <a:lumMod val="85000"/>
                  </a:schemeClr>
                </a:gs>
                <a:gs pos="86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38100" dist="25400" dir="13500000">
                <a:schemeClr val="tx1">
                  <a:lumMod val="75000"/>
                  <a:lumOff val="25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schemeClr val="lt1"/>
                </a:solidFill>
                <a:ea typeface="나눔고딕 ExtraBold" pitchFamily="50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395536" y="3877180"/>
              <a:ext cx="3947746" cy="5488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0000">
                  <a:schemeClr val="bg1">
                    <a:lumMod val="75000"/>
                    <a:alpha val="99000"/>
                  </a:schemeClr>
                </a:gs>
                <a:gs pos="7000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alpha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12700">
              <a:extrusionClr>
                <a:srgbClr val="7B2C9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08" name="그림 107" descr="38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5288" y="3878253"/>
              <a:ext cx="1187432" cy="2226487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646434" y="3937205"/>
              <a:ext cx="14539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25400">
                <a:bevelT w="0" h="25400"/>
                <a:contourClr>
                  <a:schemeClr val="bg1"/>
                </a:contourClr>
              </a:sp3d>
            </a:bodyPr>
            <a:lstStyle/>
            <a:p>
              <a:pPr algn="ctr">
                <a:spcBef>
                  <a:spcPts val="800"/>
                </a:spcBef>
              </a:pPr>
              <a:r>
                <a:rPr lang="en-US" altLang="ko-KR" sz="2000" b="1" kern="0" spc="-90" dirty="0" smtClean="0">
                  <a:solidFill>
                    <a:srgbClr val="0070C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Population </a:t>
              </a:r>
            </a:p>
          </p:txBody>
        </p:sp>
        <p:sp>
          <p:nvSpPr>
            <p:cNvPr id="110" name="양쪽 모서리가 둥근 사각형 109"/>
            <p:cNvSpPr/>
            <p:nvPr/>
          </p:nvSpPr>
          <p:spPr>
            <a:xfrm rot="10800000">
              <a:off x="537189" y="3832474"/>
              <a:ext cx="3672408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3175" cap="flat" cmpd="sng" algn="ctr">
              <a:noFill/>
              <a:prstDash val="solid"/>
            </a:ln>
            <a:effectLst>
              <a:innerShdw blurRad="38100" dist="38100" dir="16200000">
                <a:prstClr val="black">
                  <a:alpha val="38000"/>
                </a:prstClr>
              </a:innerShdw>
            </a:effectLst>
          </p:spPr>
          <p:txBody>
            <a:bodyPr rtlCol="0" anchor="ctr"/>
            <a:lstStyle/>
            <a:p>
              <a:pPr indent="-182563" algn="ctr" latinLnBrk="0">
                <a:buClr>
                  <a:srgbClr val="C9D6E5"/>
                </a:buClr>
                <a:tabLst>
                  <a:tab pos="542925" algn="l"/>
                </a:tabLst>
                <a:defRPr/>
              </a:pPr>
              <a:endParaRPr lang="ko-KR" altLang="en-US" sz="1400" kern="0" dirty="0" smtClean="0">
                <a:solidFill>
                  <a:sysClr val="window" lastClr="FFFFFF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11" name="그룹 202"/>
            <p:cNvGrpSpPr/>
            <p:nvPr/>
          </p:nvGrpSpPr>
          <p:grpSpPr>
            <a:xfrm>
              <a:off x="489466" y="5000636"/>
              <a:ext cx="1726755" cy="797960"/>
              <a:chOff x="479941" y="5073900"/>
              <a:chExt cx="1726755" cy="797960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479941" y="5073900"/>
                <a:ext cx="17267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10,582,744</a:t>
                </a:r>
                <a:endParaRPr lang="en-US" altLang="ko-KR" sz="22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53358" y="5502528"/>
                <a:ext cx="15799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6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(</a:t>
                </a:r>
                <a:r>
                  <a:rPr lang="en-US" altLang="ko-KR" b="1" kern="0" spc="-90" dirty="0" smtClean="0">
                    <a:solidFill>
                      <a:srgbClr val="0070C0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22</a:t>
                </a:r>
                <a:r>
                  <a:rPr lang="en-US" altLang="ko-KR" sz="1400" b="1" kern="0" spc="-90" dirty="0" smtClean="0">
                    <a:solidFill>
                      <a:srgbClr val="0070C0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%</a:t>
                </a:r>
                <a:r>
                  <a:rPr lang="en-US" altLang="ko-KR" sz="12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 </a:t>
                </a:r>
                <a:r>
                  <a:rPr lang="en-US" altLang="ko-KR" sz="16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of Korea)</a:t>
                </a:r>
              </a:p>
            </p:txBody>
          </p:sp>
        </p:grpSp>
        <p:grpSp>
          <p:nvGrpSpPr>
            <p:cNvPr id="12" name="그룹 87"/>
            <p:cNvGrpSpPr/>
            <p:nvPr/>
          </p:nvGrpSpPr>
          <p:grpSpPr>
            <a:xfrm>
              <a:off x="2152576" y="4491634"/>
              <a:ext cx="2133600" cy="1828800"/>
              <a:chOff x="2152576" y="4491634"/>
              <a:chExt cx="2133600" cy="1828800"/>
            </a:xfrm>
          </p:grpSpPr>
          <p:grpSp>
            <p:nvGrpSpPr>
              <p:cNvPr id="13" name="그룹 74"/>
              <p:cNvGrpSpPr/>
              <p:nvPr/>
            </p:nvGrpSpPr>
            <p:grpSpPr>
              <a:xfrm>
                <a:off x="2265437" y="4491634"/>
                <a:ext cx="1962150" cy="1828800"/>
                <a:chOff x="2295525" y="4495801"/>
                <a:chExt cx="1962150" cy="1828800"/>
              </a:xfrm>
            </p:grpSpPr>
            <p:sp>
              <p:nvSpPr>
                <p:cNvPr id="72" name="모서리가 둥근 직사각형 71"/>
                <p:cNvSpPr/>
                <p:nvPr/>
              </p:nvSpPr>
              <p:spPr>
                <a:xfrm>
                  <a:off x="2295525" y="4495801"/>
                  <a:ext cx="1962150" cy="1828800"/>
                </a:xfrm>
                <a:prstGeom prst="roundRect">
                  <a:avLst>
                    <a:gd name="adj" fmla="val 3818"/>
                  </a:avLst>
                </a:prstGeom>
                <a:solidFill>
                  <a:srgbClr val="0070C0">
                    <a:alpha val="40000"/>
                  </a:srgbClr>
                </a:solidFill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scene3d>
                    <a:camera prst="orthographicFront"/>
                    <a:lightRig rig="threePt" dir="t"/>
                  </a:scene3d>
                  <a:sp3d contourW="25400">
                    <a:bevelT w="0" h="25400"/>
                    <a:contourClr>
                      <a:schemeClr val="bg1"/>
                    </a:contourClr>
                  </a:sp3d>
                </a:bodyPr>
                <a:lstStyle/>
                <a:p>
                  <a:pPr algn="ctr" latinLnBrk="0">
                    <a:buClr>
                      <a:schemeClr val="hlink"/>
                    </a:buClr>
                    <a:defRPr/>
                  </a:pPr>
                  <a:endParaRPr lang="en-US" altLang="ko-KR" sz="1400" b="1" dirty="0" smtClean="0">
                    <a:solidFill>
                      <a:srgbClr val="207884"/>
                    </a:solidFill>
                    <a:latin typeface="Dinmed" pitchFamily="2" charset="0"/>
                    <a:ea typeface="Arial Unicode MS" pitchFamily="50" charset="-127"/>
                  </a:endParaRPr>
                </a:p>
              </p:txBody>
            </p:sp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2345631" y="4545907"/>
                  <a:ext cx="1861939" cy="1728589"/>
                </a:xfrm>
                <a:prstGeom prst="roundRect">
                  <a:avLst>
                    <a:gd name="adj" fmla="val 3905"/>
                  </a:avLst>
                </a:prstGeom>
                <a:gradFill flip="none" rotWithShape="1">
                  <a:gsLst>
                    <a:gs pos="39000">
                      <a:schemeClr val="bg1">
                        <a:lumMod val="95000"/>
                      </a:schemeClr>
                    </a:gs>
                    <a:gs pos="19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  <a:alpha val="83000"/>
                      </a:schemeClr>
                    </a:gs>
                  </a:gsLst>
                  <a:lin ang="2700000" scaled="1"/>
                  <a:tileRect/>
                </a:gradFill>
                <a:ln w="19050" algn="ctr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scene3d>
                    <a:camera prst="orthographicFront"/>
                    <a:lightRig rig="threePt" dir="t"/>
                  </a:scene3d>
                  <a:sp3d contourW="25400">
                    <a:bevelT w="0" h="25400"/>
                    <a:contourClr>
                      <a:schemeClr val="bg1"/>
                    </a:contourClr>
                  </a:sp3d>
                </a:bodyPr>
                <a:lstStyle/>
                <a:p>
                  <a:pPr algn="ctr" latinLnBrk="0">
                    <a:buClr>
                      <a:schemeClr val="hlink"/>
                    </a:buClr>
                    <a:defRPr/>
                  </a:pPr>
                  <a:endParaRPr lang="en-US" altLang="ko-KR" sz="1400" b="1" dirty="0" smtClean="0">
                    <a:solidFill>
                      <a:srgbClr val="207884"/>
                    </a:solidFill>
                    <a:latin typeface="Dinmed" pitchFamily="2" charset="0"/>
                    <a:ea typeface="Arial Unicode MS" pitchFamily="50" charset="-127"/>
                  </a:endParaRPr>
                </a:p>
              </p:txBody>
            </p:sp>
          </p:grpSp>
          <p:grpSp>
            <p:nvGrpSpPr>
              <p:cNvPr id="14" name="그룹 78"/>
              <p:cNvGrpSpPr/>
              <p:nvPr/>
            </p:nvGrpSpPr>
            <p:grpSpPr>
              <a:xfrm>
                <a:off x="2354263" y="4907280"/>
                <a:ext cx="1808162" cy="1331595"/>
                <a:chOff x="2354263" y="4907280"/>
                <a:chExt cx="1808162" cy="1331595"/>
              </a:xfrm>
            </p:grpSpPr>
            <p:pic>
              <p:nvPicPr>
                <p:cNvPr id="194" name="그림 193" descr="파랑색 그라데이션박스.png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-17000" contrast="7000"/>
                </a:blip>
                <a:srcRect l="2382" t="51113" r="1753"/>
                <a:stretch>
                  <a:fillRect/>
                </a:stretch>
              </p:blipFill>
              <p:spPr>
                <a:xfrm>
                  <a:off x="2354263" y="5248275"/>
                  <a:ext cx="1808162" cy="990600"/>
                </a:xfrm>
                <a:prstGeom prst="rect">
                  <a:avLst/>
                </a:prstGeom>
              </p:spPr>
            </p:pic>
            <p:pic>
              <p:nvPicPr>
                <p:cNvPr id="76" name="그림 75" descr="파랑색 그라데이션박스.png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-17000" contrast="7000"/>
                </a:blip>
                <a:srcRect l="2382" t="13130" r="1753" b="61579"/>
                <a:stretch>
                  <a:fillRect/>
                </a:stretch>
              </p:blipFill>
              <p:spPr>
                <a:xfrm>
                  <a:off x="2354263" y="4907280"/>
                  <a:ext cx="1808162" cy="34478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그룹 79"/>
              <p:cNvGrpSpPr/>
              <p:nvPr/>
            </p:nvGrpSpPr>
            <p:grpSpPr>
              <a:xfrm>
                <a:off x="2152576" y="4544665"/>
                <a:ext cx="2133600" cy="354013"/>
                <a:chOff x="2152576" y="4544665"/>
                <a:chExt cx="2133600" cy="354013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152576" y="4544665"/>
                  <a:ext cx="2133600" cy="3540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2293074" y="4564856"/>
                  <a:ext cx="1911743" cy="286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25400">
                    <a:bevelT w="0" h="25400"/>
                    <a:contourClr>
                      <a:schemeClr val="bg1"/>
                    </a:contourClr>
                  </a:sp3d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800"/>
                    </a:spcBef>
                  </a:pPr>
                  <a:r>
                    <a:rPr lang="en-US" altLang="ko-KR" sz="1400" b="1" kern="0" spc="-90" dirty="0" smtClean="0">
                      <a:solidFill>
                        <a:srgbClr val="024ABE"/>
                      </a:solidFill>
                      <a:latin typeface="Arial" pitchFamily="34" charset="0"/>
                      <a:ea typeface="나눔고딕 ExtraBold" pitchFamily="50" charset="-127"/>
                      <a:cs typeface="Arial" pitchFamily="34" charset="0"/>
                    </a:rPr>
                    <a:t>Foreign Population</a:t>
                  </a:r>
                </a:p>
              </p:txBody>
            </p:sp>
          </p:grpSp>
          <p:sp>
            <p:nvSpPr>
              <p:cNvPr id="200" name="TextBox 199"/>
              <p:cNvSpPr txBox="1"/>
              <p:nvPr/>
            </p:nvSpPr>
            <p:spPr>
              <a:xfrm>
                <a:off x="2464435" y="5330403"/>
                <a:ext cx="65274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2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67,908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2508944" y="6012453"/>
                <a:ext cx="52450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2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2001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546960" y="6012453"/>
                <a:ext cx="5245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2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2011</a:t>
                </a: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3369776" y="4876006"/>
                <a:ext cx="78098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2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273,945 </a:t>
                </a:r>
              </a:p>
            </p:txBody>
          </p:sp>
          <p:grpSp>
            <p:nvGrpSpPr>
              <p:cNvPr id="16" name="그룹 69"/>
              <p:cNvGrpSpPr/>
              <p:nvPr/>
            </p:nvGrpSpPr>
            <p:grpSpPr>
              <a:xfrm>
                <a:off x="2665884" y="5105401"/>
                <a:ext cx="1407275" cy="945485"/>
                <a:chOff x="2609187" y="5124342"/>
                <a:chExt cx="1541949" cy="979213"/>
              </a:xfrm>
            </p:grpSpPr>
            <p:sp>
              <p:nvSpPr>
                <p:cNvPr id="209" name="자유형 208"/>
                <p:cNvSpPr/>
                <p:nvPr/>
              </p:nvSpPr>
              <p:spPr>
                <a:xfrm>
                  <a:off x="2754118" y="5144070"/>
                  <a:ext cx="1112520" cy="938577"/>
                </a:xfrm>
                <a:custGeom>
                  <a:avLst/>
                  <a:gdLst>
                    <a:gd name="connsiteX0" fmla="*/ 38100 w 1112520"/>
                    <a:gd name="connsiteY0" fmla="*/ 1036320 h 1036320"/>
                    <a:gd name="connsiteX1" fmla="*/ 38100 w 1112520"/>
                    <a:gd name="connsiteY1" fmla="*/ 1036320 h 1036320"/>
                    <a:gd name="connsiteX2" fmla="*/ 1112520 w 1112520"/>
                    <a:gd name="connsiteY2" fmla="*/ 1036320 h 1036320"/>
                    <a:gd name="connsiteX3" fmla="*/ 1112520 w 1112520"/>
                    <a:gd name="connsiteY3" fmla="*/ 0 h 1036320"/>
                    <a:gd name="connsiteX4" fmla="*/ 0 w 1112520"/>
                    <a:gd name="connsiteY4" fmla="*/ 701040 h 1036320"/>
                    <a:gd name="connsiteX5" fmla="*/ 38100 w 1112520"/>
                    <a:gd name="connsiteY5" fmla="*/ 1036320 h 1036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2520" h="1036320">
                      <a:moveTo>
                        <a:pt x="38100" y="1036320"/>
                      </a:moveTo>
                      <a:lnTo>
                        <a:pt x="38100" y="1036320"/>
                      </a:lnTo>
                      <a:lnTo>
                        <a:pt x="1112520" y="1036320"/>
                      </a:lnTo>
                      <a:lnTo>
                        <a:pt x="1112520" y="0"/>
                      </a:lnTo>
                      <a:lnTo>
                        <a:pt x="0" y="701040"/>
                      </a:lnTo>
                      <a:lnTo>
                        <a:pt x="38100" y="103632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  <a:alpha val="60000"/>
                      </a:schemeClr>
                    </a:gs>
                    <a:gs pos="50000">
                      <a:schemeClr val="tx2">
                        <a:lumMod val="40000"/>
                        <a:lumOff val="60000"/>
                        <a:alpha val="83000"/>
                      </a:schemeClr>
                    </a:gs>
                    <a:gs pos="100000">
                      <a:srgbClr val="00B0F0">
                        <a:alpha val="71000"/>
                      </a:srgbClr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endParaRPr lang="ko-KR" altLang="en-US" kern="0">
                    <a:solidFill>
                      <a:sysClr val="window" lastClr="FFFFFF"/>
                    </a:solidFill>
                    <a:latin typeface="Arial"/>
                  </a:endParaRPr>
                </a:p>
              </p:txBody>
            </p:sp>
            <p:pic>
              <p:nvPicPr>
                <p:cNvPr id="195" name="Picture 159" descr="3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609187" y="5585330"/>
                  <a:ext cx="348876" cy="518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" name="Picture 169" descr="3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708408" y="5124342"/>
                  <a:ext cx="442728" cy="9245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2" name="TextBox 201"/>
              <p:cNvSpPr txBox="1"/>
              <p:nvPr/>
            </p:nvSpPr>
            <p:spPr>
              <a:xfrm>
                <a:off x="2896552" y="5643578"/>
                <a:ext cx="86113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25400">
                  <a:bevelT w="0" h="25400"/>
                  <a:contourClr>
                    <a:schemeClr val="bg1"/>
                  </a:contourClr>
                </a:sp3d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altLang="ko-KR" sz="1100" b="1" kern="0" spc="-90" dirty="0" smtClean="0">
                    <a:solidFill>
                      <a:srgbClr val="0070C0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Quadrupled</a:t>
                </a:r>
              </a:p>
            </p:txBody>
          </p:sp>
        </p:grpSp>
      </p:grpSp>
      <p:sp>
        <p:nvSpPr>
          <p:cNvPr id="63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Seoul at a Glance</a:t>
            </a:r>
            <a:endParaRPr lang="en-US" altLang="ko-KR" sz="3400" b="1" kern="10" spc="-1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3" descr="G:\ptline이혜선\큐더스_정영훈님\png\2.png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-73000"/>
          </a:blip>
          <a:srcRect/>
          <a:stretch>
            <a:fillRect/>
          </a:stretch>
        </p:blipFill>
        <p:spPr bwMode="auto">
          <a:xfrm>
            <a:off x="108218" y="2328364"/>
            <a:ext cx="9144000" cy="1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699794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3194572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4689350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205016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1783850" y="2165839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Free </a:t>
            </a:r>
            <a:r>
              <a:rPr lang="en-US" altLang="ko-KR" sz="1400" b="1" kern="0" dirty="0" err="1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WiFi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Services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3320258" y="2039821"/>
            <a:ext cx="10502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Advancing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CCTV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Monitoring</a:t>
            </a:r>
            <a:endParaRPr lang="ko-KR" altLang="en-US" sz="13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그룹 123"/>
          <p:cNvGrpSpPr/>
          <p:nvPr/>
        </p:nvGrpSpPr>
        <p:grpSpPr>
          <a:xfrm>
            <a:off x="7678904" y="1757634"/>
            <a:ext cx="1283714" cy="1288320"/>
            <a:chOff x="7672065" y="1354156"/>
            <a:chExt cx="1283714" cy="1288320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7672065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 Box 38"/>
            <p:cNvSpPr txBox="1">
              <a:spLocks noChangeArrowheads="1"/>
            </p:cNvSpPr>
            <p:nvPr/>
          </p:nvSpPr>
          <p:spPr bwMode="auto">
            <a:xfrm>
              <a:off x="7824901" y="1751655"/>
              <a:ext cx="9797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Smart 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Business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4826618" y="2058774"/>
            <a:ext cx="960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U-Seoul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Safety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Zone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그룹 124"/>
          <p:cNvGrpSpPr/>
          <p:nvPr/>
        </p:nvGrpSpPr>
        <p:grpSpPr>
          <a:xfrm>
            <a:off x="6184128" y="1757634"/>
            <a:ext cx="1283714" cy="1288320"/>
            <a:chOff x="6177289" y="1354156"/>
            <a:chExt cx="1283714" cy="1288320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6177289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 Box 38"/>
            <p:cNvSpPr txBox="1">
              <a:spLocks noChangeArrowheads="1"/>
            </p:cNvSpPr>
            <p:nvPr/>
          </p:nvSpPr>
          <p:spPr bwMode="auto">
            <a:xfrm>
              <a:off x="6183779" y="1751655"/>
              <a:ext cx="12282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Open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Data Mart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54959" y="2146085"/>
            <a:ext cx="117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Bridging</a:t>
            </a: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spc="-7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Smart Divide</a:t>
            </a:r>
            <a:endParaRPr lang="ko-KR" altLang="en-US" sz="1400" b="1" kern="0" spc="-7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435464" y="3559383"/>
            <a:ext cx="8286750" cy="3076575"/>
          </a:xfrm>
          <a:prstGeom prst="roundRect">
            <a:avLst>
              <a:gd name="adj" fmla="val 0"/>
            </a:avLst>
          </a:prstGeom>
          <a:gradFill>
            <a:gsLst>
              <a:gs pos="15000">
                <a:schemeClr val="bg1"/>
              </a:gs>
              <a:gs pos="40000">
                <a:schemeClr val="bg1">
                  <a:lumMod val="85000"/>
                </a:schemeClr>
              </a:gs>
              <a:gs pos="91000">
                <a:schemeClr val="bg1">
                  <a:alpha val="85000"/>
                </a:schemeClr>
              </a:gs>
            </a:gsLst>
            <a:lin ang="5400000" scaled="0"/>
          </a:gradFill>
          <a:ln w="41275" cmpd="dbl" algn="ctr">
            <a:solidFill>
              <a:schemeClr val="bg1">
                <a:lumMod val="75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lIns="324000" rIns="324000" anchor="ctr"/>
          <a:lstStyle/>
          <a:p>
            <a:pPr marL="130175" indent="-130175" latinLnBrk="0">
              <a:buClr>
                <a:srgbClr val="C2004D"/>
              </a:buClr>
              <a:defRPr/>
            </a:pPr>
            <a:endParaRPr lang="ko-KR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50" charset="-127"/>
              <a:ea typeface="나눔고딕 ExtraBold" pitchFamily="50" charset="-127"/>
            </a:endParaRPr>
          </a:p>
        </p:txBody>
      </p:sp>
      <p:grpSp>
        <p:nvGrpSpPr>
          <p:cNvPr id="6" name="그룹 171"/>
          <p:cNvGrpSpPr/>
          <p:nvPr/>
        </p:nvGrpSpPr>
        <p:grpSpPr>
          <a:xfrm>
            <a:off x="906431" y="2421825"/>
            <a:ext cx="7369968" cy="1253000"/>
            <a:chOff x="899592" y="2281916"/>
            <a:chExt cx="7369968" cy="1253000"/>
          </a:xfrm>
        </p:grpSpPr>
        <p:sp>
          <p:nvSpPr>
            <p:cNvPr id="156" name="양쪽 모서리가 둥근 사각형 155"/>
            <p:cNvSpPr/>
            <p:nvPr/>
          </p:nvSpPr>
          <p:spPr>
            <a:xfrm rot="10800000">
              <a:off x="1008392" y="3409137"/>
              <a:ext cx="7092000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  <a:effectLst>
              <a:outerShdw blurRad="25400" dist="12700" dir="5400000" algn="t" rotWithShape="0">
                <a:srgbClr val="0070C0">
                  <a:alpha val="40000"/>
                </a:srgbClr>
              </a:outerShdw>
            </a:effectLst>
          </p:spPr>
          <p:txBody>
            <a:bodyPr anchor="ctr"/>
            <a:lstStyle/>
            <a:p>
              <a:pPr marR="0" lvl="0" indent="-182563" algn="ctr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Tx/>
                <a:tabLst>
                  <a:tab pos="542925" algn="l"/>
                </a:tabLst>
                <a:defRPr/>
              </a:pPr>
              <a:endPara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7" name="그룹 156"/>
            <p:cNvGrpSpPr/>
            <p:nvPr/>
          </p:nvGrpSpPr>
          <p:grpSpPr>
            <a:xfrm>
              <a:off x="899592" y="2281916"/>
              <a:ext cx="7369968" cy="1253000"/>
              <a:chOff x="1230027" y="2064271"/>
              <a:chExt cx="7369968" cy="1253000"/>
            </a:xfrm>
          </p:grpSpPr>
          <p:pic>
            <p:nvPicPr>
              <p:cNvPr id="153" name="그림 152" descr="클립.pn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1230027" y="2067694"/>
                <a:ext cx="226268" cy="1249577"/>
              </a:xfrm>
              <a:prstGeom prst="rect">
                <a:avLst/>
              </a:prstGeom>
            </p:spPr>
          </p:pic>
          <p:pic>
            <p:nvPicPr>
              <p:cNvPr id="154" name="그림 153" descr="클립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 flipH="1">
                <a:off x="8339250" y="2064271"/>
                <a:ext cx="260745" cy="1249577"/>
              </a:xfrm>
              <a:prstGeom prst="rect">
                <a:avLst/>
              </a:prstGeom>
            </p:spPr>
          </p:pic>
        </p:grpSp>
      </p:grpSp>
      <p:pic>
        <p:nvPicPr>
          <p:cNvPr id="81" name="Picture 26" descr="http://t2.gstatic.com/images?q=tbn:ANd9GcSjdAMylIj8XqRy-agMCPa_gPc6usO5_JxfCFIezlH5_85lNqDV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4461" y="3895490"/>
            <a:ext cx="3102807" cy="25061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miter lim="800000"/>
          </a:ln>
          <a:effectLst>
            <a:outerShdw blurRad="50800" dist="12700" dir="600000" algn="tl" rotWithShape="0">
              <a:prstClr val="black"/>
            </a:outerShdw>
          </a:effectLst>
        </p:spPr>
      </p:pic>
      <p:grpSp>
        <p:nvGrpSpPr>
          <p:cNvPr id="8" name="그룹 164"/>
          <p:cNvGrpSpPr/>
          <p:nvPr/>
        </p:nvGrpSpPr>
        <p:grpSpPr>
          <a:xfrm>
            <a:off x="4136662" y="4194475"/>
            <a:ext cx="4690649" cy="923330"/>
            <a:chOff x="4286250" y="3779787"/>
            <a:chExt cx="4690649" cy="923330"/>
          </a:xfrm>
        </p:grpSpPr>
        <p:sp>
          <p:nvSpPr>
            <p:cNvPr id="163" name="TextBox 162"/>
            <p:cNvSpPr txBox="1"/>
            <p:nvPr/>
          </p:nvSpPr>
          <p:spPr>
            <a:xfrm>
              <a:off x="4368387" y="3779787"/>
              <a:ext cx="4608512" cy="9233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Hands-on 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experiences and training</a:t>
              </a:r>
              <a:b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on smart devices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for one million</a:t>
              </a:r>
              <a:b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citizens by 2015</a:t>
              </a:r>
            </a:p>
          </p:txBody>
        </p:sp>
        <p:pic>
          <p:nvPicPr>
            <p:cNvPr id="164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9" name="그룹 165"/>
          <p:cNvGrpSpPr/>
          <p:nvPr/>
        </p:nvGrpSpPr>
        <p:grpSpPr>
          <a:xfrm>
            <a:off x="4136662" y="5328961"/>
            <a:ext cx="4690649" cy="646331"/>
            <a:chOff x="4286250" y="3790364"/>
            <a:chExt cx="4690649" cy="646331"/>
          </a:xfrm>
        </p:grpSpPr>
        <p:sp>
          <p:nvSpPr>
            <p:cNvPr id="167" name="TextBox 166"/>
            <p:cNvSpPr txBox="1"/>
            <p:nvPr/>
          </p:nvSpPr>
          <p:spPr>
            <a:xfrm>
              <a:off x="4368387" y="3790364"/>
              <a:ext cx="460851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IT training and 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support for the socially marginalized</a:t>
              </a:r>
            </a:p>
          </p:txBody>
        </p:sp>
        <p:pic>
          <p:nvPicPr>
            <p:cNvPr id="168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10" name="그룹 81"/>
          <p:cNvGrpSpPr/>
          <p:nvPr/>
        </p:nvGrpSpPr>
        <p:grpSpPr>
          <a:xfrm>
            <a:off x="26487" y="1284085"/>
            <a:ext cx="1660702" cy="1915259"/>
            <a:chOff x="81377" y="947157"/>
            <a:chExt cx="1660702" cy="1915259"/>
          </a:xfrm>
        </p:grpSpPr>
        <p:grpSp>
          <p:nvGrpSpPr>
            <p:cNvPr id="11" name="그룹 35"/>
            <p:cNvGrpSpPr/>
            <p:nvPr/>
          </p:nvGrpSpPr>
          <p:grpSpPr>
            <a:xfrm>
              <a:off x="81377" y="1196752"/>
              <a:ext cx="1660702" cy="1665664"/>
              <a:chOff x="4388670" y="900159"/>
              <a:chExt cx="1467201" cy="1471584"/>
            </a:xfrm>
          </p:grpSpPr>
          <p:sp>
            <p:nvSpPr>
              <p:cNvPr id="37" name="타원 36"/>
              <p:cNvSpPr/>
              <p:nvPr/>
            </p:nvSpPr>
            <p:spPr>
              <a:xfrm rot="2700000" flipV="1">
                <a:off x="4413097" y="914250"/>
                <a:ext cx="1401855" cy="14016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2000">
                    <a:srgbClr val="0070C0"/>
                  </a:gs>
                  <a:gs pos="69000">
                    <a:srgbClr val="002060">
                      <a:alpha val="94000"/>
                    </a:srgbClr>
                  </a:gs>
                  <a:gs pos="70000">
                    <a:schemeClr val="tx1">
                      <a:lumMod val="95000"/>
                      <a:lumOff val="5000"/>
                    </a:schemeClr>
                  </a:gs>
                  <a:gs pos="100000">
                    <a:srgbClr val="989BB4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noFill/>
              </a:ln>
              <a:effectLst>
                <a:glow rad="76200">
                  <a:schemeClr val="tx1">
                    <a:alpha val="1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2" name="그룹 47"/>
              <p:cNvGrpSpPr/>
              <p:nvPr/>
            </p:nvGrpSpPr>
            <p:grpSpPr>
              <a:xfrm>
                <a:off x="4388670" y="900159"/>
                <a:ext cx="1467201" cy="1471584"/>
                <a:chOff x="2787938" y="2590364"/>
                <a:chExt cx="1265618" cy="1255587"/>
              </a:xfrm>
            </p:grpSpPr>
            <p:sp>
              <p:nvSpPr>
                <p:cNvPr id="39" name="타원 38"/>
                <p:cNvSpPr/>
                <p:nvPr/>
              </p:nvSpPr>
              <p:spPr>
                <a:xfrm flipV="1">
                  <a:off x="2844222" y="2679095"/>
                  <a:ext cx="1134160" cy="1095202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8000">
                        <a:srgbClr val="D2D2D2">
                          <a:alpha val="0"/>
                        </a:srgbClr>
                      </a:gs>
                      <a:gs pos="100000">
                        <a:srgbClr val="FFFFFF">
                          <a:alpha val="52000"/>
                        </a:srgbClr>
                      </a:gs>
                    </a:gsLst>
                    <a:lin ang="162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pic>
              <p:nvPicPr>
                <p:cNvPr id="40" name="그림 39" descr="74.png"/>
                <p:cNvPicPr>
                  <a:picLocks/>
                </p:cNvPicPr>
                <p:nvPr/>
              </p:nvPicPr>
              <p:blipFill>
                <a:blip r:embed="rId8" cstate="screen">
                  <a:lum bright="13000"/>
                </a:blip>
                <a:stretch>
                  <a:fillRect/>
                </a:stretch>
              </p:blipFill>
              <p:spPr bwMode="auto">
                <a:xfrm>
                  <a:off x="2798486" y="2590364"/>
                  <a:ext cx="1255070" cy="1255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787938" y="2967922"/>
                  <a:ext cx="1243379" cy="54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rtlCol="0">
                  <a:spAutoFit/>
                </a:bodyPr>
                <a:lstStyle/>
                <a:p>
                  <a:pPr indent="-342900" algn="ctr" fontAlgn="base">
                    <a:lnSpc>
                      <a:spcPts val="22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ts val="1200"/>
                    <a:defRPr/>
                  </a:pPr>
                  <a:r>
                    <a:rPr lang="ko-KR" altLang="en-US" b="1" kern="0" spc="-100" dirty="0" smtClean="0">
                      <a:gradFill>
                        <a:gsLst>
                          <a:gs pos="100000">
                            <a:srgbClr val="0083E6"/>
                          </a:gs>
                          <a:gs pos="13000">
                            <a:srgbClr val="003296"/>
                          </a:gs>
                        </a:gsLst>
                        <a:lin ang="5400000" scaled="0"/>
                      </a:gradFill>
                      <a:latin typeface="Arial" pitchFamily="34" charset="0"/>
                      <a:ea typeface="나눔고딕 ExtraBold" pitchFamily="50" charset="-127"/>
                      <a:cs typeface="Arial" pitchFamily="34" charset="0"/>
                      <a:sym typeface="Wingdings" pitchFamily="2" charset="2"/>
                    </a:rPr>
                    <a:t> </a:t>
                  </a:r>
                  <a:r>
                    <a:rPr lang="en-US" altLang="ko-KR" b="1" kern="0" spc="-100" dirty="0" smtClean="0">
                      <a:gradFill>
                        <a:gsLst>
                          <a:gs pos="100000">
                            <a:srgbClr val="0083E6"/>
                          </a:gs>
                          <a:gs pos="13000">
                            <a:srgbClr val="003296"/>
                          </a:gs>
                        </a:gsLst>
                        <a:lin ang="5400000" scaled="0"/>
                      </a:gradFill>
                      <a:latin typeface="Arial" pitchFamily="34" charset="0"/>
                      <a:ea typeface="나눔고딕 ExtraBold" pitchFamily="50" charset="-127"/>
                      <a:cs typeface="Arial" pitchFamily="34" charset="0"/>
                      <a:sym typeface="Wingdings" pitchFamily="2" charset="2"/>
                    </a:rPr>
                    <a:t>Bridging</a:t>
                  </a:r>
                  <a:br>
                    <a:rPr lang="en-US" altLang="ko-KR" b="1" kern="0" spc="-100" dirty="0" smtClean="0">
                      <a:gradFill>
                        <a:gsLst>
                          <a:gs pos="100000">
                            <a:srgbClr val="0083E6"/>
                          </a:gs>
                          <a:gs pos="13000">
                            <a:srgbClr val="003296"/>
                          </a:gs>
                        </a:gsLst>
                        <a:lin ang="5400000" scaled="0"/>
                      </a:gradFill>
                      <a:latin typeface="Arial" pitchFamily="34" charset="0"/>
                      <a:ea typeface="나눔고딕 ExtraBold" pitchFamily="50" charset="-127"/>
                      <a:cs typeface="Arial" pitchFamily="34" charset="0"/>
                      <a:sym typeface="Wingdings" pitchFamily="2" charset="2"/>
                    </a:rPr>
                  </a:br>
                  <a:r>
                    <a:rPr lang="en-US" altLang="ko-KR" b="1" kern="0" spc="-100" dirty="0" smtClean="0">
                      <a:gradFill>
                        <a:gsLst>
                          <a:gs pos="100000">
                            <a:srgbClr val="0083E6"/>
                          </a:gs>
                          <a:gs pos="13000">
                            <a:srgbClr val="003296"/>
                          </a:gs>
                        </a:gsLst>
                        <a:lin ang="5400000" scaled="0"/>
                      </a:gradFill>
                      <a:latin typeface="Arial" pitchFamily="34" charset="0"/>
                      <a:ea typeface="나눔고딕 ExtraBold" pitchFamily="50" charset="-127"/>
                      <a:cs typeface="Arial" pitchFamily="34" charset="0"/>
                      <a:sym typeface="Wingdings" pitchFamily="2" charset="2"/>
                    </a:rPr>
                    <a:t>Smart Divide</a:t>
                  </a:r>
                  <a:endParaRPr lang="ko-KR" altLang="en-US" b="1" kern="0" spc="-100" dirty="0" smtClean="0">
                    <a:gradFill>
                      <a:gsLst>
                        <a:gs pos="100000">
                          <a:srgbClr val="0083E6"/>
                        </a:gs>
                        <a:gs pos="13000">
                          <a:srgbClr val="003296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  <a:sym typeface="Wingdings" pitchFamily="2" charset="2"/>
                  </a:endParaRPr>
                </a:p>
              </p:txBody>
            </p:sp>
          </p:grpSp>
        </p:grpSp>
        <p:pic>
          <p:nvPicPr>
            <p:cNvPr id="76" name="Picture 2" descr="#351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20897408">
              <a:off x="810329" y="947157"/>
              <a:ext cx="743892" cy="84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747189" y="1019811"/>
            <a:ext cx="7663300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tabLst>
                <a:tab pos="176213" algn="l"/>
              </a:tabLst>
              <a:defRPr/>
            </a:pPr>
            <a:r>
              <a:rPr lang="en-US" altLang="ko-KR" sz="2800" b="1" kern="0" spc="-10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effectLst/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World’s best city in using smart technologies</a:t>
            </a:r>
          </a:p>
        </p:txBody>
      </p:sp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3" descr="G:\ptline이혜선\큐더스_정영훈님\png\2.png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-73000"/>
          </a:blip>
          <a:srcRect/>
          <a:stretch>
            <a:fillRect/>
          </a:stretch>
        </p:blipFill>
        <p:spPr bwMode="auto">
          <a:xfrm>
            <a:off x="101379" y="2328364"/>
            <a:ext cx="9144000" cy="1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692955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3187733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4682511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98177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1777011" y="2165839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Free </a:t>
            </a:r>
            <a:r>
              <a:rPr lang="en-US" altLang="ko-KR" sz="1400" b="1" kern="0" dirty="0" err="1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WiFi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Services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3313419" y="2039821"/>
            <a:ext cx="10502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Advancing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CCTV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Monitoring</a:t>
            </a:r>
            <a:endParaRPr lang="ko-KR" altLang="en-US" sz="13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그룹 123"/>
          <p:cNvGrpSpPr/>
          <p:nvPr/>
        </p:nvGrpSpPr>
        <p:grpSpPr>
          <a:xfrm>
            <a:off x="7672065" y="1757634"/>
            <a:ext cx="1283714" cy="1288320"/>
            <a:chOff x="7672065" y="1354156"/>
            <a:chExt cx="1283714" cy="1288320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7672065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 Box 38"/>
            <p:cNvSpPr txBox="1">
              <a:spLocks noChangeArrowheads="1"/>
            </p:cNvSpPr>
            <p:nvPr/>
          </p:nvSpPr>
          <p:spPr bwMode="auto">
            <a:xfrm>
              <a:off x="7824901" y="1751655"/>
              <a:ext cx="9797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Smart 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Business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4819779" y="2058774"/>
            <a:ext cx="960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U-Seoul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Safety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Zone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그룹 124"/>
          <p:cNvGrpSpPr/>
          <p:nvPr/>
        </p:nvGrpSpPr>
        <p:grpSpPr>
          <a:xfrm>
            <a:off x="6177289" y="1757634"/>
            <a:ext cx="1283714" cy="1288320"/>
            <a:chOff x="6177289" y="1354156"/>
            <a:chExt cx="1283714" cy="1288320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6177289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 Box 38"/>
            <p:cNvSpPr txBox="1">
              <a:spLocks noChangeArrowheads="1"/>
            </p:cNvSpPr>
            <p:nvPr/>
          </p:nvSpPr>
          <p:spPr bwMode="auto">
            <a:xfrm>
              <a:off x="6183779" y="1751655"/>
              <a:ext cx="12282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Open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Data Mart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48120" y="2146085"/>
            <a:ext cx="117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Bridging</a:t>
            </a: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spc="-7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Smart Divide</a:t>
            </a:r>
            <a:endParaRPr lang="ko-KR" altLang="en-US" sz="1400" b="1" kern="0" spc="-7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428625" y="3559383"/>
            <a:ext cx="8286750" cy="3076575"/>
          </a:xfrm>
          <a:prstGeom prst="roundRect">
            <a:avLst>
              <a:gd name="adj" fmla="val 0"/>
            </a:avLst>
          </a:prstGeom>
          <a:gradFill>
            <a:gsLst>
              <a:gs pos="15000">
                <a:schemeClr val="bg1"/>
              </a:gs>
              <a:gs pos="40000">
                <a:schemeClr val="bg1">
                  <a:lumMod val="85000"/>
                </a:schemeClr>
              </a:gs>
              <a:gs pos="91000">
                <a:schemeClr val="bg1">
                  <a:alpha val="85000"/>
                </a:schemeClr>
              </a:gs>
            </a:gsLst>
            <a:lin ang="5400000" scaled="0"/>
          </a:gradFill>
          <a:ln w="41275" cmpd="dbl" algn="ctr">
            <a:solidFill>
              <a:schemeClr val="bg1">
                <a:lumMod val="75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lIns="324000" rIns="324000" anchor="ctr"/>
          <a:lstStyle/>
          <a:p>
            <a:pPr marL="130175" indent="-130175" latinLnBrk="0">
              <a:buClr>
                <a:srgbClr val="C2004D"/>
              </a:buClr>
              <a:defRPr/>
            </a:pPr>
            <a:endParaRPr lang="ko-KR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50" charset="-127"/>
              <a:ea typeface="나눔고딕 ExtraBold" pitchFamily="50" charset="-127"/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740350" y="1019811"/>
            <a:ext cx="7663300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tabLst>
                <a:tab pos="176213" algn="l"/>
              </a:tabLst>
              <a:defRPr/>
            </a:pPr>
            <a:r>
              <a:rPr lang="en-US" altLang="ko-KR" sz="2800" b="1" kern="0" spc="-10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effectLst/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World’s best city in using smart technologies</a:t>
            </a:r>
          </a:p>
        </p:txBody>
      </p:sp>
      <p:grpSp>
        <p:nvGrpSpPr>
          <p:cNvPr id="6" name="그룹 145"/>
          <p:cNvGrpSpPr/>
          <p:nvPr/>
        </p:nvGrpSpPr>
        <p:grpSpPr>
          <a:xfrm>
            <a:off x="1523281" y="1284085"/>
            <a:ext cx="1646861" cy="1915259"/>
            <a:chOff x="1584114" y="-2115616"/>
            <a:chExt cx="1646861" cy="1915259"/>
          </a:xfrm>
        </p:grpSpPr>
        <p:grpSp>
          <p:nvGrpSpPr>
            <p:cNvPr id="7" name="그룹 131"/>
            <p:cNvGrpSpPr/>
            <p:nvPr/>
          </p:nvGrpSpPr>
          <p:grpSpPr>
            <a:xfrm>
              <a:off x="1584114" y="-2115616"/>
              <a:ext cx="1646861" cy="1915259"/>
              <a:chOff x="1584114" y="-2115616"/>
              <a:chExt cx="1646861" cy="1915259"/>
            </a:xfrm>
          </p:grpSpPr>
          <p:sp>
            <p:nvSpPr>
              <p:cNvPr id="82" name="타원 81"/>
              <p:cNvSpPr/>
              <p:nvPr/>
            </p:nvSpPr>
            <p:spPr>
              <a:xfrm rot="2700000" flipV="1">
                <a:off x="1597924" y="-1850072"/>
                <a:ext cx="1586739" cy="15865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2000">
                    <a:srgbClr val="0070C0"/>
                  </a:gs>
                  <a:gs pos="69000">
                    <a:srgbClr val="002060">
                      <a:alpha val="94000"/>
                    </a:srgbClr>
                  </a:gs>
                  <a:gs pos="70000">
                    <a:schemeClr val="tx1">
                      <a:lumMod val="95000"/>
                      <a:lumOff val="5000"/>
                    </a:schemeClr>
                  </a:gs>
                  <a:gs pos="100000">
                    <a:srgbClr val="989BB4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noFill/>
              </a:ln>
              <a:effectLst>
                <a:glow rad="76200">
                  <a:schemeClr val="tx1">
                    <a:alpha val="1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3" name="타원 82"/>
              <p:cNvSpPr/>
              <p:nvPr/>
            </p:nvSpPr>
            <p:spPr>
              <a:xfrm flipV="1">
                <a:off x="1644127" y="-1748310"/>
                <a:ext cx="1488207" cy="1452897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8000">
                      <a:srgbClr val="D2D2D2">
                        <a:alpha val="0"/>
                      </a:srgbClr>
                    </a:gs>
                    <a:gs pos="100000">
                      <a:srgbClr val="FFFFFF">
                        <a:alpha val="52000"/>
                      </a:srgbClr>
                    </a:gs>
                  </a:gsLst>
                  <a:lin ang="162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pic>
            <p:nvPicPr>
              <p:cNvPr id="84" name="그림 83" descr="74.png"/>
              <p:cNvPicPr>
                <a:picLocks/>
              </p:cNvPicPr>
              <p:nvPr/>
            </p:nvPicPr>
            <p:blipFill>
              <a:blip r:embed="rId4" cstate="screen">
                <a:lum bright="13000"/>
              </a:blip>
              <a:stretch>
                <a:fillRect/>
              </a:stretch>
            </p:blipFill>
            <p:spPr bwMode="auto">
              <a:xfrm>
                <a:off x="1584114" y="-1866021"/>
                <a:ext cx="1646861" cy="1665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2" descr="#35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rot="20897408">
                <a:off x="2299225" y="-2115616"/>
                <a:ext cx="743892" cy="847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1708267" y="-1340755"/>
              <a:ext cx="1337226" cy="656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Free </a:t>
              </a:r>
              <a:r>
                <a:rPr lang="en-US" altLang="ko-KR" sz="2000" b="1" kern="0" dirty="0" err="1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WiFi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/>
              </a:r>
              <a:b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Services</a:t>
              </a:r>
              <a:endParaRPr lang="ko-KR" altLang="en-US" sz="2000" b="1" kern="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pic>
        <p:nvPicPr>
          <p:cNvPr id="92" name="Picture 3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622" y="3896004"/>
            <a:ext cx="3103200" cy="2505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miter lim="800000"/>
          </a:ln>
          <a:effectLst>
            <a:outerShdw blurRad="50800" dist="12700" dir="600000" algn="tl" rotWithShape="0">
              <a:prstClr val="black"/>
            </a:outerShdw>
          </a:effectLst>
        </p:spPr>
      </p:pic>
      <p:grpSp>
        <p:nvGrpSpPr>
          <p:cNvPr id="8" name="그룹 164"/>
          <p:cNvGrpSpPr/>
          <p:nvPr/>
        </p:nvGrpSpPr>
        <p:grpSpPr>
          <a:xfrm>
            <a:off x="4129823" y="4204798"/>
            <a:ext cx="4690649" cy="646331"/>
            <a:chOff x="4286250" y="3779787"/>
            <a:chExt cx="4690649" cy="646331"/>
          </a:xfrm>
        </p:grpSpPr>
        <p:sp>
          <p:nvSpPr>
            <p:cNvPr id="115" name="TextBox 114"/>
            <p:cNvSpPr txBox="1"/>
            <p:nvPr/>
          </p:nvSpPr>
          <p:spPr>
            <a:xfrm>
              <a:off x="4368387" y="3779787"/>
              <a:ext cx="460851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10,000 free </a:t>
              </a:r>
              <a:r>
                <a:rPr lang="en-US" altLang="ko-KR" b="1" dirty="0" err="1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WiFi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service zones</a:t>
              </a:r>
              <a:b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by 2015 for 13.5% of Seoul area</a:t>
              </a:r>
            </a:p>
          </p:txBody>
        </p:sp>
        <p:pic>
          <p:nvPicPr>
            <p:cNvPr id="116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9" name="그룹 165"/>
          <p:cNvGrpSpPr/>
          <p:nvPr/>
        </p:nvGrpSpPr>
        <p:grpSpPr>
          <a:xfrm>
            <a:off x="4129823" y="5007194"/>
            <a:ext cx="4690649" cy="1200329"/>
            <a:chOff x="4286250" y="3651864"/>
            <a:chExt cx="4690649" cy="1200329"/>
          </a:xfrm>
        </p:grpSpPr>
        <p:sp>
          <p:nvSpPr>
            <p:cNvPr id="124" name="TextBox 123"/>
            <p:cNvSpPr txBox="1"/>
            <p:nvPr/>
          </p:nvSpPr>
          <p:spPr>
            <a:xfrm>
              <a:off x="4368387" y="3651864"/>
              <a:ext cx="4608512" cy="120032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shares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its own network</a:t>
              </a:r>
            </a:p>
            <a:p>
              <a:pPr>
                <a:buSzPct val="90000"/>
              </a:pPr>
              <a:endPara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  <a:p>
              <a:pPr>
                <a:buSzPct val="90000"/>
              </a:pP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Mobile Carriers invest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in </a:t>
              </a:r>
              <a:r>
                <a:rPr lang="en-US" altLang="ko-K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WiFi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zone installation</a:t>
              </a:r>
            </a:p>
          </p:txBody>
        </p:sp>
        <p:pic>
          <p:nvPicPr>
            <p:cNvPr id="125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4286250" y="3781537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10" name="그룹 126"/>
          <p:cNvGrpSpPr/>
          <p:nvPr/>
        </p:nvGrpSpPr>
        <p:grpSpPr>
          <a:xfrm>
            <a:off x="899592" y="2421825"/>
            <a:ext cx="7369968" cy="1253000"/>
            <a:chOff x="899592" y="2281916"/>
            <a:chExt cx="7369968" cy="1253000"/>
          </a:xfrm>
        </p:grpSpPr>
        <p:sp>
          <p:nvSpPr>
            <p:cNvPr id="128" name="양쪽 모서리가 둥근 사각형 127"/>
            <p:cNvSpPr/>
            <p:nvPr/>
          </p:nvSpPr>
          <p:spPr>
            <a:xfrm rot="10800000">
              <a:off x="1008392" y="3409137"/>
              <a:ext cx="7092000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  <a:effectLst>
              <a:outerShdw blurRad="25400" dist="12700" dir="5400000" algn="t" rotWithShape="0">
                <a:srgbClr val="0070C0">
                  <a:alpha val="40000"/>
                </a:srgbClr>
              </a:outerShdw>
            </a:effectLst>
          </p:spPr>
          <p:txBody>
            <a:bodyPr anchor="ctr"/>
            <a:lstStyle/>
            <a:p>
              <a:pPr marR="0" lvl="0" indent="-182563" algn="ctr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Tx/>
                <a:tabLst>
                  <a:tab pos="542925" algn="l"/>
                </a:tabLst>
                <a:defRPr/>
              </a:pPr>
              <a:endPara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11" name="그룹 156"/>
            <p:cNvGrpSpPr/>
            <p:nvPr/>
          </p:nvGrpSpPr>
          <p:grpSpPr>
            <a:xfrm>
              <a:off x="899592" y="2281916"/>
              <a:ext cx="7369968" cy="1253000"/>
              <a:chOff x="1230027" y="2064271"/>
              <a:chExt cx="7369968" cy="1253000"/>
            </a:xfrm>
          </p:grpSpPr>
          <p:pic>
            <p:nvPicPr>
              <p:cNvPr id="130" name="그림 129" descr="클립.pn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30027" y="2067694"/>
                <a:ext cx="226268" cy="1249577"/>
              </a:xfrm>
              <a:prstGeom prst="rect">
                <a:avLst/>
              </a:prstGeom>
            </p:spPr>
          </p:pic>
          <p:pic>
            <p:nvPicPr>
              <p:cNvPr id="131" name="그림 130" descr="클립.png"/>
              <p:cNvPicPr>
                <a:picLocks noChangeAspect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 flipH="1">
                <a:off x="8339250" y="2064271"/>
                <a:ext cx="260745" cy="1249577"/>
              </a:xfrm>
              <a:prstGeom prst="rect">
                <a:avLst/>
              </a:prstGeom>
            </p:spPr>
          </p:pic>
        </p:grpSp>
      </p:grpSp>
      <p:pic>
        <p:nvPicPr>
          <p:cNvPr id="43" name="Picture 2" descr="\\Powerptserver\file2\2010 제작\서울사이버대학교_김호종팀장\작업파일\PNG,JPG\금속-징.pn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4143372" y="5669186"/>
            <a:ext cx="116074" cy="116074"/>
          </a:xfrm>
          <a:prstGeom prst="rect">
            <a:avLst/>
          </a:prstGeom>
          <a:noFill/>
        </p:spPr>
      </p:pic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3" descr="G:\ptline이혜선\큐더스_정영훈님\png\2.png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-73000"/>
          </a:blip>
          <a:srcRect/>
          <a:stretch>
            <a:fillRect/>
          </a:stretch>
        </p:blipFill>
        <p:spPr bwMode="auto">
          <a:xfrm>
            <a:off x="101379" y="2328364"/>
            <a:ext cx="9144000" cy="1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692955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3187733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4682511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98177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1777011" y="2165839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Free </a:t>
            </a:r>
            <a:r>
              <a:rPr lang="en-US" altLang="ko-KR" sz="1400" b="1" kern="0" dirty="0" err="1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WiFi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Services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3313419" y="2039821"/>
            <a:ext cx="10502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Advancing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CCTV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Monitoring</a:t>
            </a:r>
            <a:endParaRPr lang="ko-KR" altLang="en-US" sz="13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그룹 123"/>
          <p:cNvGrpSpPr/>
          <p:nvPr/>
        </p:nvGrpSpPr>
        <p:grpSpPr>
          <a:xfrm>
            <a:off x="7672065" y="1757634"/>
            <a:ext cx="1283714" cy="1288320"/>
            <a:chOff x="7672065" y="1354156"/>
            <a:chExt cx="1283714" cy="1288320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7672065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 Box 38"/>
            <p:cNvSpPr txBox="1">
              <a:spLocks noChangeArrowheads="1"/>
            </p:cNvSpPr>
            <p:nvPr/>
          </p:nvSpPr>
          <p:spPr bwMode="auto">
            <a:xfrm>
              <a:off x="7824901" y="1751655"/>
              <a:ext cx="9797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Smart 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Business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4819779" y="2058774"/>
            <a:ext cx="960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U-Seoul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Safety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Zone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그룹 124"/>
          <p:cNvGrpSpPr/>
          <p:nvPr/>
        </p:nvGrpSpPr>
        <p:grpSpPr>
          <a:xfrm>
            <a:off x="6177289" y="1757634"/>
            <a:ext cx="1283714" cy="1288320"/>
            <a:chOff x="6177289" y="1354156"/>
            <a:chExt cx="1283714" cy="1288320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6177289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 Box 38"/>
            <p:cNvSpPr txBox="1">
              <a:spLocks noChangeArrowheads="1"/>
            </p:cNvSpPr>
            <p:nvPr/>
          </p:nvSpPr>
          <p:spPr bwMode="auto">
            <a:xfrm>
              <a:off x="6183779" y="1751655"/>
              <a:ext cx="12282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Open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Data Mart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48120" y="2146085"/>
            <a:ext cx="117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Bridging</a:t>
            </a: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spc="-7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Smart Divide</a:t>
            </a:r>
            <a:endParaRPr lang="ko-KR" altLang="en-US" sz="1400" b="1" kern="0" spc="-7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그룹 77"/>
          <p:cNvGrpSpPr/>
          <p:nvPr/>
        </p:nvGrpSpPr>
        <p:grpSpPr>
          <a:xfrm>
            <a:off x="3034432" y="1284081"/>
            <a:ext cx="1646862" cy="1915263"/>
            <a:chOff x="3125802" y="-2115616"/>
            <a:chExt cx="1646862" cy="1915263"/>
          </a:xfrm>
        </p:grpSpPr>
        <p:sp>
          <p:nvSpPr>
            <p:cNvPr id="94" name="타원 93"/>
            <p:cNvSpPr/>
            <p:nvPr/>
          </p:nvSpPr>
          <p:spPr>
            <a:xfrm rot="2700000" flipV="1">
              <a:off x="3139610" y="-1850072"/>
              <a:ext cx="1586739" cy="158654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2000">
                  <a:srgbClr val="0070C0"/>
                </a:gs>
                <a:gs pos="69000">
                  <a:srgbClr val="002060">
                    <a:alpha val="94000"/>
                  </a:srgbClr>
                </a:gs>
                <a:gs pos="70000">
                  <a:schemeClr val="tx1">
                    <a:lumMod val="95000"/>
                    <a:lumOff val="5000"/>
                  </a:schemeClr>
                </a:gs>
                <a:gs pos="100000">
                  <a:srgbClr val="989BB4"/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  <a:effectLst>
              <a:glow rad="76200">
                <a:schemeClr val="tx1"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7" name="그룹 144"/>
            <p:cNvGrpSpPr/>
            <p:nvPr/>
          </p:nvGrpSpPr>
          <p:grpSpPr>
            <a:xfrm>
              <a:off x="3125802" y="-2115616"/>
              <a:ext cx="1646862" cy="1915263"/>
              <a:chOff x="3125802" y="-2115616"/>
              <a:chExt cx="1646862" cy="1915263"/>
            </a:xfrm>
          </p:grpSpPr>
          <p:grpSp>
            <p:nvGrpSpPr>
              <p:cNvPr id="8" name="그룹 135"/>
              <p:cNvGrpSpPr/>
              <p:nvPr/>
            </p:nvGrpSpPr>
            <p:grpSpPr>
              <a:xfrm>
                <a:off x="3125802" y="-2115616"/>
                <a:ext cx="1646862" cy="1915263"/>
                <a:chOff x="3125802" y="-2115616"/>
                <a:chExt cx="1646862" cy="1915263"/>
              </a:xfrm>
            </p:grpSpPr>
            <p:sp>
              <p:nvSpPr>
                <p:cNvPr id="96" name="타원 95"/>
                <p:cNvSpPr/>
                <p:nvPr/>
              </p:nvSpPr>
              <p:spPr>
                <a:xfrm flipV="1">
                  <a:off x="3185815" y="-1748307"/>
                  <a:ext cx="1488208" cy="1452898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8000">
                        <a:srgbClr val="D2D2D2">
                          <a:alpha val="0"/>
                        </a:srgbClr>
                      </a:gs>
                      <a:gs pos="100000">
                        <a:srgbClr val="FFFFFF">
                          <a:alpha val="52000"/>
                        </a:srgbClr>
                      </a:gs>
                    </a:gsLst>
                    <a:lin ang="162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pic>
              <p:nvPicPr>
                <p:cNvPr id="97" name="그림 96" descr="74.png"/>
                <p:cNvPicPr>
                  <a:picLocks/>
                </p:cNvPicPr>
                <p:nvPr/>
              </p:nvPicPr>
              <p:blipFill>
                <a:blip r:embed="rId4" cstate="screen">
                  <a:lum bright="13000"/>
                </a:blip>
                <a:stretch>
                  <a:fillRect/>
                </a:stretch>
              </p:blipFill>
              <p:spPr bwMode="auto">
                <a:xfrm>
                  <a:off x="3125802" y="-1866018"/>
                  <a:ext cx="1646862" cy="1665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3" name="Picture 2" descr="#351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 rot="20897408">
                  <a:off x="3840912" y="-2115616"/>
                  <a:ext cx="743892" cy="847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8" name="Text Box 38"/>
              <p:cNvSpPr txBox="1">
                <a:spLocks noChangeArrowheads="1"/>
              </p:cNvSpPr>
              <p:nvPr/>
            </p:nvSpPr>
            <p:spPr bwMode="auto">
              <a:xfrm>
                <a:off x="3240581" y="-1519798"/>
                <a:ext cx="13773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indent="-342900" algn="ctr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ts val="1200"/>
                  <a:defRPr/>
                </a:pPr>
                <a:r>
                  <a:rPr lang="en-US" altLang="ko-KR" b="1" kern="0" dirty="0" smtClean="0">
                    <a:gradFill>
                      <a:gsLst>
                        <a:gs pos="100000">
                          <a:srgbClr val="0083E6"/>
                        </a:gs>
                        <a:gs pos="13000">
                          <a:srgbClr val="003296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  <a:sym typeface="Wingdings" pitchFamily="2" charset="2"/>
                  </a:rPr>
                  <a:t>Advancing</a:t>
                </a:r>
                <a:br>
                  <a:rPr lang="en-US" altLang="ko-KR" b="1" kern="0" dirty="0" smtClean="0">
                    <a:gradFill>
                      <a:gsLst>
                        <a:gs pos="100000">
                          <a:srgbClr val="0083E6"/>
                        </a:gs>
                        <a:gs pos="13000">
                          <a:srgbClr val="003296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  <a:sym typeface="Wingdings" pitchFamily="2" charset="2"/>
                  </a:rPr>
                </a:br>
                <a:r>
                  <a:rPr lang="en-US" altLang="ko-KR" b="1" kern="0" dirty="0" smtClean="0">
                    <a:gradFill>
                      <a:gsLst>
                        <a:gs pos="100000">
                          <a:srgbClr val="0083E6"/>
                        </a:gs>
                        <a:gs pos="13000">
                          <a:srgbClr val="003296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  <a:sym typeface="Wingdings" pitchFamily="2" charset="2"/>
                  </a:rPr>
                  <a:t>CCTV</a:t>
                </a:r>
                <a:br>
                  <a:rPr lang="en-US" altLang="ko-KR" b="1" kern="0" dirty="0" smtClean="0">
                    <a:gradFill>
                      <a:gsLst>
                        <a:gs pos="100000">
                          <a:srgbClr val="0083E6"/>
                        </a:gs>
                        <a:gs pos="13000">
                          <a:srgbClr val="003296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  <a:sym typeface="Wingdings" pitchFamily="2" charset="2"/>
                  </a:rPr>
                </a:br>
                <a:r>
                  <a:rPr lang="en-US" altLang="ko-KR" b="1" kern="0" dirty="0" smtClean="0">
                    <a:gradFill>
                      <a:gsLst>
                        <a:gs pos="100000">
                          <a:srgbClr val="0083E6"/>
                        </a:gs>
                        <a:gs pos="13000">
                          <a:srgbClr val="003296"/>
                        </a:gs>
                      </a:gsLst>
                      <a:lin ang="5400000" scaled="0"/>
                    </a:gradFill>
                    <a:latin typeface="Arial" pitchFamily="34" charset="0"/>
                    <a:ea typeface="나눔고딕 ExtraBold" pitchFamily="50" charset="-127"/>
                    <a:cs typeface="Arial" pitchFamily="34" charset="0"/>
                    <a:sym typeface="Wingdings" pitchFamily="2" charset="2"/>
                  </a:rPr>
                  <a:t>Monitoring</a:t>
                </a:r>
                <a:endParaRPr lang="ko-KR" altLang="en-US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endParaRPr>
              </a:p>
            </p:txBody>
          </p:sp>
        </p:grpSp>
      </p:grpSp>
      <p:sp>
        <p:nvSpPr>
          <p:cNvPr id="155" name="모서리가 둥근 직사각형 154"/>
          <p:cNvSpPr/>
          <p:nvPr/>
        </p:nvSpPr>
        <p:spPr>
          <a:xfrm>
            <a:off x="428625" y="3559383"/>
            <a:ext cx="8286750" cy="3076575"/>
          </a:xfrm>
          <a:prstGeom prst="roundRect">
            <a:avLst>
              <a:gd name="adj" fmla="val 0"/>
            </a:avLst>
          </a:prstGeom>
          <a:gradFill>
            <a:gsLst>
              <a:gs pos="15000">
                <a:schemeClr val="bg1"/>
              </a:gs>
              <a:gs pos="40000">
                <a:schemeClr val="bg1">
                  <a:lumMod val="85000"/>
                </a:schemeClr>
              </a:gs>
              <a:gs pos="91000">
                <a:schemeClr val="bg1">
                  <a:alpha val="85000"/>
                </a:schemeClr>
              </a:gs>
            </a:gsLst>
            <a:lin ang="5400000" scaled="0"/>
          </a:gradFill>
          <a:ln w="41275" cmpd="dbl" algn="ctr">
            <a:solidFill>
              <a:schemeClr val="bg1">
                <a:lumMod val="75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lIns="324000" rIns="324000" anchor="ctr"/>
          <a:lstStyle/>
          <a:p>
            <a:pPr marL="130175" indent="-130175" latinLnBrk="0">
              <a:buClr>
                <a:srgbClr val="C2004D"/>
              </a:buClr>
              <a:defRPr/>
            </a:pPr>
            <a:endParaRPr lang="ko-KR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50" charset="-127"/>
              <a:ea typeface="나눔고딕 ExtraBold" pitchFamily="50" charset="-127"/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740350" y="1019811"/>
            <a:ext cx="7663300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tabLst>
                <a:tab pos="176213" algn="l"/>
              </a:tabLst>
              <a:defRPr/>
            </a:pPr>
            <a:r>
              <a:rPr lang="en-US" altLang="ko-KR" sz="2800" b="1" kern="0" spc="-10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effectLst/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World’s best city in using smart technologies</a:t>
            </a:r>
          </a:p>
        </p:txBody>
      </p:sp>
      <p:grpSp>
        <p:nvGrpSpPr>
          <p:cNvPr id="9" name="그룹 164"/>
          <p:cNvGrpSpPr/>
          <p:nvPr/>
        </p:nvGrpSpPr>
        <p:grpSpPr>
          <a:xfrm>
            <a:off x="4129823" y="4204798"/>
            <a:ext cx="4690649" cy="646331"/>
            <a:chOff x="4286250" y="3779787"/>
            <a:chExt cx="4690649" cy="646331"/>
          </a:xfrm>
        </p:grpSpPr>
        <p:sp>
          <p:nvSpPr>
            <p:cNvPr id="115" name="TextBox 114"/>
            <p:cNvSpPr txBox="1"/>
            <p:nvPr/>
          </p:nvSpPr>
          <p:spPr>
            <a:xfrm>
              <a:off x="4368387" y="3779787"/>
              <a:ext cx="460851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Increasing real-time CCTV 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monitoring coverage to 100%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from 30.7% now</a:t>
              </a:r>
            </a:p>
          </p:txBody>
        </p:sp>
        <p:pic>
          <p:nvPicPr>
            <p:cNvPr id="116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10" name="그룹 165"/>
          <p:cNvGrpSpPr/>
          <p:nvPr/>
        </p:nvGrpSpPr>
        <p:grpSpPr>
          <a:xfrm>
            <a:off x="4129823" y="5200784"/>
            <a:ext cx="4690649" cy="923330"/>
            <a:chOff x="4286250" y="3651864"/>
            <a:chExt cx="4690649" cy="923330"/>
          </a:xfrm>
        </p:grpSpPr>
        <p:sp>
          <p:nvSpPr>
            <p:cNvPr id="124" name="TextBox 123"/>
            <p:cNvSpPr txBox="1"/>
            <p:nvPr/>
          </p:nvSpPr>
          <p:spPr>
            <a:xfrm>
              <a:off x="4368387" y="3651864"/>
              <a:ext cx="4608512" cy="9233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Decreasing crime rate by 10%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by changing CCTV mission from responsive to preventive</a:t>
              </a:r>
            </a:p>
          </p:txBody>
        </p:sp>
        <p:pic>
          <p:nvPicPr>
            <p:cNvPr id="125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286250" y="3781537"/>
              <a:ext cx="116074" cy="116074"/>
            </a:xfrm>
            <a:prstGeom prst="rect">
              <a:avLst/>
            </a:prstGeom>
            <a:noFill/>
          </p:spPr>
        </p:pic>
      </p:grpSp>
      <p:pic>
        <p:nvPicPr>
          <p:cNvPr id="91" name="Picture 2" descr="Z:\이미지\cctv.jpg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622" y="3896004"/>
            <a:ext cx="3103200" cy="2505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miter lim="800000"/>
          </a:ln>
          <a:effectLst>
            <a:outerShdw blurRad="50800" dist="12700" dir="600000" algn="tl" rotWithShape="0">
              <a:prstClr val="black"/>
            </a:outerShdw>
          </a:effectLst>
        </p:spPr>
      </p:pic>
      <p:grpSp>
        <p:nvGrpSpPr>
          <p:cNvPr id="11" name="그룹 94"/>
          <p:cNvGrpSpPr/>
          <p:nvPr/>
        </p:nvGrpSpPr>
        <p:grpSpPr>
          <a:xfrm>
            <a:off x="899592" y="2421825"/>
            <a:ext cx="7369968" cy="1253000"/>
            <a:chOff x="899592" y="2281916"/>
            <a:chExt cx="7369968" cy="1253000"/>
          </a:xfrm>
        </p:grpSpPr>
        <p:sp>
          <p:nvSpPr>
            <p:cNvPr id="99" name="양쪽 모서리가 둥근 사각형 98"/>
            <p:cNvSpPr/>
            <p:nvPr/>
          </p:nvSpPr>
          <p:spPr>
            <a:xfrm rot="10800000">
              <a:off x="1008392" y="3409137"/>
              <a:ext cx="7092000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  <a:effectLst>
              <a:outerShdw blurRad="25400" dist="12700" dir="5400000" algn="t" rotWithShape="0">
                <a:srgbClr val="0070C0">
                  <a:alpha val="40000"/>
                </a:srgbClr>
              </a:outerShdw>
            </a:effectLst>
          </p:spPr>
          <p:txBody>
            <a:bodyPr anchor="ctr"/>
            <a:lstStyle/>
            <a:p>
              <a:pPr marR="0" lvl="0" indent="-182563" algn="ctr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Tx/>
                <a:tabLst>
                  <a:tab pos="542925" algn="l"/>
                </a:tabLst>
                <a:defRPr/>
              </a:pPr>
              <a:endPara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12" name="그룹 156"/>
            <p:cNvGrpSpPr/>
            <p:nvPr/>
          </p:nvGrpSpPr>
          <p:grpSpPr>
            <a:xfrm>
              <a:off x="899592" y="2281916"/>
              <a:ext cx="7369968" cy="1253000"/>
              <a:chOff x="1230027" y="2064271"/>
              <a:chExt cx="7369968" cy="1253000"/>
            </a:xfrm>
          </p:grpSpPr>
          <p:pic>
            <p:nvPicPr>
              <p:cNvPr id="103" name="그림 102" descr="클립.pn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30027" y="2067694"/>
                <a:ext cx="226268" cy="1249577"/>
              </a:xfrm>
              <a:prstGeom prst="rect">
                <a:avLst/>
              </a:prstGeom>
            </p:spPr>
          </p:pic>
          <p:pic>
            <p:nvPicPr>
              <p:cNvPr id="107" name="그림 106" descr="클립.png"/>
              <p:cNvPicPr>
                <a:picLocks noChangeAspect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 flipH="1">
                <a:off x="8339250" y="2064271"/>
                <a:ext cx="260745" cy="1249577"/>
              </a:xfrm>
              <a:prstGeom prst="rect">
                <a:avLst/>
              </a:prstGeom>
            </p:spPr>
          </p:pic>
        </p:grpSp>
      </p:grpSp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3" descr="G:\ptline이혜선\큐더스_정영훈님\png\2.png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-73000"/>
          </a:blip>
          <a:srcRect/>
          <a:stretch>
            <a:fillRect/>
          </a:stretch>
        </p:blipFill>
        <p:spPr bwMode="auto">
          <a:xfrm>
            <a:off x="101379" y="2328364"/>
            <a:ext cx="9144000" cy="1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692955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3187733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4682511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98177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1777011" y="2165839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Free </a:t>
            </a:r>
            <a:r>
              <a:rPr lang="en-US" altLang="ko-KR" sz="1400" b="1" kern="0" dirty="0" err="1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WiFi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Services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3313419" y="2039821"/>
            <a:ext cx="10502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Advancing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CCTV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Monitoring</a:t>
            </a:r>
            <a:endParaRPr lang="ko-KR" altLang="en-US" sz="13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그룹 123"/>
          <p:cNvGrpSpPr/>
          <p:nvPr/>
        </p:nvGrpSpPr>
        <p:grpSpPr>
          <a:xfrm>
            <a:off x="7672065" y="1757634"/>
            <a:ext cx="1283714" cy="1288320"/>
            <a:chOff x="7672065" y="1354156"/>
            <a:chExt cx="1283714" cy="1288320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7672065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 Box 38"/>
            <p:cNvSpPr txBox="1">
              <a:spLocks noChangeArrowheads="1"/>
            </p:cNvSpPr>
            <p:nvPr/>
          </p:nvSpPr>
          <p:spPr bwMode="auto">
            <a:xfrm>
              <a:off x="7824901" y="1751655"/>
              <a:ext cx="9797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Smart 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Business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4819779" y="2058774"/>
            <a:ext cx="960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U-Seoul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Safety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Zone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그룹 124"/>
          <p:cNvGrpSpPr/>
          <p:nvPr/>
        </p:nvGrpSpPr>
        <p:grpSpPr>
          <a:xfrm>
            <a:off x="6177289" y="1757634"/>
            <a:ext cx="1283714" cy="1288320"/>
            <a:chOff x="6177289" y="1354156"/>
            <a:chExt cx="1283714" cy="1288320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6177289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 Box 38"/>
            <p:cNvSpPr txBox="1">
              <a:spLocks noChangeArrowheads="1"/>
            </p:cNvSpPr>
            <p:nvPr/>
          </p:nvSpPr>
          <p:spPr bwMode="auto">
            <a:xfrm>
              <a:off x="6183779" y="1751655"/>
              <a:ext cx="12282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Open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Data Mart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48120" y="2146085"/>
            <a:ext cx="117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Bridging</a:t>
            </a: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spc="-7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Smart Divide</a:t>
            </a:r>
            <a:endParaRPr lang="ko-KR" altLang="en-US" sz="1400" b="1" kern="0" spc="-7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그룹 143"/>
          <p:cNvGrpSpPr/>
          <p:nvPr/>
        </p:nvGrpSpPr>
        <p:grpSpPr>
          <a:xfrm>
            <a:off x="4519042" y="1284085"/>
            <a:ext cx="1646863" cy="1915259"/>
            <a:chOff x="4614702" y="-2115616"/>
            <a:chExt cx="1646863" cy="1915259"/>
          </a:xfrm>
        </p:grpSpPr>
        <p:grpSp>
          <p:nvGrpSpPr>
            <p:cNvPr id="7" name="그룹 134"/>
            <p:cNvGrpSpPr/>
            <p:nvPr/>
          </p:nvGrpSpPr>
          <p:grpSpPr>
            <a:xfrm>
              <a:off x="4614702" y="-2115616"/>
              <a:ext cx="1646863" cy="1915259"/>
              <a:chOff x="4614702" y="-2115616"/>
              <a:chExt cx="1646863" cy="1915259"/>
            </a:xfrm>
          </p:grpSpPr>
          <p:sp>
            <p:nvSpPr>
              <p:cNvPr id="102" name="타원 101"/>
              <p:cNvSpPr/>
              <p:nvPr/>
            </p:nvSpPr>
            <p:spPr>
              <a:xfrm rot="2700000" flipV="1">
                <a:off x="4628510" y="-1850072"/>
                <a:ext cx="1586740" cy="15865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2000">
                    <a:srgbClr val="0070C0"/>
                  </a:gs>
                  <a:gs pos="69000">
                    <a:srgbClr val="002060">
                      <a:alpha val="94000"/>
                    </a:srgbClr>
                  </a:gs>
                  <a:gs pos="70000">
                    <a:schemeClr val="tx1">
                      <a:lumMod val="95000"/>
                      <a:lumOff val="5000"/>
                    </a:schemeClr>
                  </a:gs>
                  <a:gs pos="100000">
                    <a:srgbClr val="989BB4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noFill/>
              </a:ln>
              <a:effectLst>
                <a:glow rad="76200">
                  <a:schemeClr val="tx1">
                    <a:alpha val="1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flipV="1">
                <a:off x="4674715" y="-1748310"/>
                <a:ext cx="1488209" cy="1452897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8000">
                      <a:srgbClr val="D2D2D2">
                        <a:alpha val="0"/>
                      </a:srgbClr>
                    </a:gs>
                    <a:gs pos="100000">
                      <a:srgbClr val="FFFFFF">
                        <a:alpha val="52000"/>
                      </a:srgbClr>
                    </a:gs>
                  </a:gsLst>
                  <a:lin ang="162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pic>
            <p:nvPicPr>
              <p:cNvPr id="105" name="그림 104" descr="74.png"/>
              <p:cNvPicPr>
                <a:picLocks/>
              </p:cNvPicPr>
              <p:nvPr/>
            </p:nvPicPr>
            <p:blipFill>
              <a:blip r:embed="rId4" cstate="screen">
                <a:lum bright="13000"/>
              </a:blip>
              <a:stretch>
                <a:fillRect/>
              </a:stretch>
            </p:blipFill>
            <p:spPr bwMode="auto">
              <a:xfrm>
                <a:off x="4614702" y="-1866021"/>
                <a:ext cx="1646863" cy="1665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 descr="#35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rot="20897408">
                <a:off x="5329808" y="-2115616"/>
                <a:ext cx="743892" cy="847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9" name="Text Box 38"/>
            <p:cNvSpPr txBox="1">
              <a:spLocks noChangeArrowheads="1"/>
            </p:cNvSpPr>
            <p:nvPr/>
          </p:nvSpPr>
          <p:spPr bwMode="auto">
            <a:xfrm>
              <a:off x="4818929" y="-1496007"/>
              <a:ext cx="115448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U-Seoul</a:t>
              </a:r>
              <a:b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Safety</a:t>
              </a:r>
              <a:b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Zone</a:t>
              </a:r>
              <a:endParaRPr lang="ko-KR" altLang="en-US" sz="2000" b="1" kern="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55" name="모서리가 둥근 직사각형 154"/>
          <p:cNvSpPr/>
          <p:nvPr/>
        </p:nvSpPr>
        <p:spPr>
          <a:xfrm>
            <a:off x="428625" y="3559383"/>
            <a:ext cx="8286750" cy="3076575"/>
          </a:xfrm>
          <a:prstGeom prst="roundRect">
            <a:avLst>
              <a:gd name="adj" fmla="val 0"/>
            </a:avLst>
          </a:prstGeom>
          <a:gradFill>
            <a:gsLst>
              <a:gs pos="15000">
                <a:schemeClr val="bg1"/>
              </a:gs>
              <a:gs pos="40000">
                <a:schemeClr val="bg1">
                  <a:lumMod val="85000"/>
                </a:schemeClr>
              </a:gs>
              <a:gs pos="91000">
                <a:schemeClr val="bg1">
                  <a:alpha val="85000"/>
                </a:schemeClr>
              </a:gs>
            </a:gsLst>
            <a:lin ang="5400000" scaled="0"/>
          </a:gradFill>
          <a:ln w="41275" cmpd="dbl" algn="ctr">
            <a:solidFill>
              <a:schemeClr val="bg1">
                <a:lumMod val="75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lIns="324000" rIns="324000" anchor="ctr"/>
          <a:lstStyle/>
          <a:p>
            <a:pPr marL="130175" indent="-130175" latinLnBrk="0">
              <a:buClr>
                <a:srgbClr val="C2004D"/>
              </a:buClr>
              <a:defRPr/>
            </a:pPr>
            <a:endParaRPr lang="ko-KR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50" charset="-127"/>
              <a:ea typeface="나눔고딕 ExtraBold" pitchFamily="50" charset="-127"/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740350" y="1019811"/>
            <a:ext cx="7663300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tabLst>
                <a:tab pos="176213" algn="l"/>
              </a:tabLst>
              <a:defRPr/>
            </a:pPr>
            <a:r>
              <a:rPr lang="en-US" altLang="ko-KR" sz="2800" b="1" kern="0" spc="-10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effectLst/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World’s best city in using smart technologies</a:t>
            </a:r>
          </a:p>
        </p:txBody>
      </p:sp>
      <p:grpSp>
        <p:nvGrpSpPr>
          <p:cNvPr id="8" name="그룹 164"/>
          <p:cNvGrpSpPr/>
          <p:nvPr/>
        </p:nvGrpSpPr>
        <p:grpSpPr>
          <a:xfrm>
            <a:off x="4129823" y="4204798"/>
            <a:ext cx="4690649" cy="646331"/>
            <a:chOff x="4286250" y="3779787"/>
            <a:chExt cx="4690649" cy="646331"/>
          </a:xfrm>
        </p:grpSpPr>
        <p:sp>
          <p:nvSpPr>
            <p:cNvPr id="115" name="TextBox 114"/>
            <p:cNvSpPr txBox="1"/>
            <p:nvPr/>
          </p:nvSpPr>
          <p:spPr>
            <a:xfrm>
              <a:off x="4368387" y="3779787"/>
              <a:ext cx="460851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To be 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extended for every elementary school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and the marginalized by 2015</a:t>
              </a:r>
            </a:p>
          </p:txBody>
        </p:sp>
        <p:pic>
          <p:nvPicPr>
            <p:cNvPr id="116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9" name="그룹 165"/>
          <p:cNvGrpSpPr/>
          <p:nvPr/>
        </p:nvGrpSpPr>
        <p:grpSpPr>
          <a:xfrm>
            <a:off x="4129823" y="5200784"/>
            <a:ext cx="4690649" cy="646331"/>
            <a:chOff x="4286250" y="3651864"/>
            <a:chExt cx="4690649" cy="646331"/>
          </a:xfrm>
        </p:grpSpPr>
        <p:sp>
          <p:nvSpPr>
            <p:cNvPr id="124" name="TextBox 123"/>
            <p:cNvSpPr txBox="1"/>
            <p:nvPr/>
          </p:nvSpPr>
          <p:spPr>
            <a:xfrm>
              <a:off x="4368387" y="3651864"/>
              <a:ext cx="460851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Collaborations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between Seoul(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platform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) and mobile carriers(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network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)</a:t>
              </a:r>
            </a:p>
          </p:txBody>
        </p:sp>
        <p:pic>
          <p:nvPicPr>
            <p:cNvPr id="125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286250" y="3781537"/>
              <a:ext cx="116074" cy="116074"/>
            </a:xfrm>
            <a:prstGeom prst="rect">
              <a:avLst/>
            </a:prstGeom>
            <a:noFill/>
          </p:spPr>
        </p:pic>
      </p:grpSp>
      <p:pic>
        <p:nvPicPr>
          <p:cNvPr id="69" name="Picture 3"/>
          <p:cNvPicPr>
            <a:picLocks noChangeArrowheads="1"/>
          </p:cNvPicPr>
          <p:nvPr/>
        </p:nvPicPr>
        <p:blipFill>
          <a:blip r:embed="rId7" cstate="screen"/>
          <a:srcRect l="880" r="1434" b="766"/>
          <a:stretch>
            <a:fillRect/>
          </a:stretch>
        </p:blipFill>
        <p:spPr bwMode="auto">
          <a:xfrm>
            <a:off x="657622" y="3896004"/>
            <a:ext cx="3103200" cy="2505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miter lim="800000"/>
          </a:ln>
          <a:effectLst>
            <a:outerShdw blurRad="50800" dist="12700" dir="600000" algn="tl" rotWithShape="0">
              <a:prstClr val="black"/>
            </a:outerShdw>
          </a:effectLst>
        </p:spPr>
      </p:pic>
      <p:grpSp>
        <p:nvGrpSpPr>
          <p:cNvPr id="10" name="그룹 69"/>
          <p:cNvGrpSpPr/>
          <p:nvPr/>
        </p:nvGrpSpPr>
        <p:grpSpPr>
          <a:xfrm>
            <a:off x="899592" y="2421825"/>
            <a:ext cx="7369968" cy="1253000"/>
            <a:chOff x="899592" y="2281916"/>
            <a:chExt cx="7369968" cy="1253000"/>
          </a:xfrm>
        </p:grpSpPr>
        <p:sp>
          <p:nvSpPr>
            <p:cNvPr id="71" name="양쪽 모서리가 둥근 사각형 70"/>
            <p:cNvSpPr/>
            <p:nvPr/>
          </p:nvSpPr>
          <p:spPr>
            <a:xfrm rot="10800000">
              <a:off x="1008392" y="3409137"/>
              <a:ext cx="7092000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  <a:effectLst>
              <a:outerShdw blurRad="25400" dist="12700" dir="5400000" algn="t" rotWithShape="0">
                <a:srgbClr val="0070C0">
                  <a:alpha val="40000"/>
                </a:srgbClr>
              </a:outerShdw>
            </a:effectLst>
          </p:spPr>
          <p:txBody>
            <a:bodyPr anchor="ctr"/>
            <a:lstStyle/>
            <a:p>
              <a:pPr marR="0" lvl="0" indent="-182563" algn="ctr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Tx/>
                <a:tabLst>
                  <a:tab pos="542925" algn="l"/>
                </a:tabLst>
                <a:defRPr/>
              </a:pPr>
              <a:endPara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11" name="그룹 156"/>
            <p:cNvGrpSpPr/>
            <p:nvPr/>
          </p:nvGrpSpPr>
          <p:grpSpPr>
            <a:xfrm>
              <a:off x="899592" y="2281916"/>
              <a:ext cx="7369968" cy="1253000"/>
              <a:chOff x="1230027" y="2064271"/>
              <a:chExt cx="7369968" cy="1253000"/>
            </a:xfrm>
          </p:grpSpPr>
          <p:pic>
            <p:nvPicPr>
              <p:cNvPr id="74" name="그림 73" descr="클립.pn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30027" y="2067694"/>
                <a:ext cx="226268" cy="1249577"/>
              </a:xfrm>
              <a:prstGeom prst="rect">
                <a:avLst/>
              </a:prstGeom>
            </p:spPr>
          </p:pic>
          <p:pic>
            <p:nvPicPr>
              <p:cNvPr id="76" name="그림 75" descr="클립.png"/>
              <p:cNvPicPr>
                <a:picLocks noChangeAspect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 flipH="1">
                <a:off x="8339250" y="2064271"/>
                <a:ext cx="260745" cy="1249577"/>
              </a:xfrm>
              <a:prstGeom prst="rect">
                <a:avLst/>
              </a:prstGeom>
            </p:spPr>
          </p:pic>
        </p:grpSp>
      </p:grpSp>
      <p:sp>
        <p:nvSpPr>
          <p:cNvPr id="43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3" descr="G:\ptline이혜선\큐더스_정영훈님\png\2.png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-73000"/>
          </a:blip>
          <a:srcRect/>
          <a:stretch>
            <a:fillRect/>
          </a:stretch>
        </p:blipFill>
        <p:spPr bwMode="auto">
          <a:xfrm>
            <a:off x="101379" y="2328364"/>
            <a:ext cx="9144000" cy="1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692955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3187733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4682511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98177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1777011" y="2165839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Free </a:t>
            </a:r>
            <a:r>
              <a:rPr lang="en-US" altLang="ko-KR" sz="1400" b="1" kern="0" dirty="0" err="1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WiFi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Services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3313419" y="2039821"/>
            <a:ext cx="10502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Advancing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CCTV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Monitoring</a:t>
            </a:r>
            <a:endParaRPr lang="ko-KR" altLang="en-US" sz="13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그룹 123"/>
          <p:cNvGrpSpPr/>
          <p:nvPr/>
        </p:nvGrpSpPr>
        <p:grpSpPr>
          <a:xfrm>
            <a:off x="7672065" y="1757634"/>
            <a:ext cx="1283714" cy="1288320"/>
            <a:chOff x="7672065" y="1354156"/>
            <a:chExt cx="1283714" cy="1288320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4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7672065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 Box 38"/>
            <p:cNvSpPr txBox="1">
              <a:spLocks noChangeArrowheads="1"/>
            </p:cNvSpPr>
            <p:nvPr/>
          </p:nvSpPr>
          <p:spPr bwMode="auto">
            <a:xfrm>
              <a:off x="7824901" y="1751655"/>
              <a:ext cx="9797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Smart 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Business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4819779" y="2058774"/>
            <a:ext cx="960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U-Seoul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Safety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Zone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그룹 124"/>
          <p:cNvGrpSpPr/>
          <p:nvPr/>
        </p:nvGrpSpPr>
        <p:grpSpPr>
          <a:xfrm>
            <a:off x="6177289" y="1757634"/>
            <a:ext cx="1283714" cy="1288320"/>
            <a:chOff x="6177289" y="1354156"/>
            <a:chExt cx="1283714" cy="1288320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4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6177289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 Box 38"/>
            <p:cNvSpPr txBox="1">
              <a:spLocks noChangeArrowheads="1"/>
            </p:cNvSpPr>
            <p:nvPr/>
          </p:nvSpPr>
          <p:spPr bwMode="auto">
            <a:xfrm>
              <a:off x="6183779" y="1751655"/>
              <a:ext cx="12282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Open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Data Mart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48120" y="2146085"/>
            <a:ext cx="117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Bridging</a:t>
            </a: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spc="-7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Smart Divide</a:t>
            </a:r>
            <a:endParaRPr lang="ko-KR" altLang="en-US" sz="1400" b="1" kern="0" spc="-7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그룹 142"/>
          <p:cNvGrpSpPr/>
          <p:nvPr/>
        </p:nvGrpSpPr>
        <p:grpSpPr>
          <a:xfrm>
            <a:off x="6021480" y="1284085"/>
            <a:ext cx="1646864" cy="1915259"/>
            <a:chOff x="5929970" y="-2115616"/>
            <a:chExt cx="1646864" cy="1915259"/>
          </a:xfrm>
        </p:grpSpPr>
        <p:grpSp>
          <p:nvGrpSpPr>
            <p:cNvPr id="7" name="그룹 133"/>
            <p:cNvGrpSpPr/>
            <p:nvPr/>
          </p:nvGrpSpPr>
          <p:grpSpPr>
            <a:xfrm>
              <a:off x="5929970" y="-2115616"/>
              <a:ext cx="1646864" cy="1915259"/>
              <a:chOff x="5929970" y="-2115616"/>
              <a:chExt cx="1646864" cy="1915259"/>
            </a:xfrm>
          </p:grpSpPr>
          <p:sp>
            <p:nvSpPr>
              <p:cNvPr id="110" name="타원 109"/>
              <p:cNvSpPr/>
              <p:nvPr/>
            </p:nvSpPr>
            <p:spPr>
              <a:xfrm rot="2700000" flipV="1">
                <a:off x="5943778" y="-1850072"/>
                <a:ext cx="1586740" cy="15865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2000">
                    <a:srgbClr val="0070C0"/>
                  </a:gs>
                  <a:gs pos="69000">
                    <a:srgbClr val="002060">
                      <a:alpha val="94000"/>
                    </a:srgbClr>
                  </a:gs>
                  <a:gs pos="70000">
                    <a:schemeClr val="tx1">
                      <a:lumMod val="95000"/>
                      <a:lumOff val="5000"/>
                    </a:schemeClr>
                  </a:gs>
                  <a:gs pos="100000">
                    <a:srgbClr val="989BB4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noFill/>
              </a:ln>
              <a:effectLst>
                <a:glow rad="76200">
                  <a:schemeClr val="tx1">
                    <a:alpha val="1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flipV="1">
                <a:off x="5989983" y="-1748310"/>
                <a:ext cx="1488210" cy="1452897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8000">
                      <a:srgbClr val="D2D2D2">
                        <a:alpha val="0"/>
                      </a:srgbClr>
                    </a:gs>
                    <a:gs pos="100000">
                      <a:srgbClr val="FFFFFF">
                        <a:alpha val="52000"/>
                      </a:srgbClr>
                    </a:gs>
                  </a:gsLst>
                  <a:lin ang="162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pic>
            <p:nvPicPr>
              <p:cNvPr id="113" name="그림 112" descr="74.png"/>
              <p:cNvPicPr>
                <a:picLocks/>
              </p:cNvPicPr>
              <p:nvPr/>
            </p:nvPicPr>
            <p:blipFill>
              <a:blip r:embed="rId5" cstate="screen">
                <a:lum bright="13000"/>
              </a:blip>
              <a:stretch>
                <a:fillRect/>
              </a:stretch>
            </p:blipFill>
            <p:spPr bwMode="auto">
              <a:xfrm>
                <a:off x="5929970" y="-1866021"/>
                <a:ext cx="1646864" cy="1665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2" descr="#35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20897408">
                <a:off x="6645072" y="-2115616"/>
                <a:ext cx="743892" cy="847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0" name="Text Box 38"/>
            <p:cNvSpPr txBox="1">
              <a:spLocks noChangeArrowheads="1"/>
            </p:cNvSpPr>
            <p:nvPr/>
          </p:nvSpPr>
          <p:spPr bwMode="auto">
            <a:xfrm>
              <a:off x="6027843" y="-1347954"/>
              <a:ext cx="1423788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en-US" altLang="ko-KR" sz="1900" b="1" kern="0" spc="-9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Open</a:t>
              </a:r>
              <a:br>
                <a:rPr lang="en-US" altLang="ko-KR" sz="1900" b="1" kern="0" spc="-9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900" b="1" kern="0" spc="-9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Data Mart</a:t>
              </a:r>
              <a:endParaRPr lang="ko-KR" altLang="en-US" sz="1900" b="1" kern="0" spc="-9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55" name="모서리가 둥근 직사각형 154"/>
          <p:cNvSpPr/>
          <p:nvPr/>
        </p:nvSpPr>
        <p:spPr>
          <a:xfrm>
            <a:off x="428625" y="3559383"/>
            <a:ext cx="8286750" cy="3076575"/>
          </a:xfrm>
          <a:prstGeom prst="roundRect">
            <a:avLst>
              <a:gd name="adj" fmla="val 0"/>
            </a:avLst>
          </a:prstGeom>
          <a:gradFill>
            <a:gsLst>
              <a:gs pos="15000">
                <a:schemeClr val="bg1"/>
              </a:gs>
              <a:gs pos="40000">
                <a:schemeClr val="bg1">
                  <a:lumMod val="85000"/>
                </a:schemeClr>
              </a:gs>
              <a:gs pos="91000">
                <a:schemeClr val="bg1">
                  <a:alpha val="85000"/>
                </a:schemeClr>
              </a:gs>
            </a:gsLst>
            <a:lin ang="5400000" scaled="0"/>
          </a:gradFill>
          <a:ln w="41275" cmpd="dbl" algn="ctr">
            <a:solidFill>
              <a:schemeClr val="bg1">
                <a:lumMod val="75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lIns="324000" rIns="324000" anchor="ctr"/>
          <a:lstStyle/>
          <a:p>
            <a:pPr marL="130175" indent="-130175" latinLnBrk="0">
              <a:buClr>
                <a:srgbClr val="C2004D"/>
              </a:buClr>
              <a:defRPr/>
            </a:pPr>
            <a:endParaRPr lang="ko-KR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50" charset="-127"/>
              <a:ea typeface="나눔고딕 ExtraBold" pitchFamily="50" charset="-127"/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740350" y="1019811"/>
            <a:ext cx="7663300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tabLst>
                <a:tab pos="176213" algn="l"/>
              </a:tabLst>
              <a:defRPr/>
            </a:pPr>
            <a:r>
              <a:rPr lang="en-US" altLang="ko-KR" sz="2800" b="1" kern="0" spc="-10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effectLst/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World’s best city in using smart technologies</a:t>
            </a:r>
          </a:p>
        </p:txBody>
      </p:sp>
      <p:grpSp>
        <p:nvGrpSpPr>
          <p:cNvPr id="8" name="그룹 164"/>
          <p:cNvGrpSpPr/>
          <p:nvPr/>
        </p:nvGrpSpPr>
        <p:grpSpPr>
          <a:xfrm>
            <a:off x="4129823" y="4092015"/>
            <a:ext cx="4690649" cy="369332"/>
            <a:chOff x="4286250" y="3779787"/>
            <a:chExt cx="4690649" cy="369332"/>
          </a:xfrm>
        </p:grpSpPr>
        <p:sp>
          <p:nvSpPr>
            <p:cNvPr id="115" name="TextBox 114"/>
            <p:cNvSpPr txBox="1"/>
            <p:nvPr/>
          </p:nvSpPr>
          <p:spPr>
            <a:xfrm>
              <a:off x="4368387" y="3779787"/>
              <a:ext cx="4608512" cy="3693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Free data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for citizens</a:t>
              </a:r>
            </a:p>
          </p:txBody>
        </p:sp>
        <p:pic>
          <p:nvPicPr>
            <p:cNvPr id="116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pic>
        <p:nvPicPr>
          <p:cNvPr id="58" name="Picture 25" descr="Z:\이미지\1-2(다채널).png"/>
          <p:cNvPicPr>
            <a:picLocks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657622" y="3896004"/>
            <a:ext cx="3103200" cy="2505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miter lim="800000"/>
          </a:ln>
          <a:effectLst>
            <a:outerShdw blurRad="50800" dist="12700" dir="600000" algn="tl" rotWithShape="0">
              <a:prstClr val="black"/>
            </a:outerShdw>
          </a:effectLst>
        </p:spPr>
      </p:pic>
      <p:grpSp>
        <p:nvGrpSpPr>
          <p:cNvPr id="9" name="그룹 164"/>
          <p:cNvGrpSpPr/>
          <p:nvPr/>
        </p:nvGrpSpPr>
        <p:grpSpPr>
          <a:xfrm>
            <a:off x="4129823" y="4538350"/>
            <a:ext cx="4690649" cy="646331"/>
            <a:chOff x="4286250" y="3779787"/>
            <a:chExt cx="4690649" cy="646331"/>
          </a:xfrm>
        </p:grpSpPr>
        <p:sp>
          <p:nvSpPr>
            <p:cNvPr id="60" name="TextBox 59"/>
            <p:cNvSpPr txBox="1"/>
            <p:nvPr/>
          </p:nvSpPr>
          <p:spPr>
            <a:xfrm>
              <a:off x="4368387" y="3779787"/>
              <a:ext cx="460851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Seoul’s public data Open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to 35%</a:t>
              </a:r>
              <a:b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from 5% </a:t>
              </a:r>
            </a:p>
          </p:txBody>
        </p:sp>
        <p:pic>
          <p:nvPicPr>
            <p:cNvPr id="61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10" name="그룹 164"/>
          <p:cNvGrpSpPr/>
          <p:nvPr/>
        </p:nvGrpSpPr>
        <p:grpSpPr>
          <a:xfrm>
            <a:off x="4129823" y="5261684"/>
            <a:ext cx="4690649" cy="923330"/>
            <a:chOff x="4286250" y="3779787"/>
            <a:chExt cx="4690649" cy="923330"/>
          </a:xfrm>
        </p:grpSpPr>
        <p:sp>
          <p:nvSpPr>
            <p:cNvPr id="67" name="TextBox 66"/>
            <p:cNvSpPr txBox="1"/>
            <p:nvPr/>
          </p:nvSpPr>
          <p:spPr>
            <a:xfrm>
              <a:off x="4368387" y="3779787"/>
              <a:ext cx="4608512" cy="9233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Support private sector 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in creating diverse business items using public data</a:t>
              </a:r>
            </a:p>
          </p:txBody>
        </p:sp>
        <p:pic>
          <p:nvPicPr>
            <p:cNvPr id="68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11" name="그룹 56"/>
          <p:cNvGrpSpPr/>
          <p:nvPr/>
        </p:nvGrpSpPr>
        <p:grpSpPr>
          <a:xfrm>
            <a:off x="899592" y="2421825"/>
            <a:ext cx="7369968" cy="1253000"/>
            <a:chOff x="899592" y="2281916"/>
            <a:chExt cx="7369968" cy="1253000"/>
          </a:xfrm>
        </p:grpSpPr>
        <p:sp>
          <p:nvSpPr>
            <p:cNvPr id="69" name="양쪽 모서리가 둥근 사각형 68"/>
            <p:cNvSpPr/>
            <p:nvPr/>
          </p:nvSpPr>
          <p:spPr>
            <a:xfrm rot="10800000">
              <a:off x="1008392" y="3409137"/>
              <a:ext cx="7092000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  <a:effectLst>
              <a:outerShdw blurRad="25400" dist="12700" dir="5400000" algn="t" rotWithShape="0">
                <a:srgbClr val="0070C0">
                  <a:alpha val="40000"/>
                </a:srgbClr>
              </a:outerShdw>
            </a:effectLst>
          </p:spPr>
          <p:txBody>
            <a:bodyPr anchor="ctr"/>
            <a:lstStyle/>
            <a:p>
              <a:pPr marR="0" lvl="0" indent="-182563" algn="ctr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Tx/>
                <a:tabLst>
                  <a:tab pos="542925" algn="l"/>
                </a:tabLst>
                <a:defRPr/>
              </a:pPr>
              <a:endPara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12" name="그룹 156"/>
            <p:cNvGrpSpPr/>
            <p:nvPr/>
          </p:nvGrpSpPr>
          <p:grpSpPr>
            <a:xfrm>
              <a:off x="899592" y="2281916"/>
              <a:ext cx="7369968" cy="1253000"/>
              <a:chOff x="1230027" y="2064271"/>
              <a:chExt cx="7369968" cy="1253000"/>
            </a:xfrm>
          </p:grpSpPr>
          <p:pic>
            <p:nvPicPr>
              <p:cNvPr id="71" name="그림 70" descr="클립.png"/>
              <p:cNvPicPr>
                <a:picLocks noChangeAspect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1230027" y="2067694"/>
                <a:ext cx="226268" cy="1249577"/>
              </a:xfrm>
              <a:prstGeom prst="rect">
                <a:avLst/>
              </a:prstGeom>
            </p:spPr>
          </p:pic>
          <p:pic>
            <p:nvPicPr>
              <p:cNvPr id="72" name="그림 71" descr="클립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 flipH="1">
                <a:off x="8339250" y="2064271"/>
                <a:ext cx="260745" cy="1249577"/>
              </a:xfrm>
              <a:prstGeom prst="rect">
                <a:avLst/>
              </a:prstGeom>
            </p:spPr>
          </p:pic>
        </p:grpSp>
      </p:grpSp>
      <p:sp>
        <p:nvSpPr>
          <p:cNvPr id="46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3" descr="G:\ptline이혜선\큐더스_정영훈님\png\2.png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-73000"/>
          </a:blip>
          <a:srcRect/>
          <a:stretch>
            <a:fillRect/>
          </a:stretch>
        </p:blipFill>
        <p:spPr bwMode="auto">
          <a:xfrm>
            <a:off x="101379" y="2328364"/>
            <a:ext cx="9144000" cy="16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692955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3187733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4682511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4000" contrast="-6000"/>
          </a:blip>
          <a:srcRect/>
          <a:stretch>
            <a:fillRect/>
          </a:stretch>
        </p:blipFill>
        <p:spPr bwMode="auto">
          <a:xfrm>
            <a:off x="198177" y="1757634"/>
            <a:ext cx="1283714" cy="12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1777011" y="2165839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Free </a:t>
            </a:r>
            <a:r>
              <a:rPr lang="en-US" altLang="ko-KR" sz="1400" b="1" kern="0" dirty="0" err="1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WiFi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Services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3313419" y="2039821"/>
            <a:ext cx="10502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Advancing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CCTV</a:t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Monitoring</a:t>
            </a:r>
            <a:endParaRPr lang="ko-KR" altLang="en-US" sz="13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그룹 123"/>
          <p:cNvGrpSpPr/>
          <p:nvPr/>
        </p:nvGrpSpPr>
        <p:grpSpPr>
          <a:xfrm>
            <a:off x="7672065" y="1757634"/>
            <a:ext cx="1283714" cy="1288320"/>
            <a:chOff x="7672065" y="1354156"/>
            <a:chExt cx="1283714" cy="1288320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4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7672065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 Box 38"/>
            <p:cNvSpPr txBox="1">
              <a:spLocks noChangeArrowheads="1"/>
            </p:cNvSpPr>
            <p:nvPr/>
          </p:nvSpPr>
          <p:spPr bwMode="auto">
            <a:xfrm>
              <a:off x="7824901" y="1751655"/>
              <a:ext cx="9797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Smart 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Business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4819779" y="2058774"/>
            <a:ext cx="960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U-Seoul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Safety</a:t>
            </a:r>
            <a:b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Zone</a:t>
            </a:r>
            <a:endParaRPr lang="ko-KR" altLang="en-US" sz="1400" b="1" kern="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그룹 124"/>
          <p:cNvGrpSpPr/>
          <p:nvPr/>
        </p:nvGrpSpPr>
        <p:grpSpPr>
          <a:xfrm>
            <a:off x="6177289" y="1757634"/>
            <a:ext cx="1283714" cy="1288320"/>
            <a:chOff x="6177289" y="1354156"/>
            <a:chExt cx="1283714" cy="1288320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4" cstate="screen">
              <a:grayscl/>
              <a:lum bright="4000" contrast="-6000"/>
            </a:blip>
            <a:srcRect/>
            <a:stretch>
              <a:fillRect/>
            </a:stretch>
          </p:blipFill>
          <p:spPr bwMode="auto">
            <a:xfrm>
              <a:off x="6177289" y="1354156"/>
              <a:ext cx="1283714" cy="128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 Box 38"/>
            <p:cNvSpPr txBox="1">
              <a:spLocks noChangeArrowheads="1"/>
            </p:cNvSpPr>
            <p:nvPr/>
          </p:nvSpPr>
          <p:spPr bwMode="auto">
            <a:xfrm>
              <a:off x="6183779" y="1751655"/>
              <a:ext cx="12282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ko-KR" altLang="en-US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Open</a:t>
              </a:r>
              <a:b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1400" b="1" kern="0" dirty="0" smtClean="0">
                  <a:solidFill>
                    <a:srgbClr val="909090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Data Mart</a:t>
              </a:r>
              <a:endPara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48120" y="2146085"/>
            <a:ext cx="117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defRPr/>
            </a:pPr>
            <a:r>
              <a:rPr lang="ko-KR" altLang="en-US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Bridging</a:t>
            </a:r>
            <a: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/>
            </a:r>
            <a:br>
              <a:rPr lang="en-US" altLang="ko-KR" sz="1300" b="1" kern="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</a:br>
            <a:r>
              <a:rPr lang="en-US" altLang="ko-KR" sz="1400" b="1" kern="0" spc="-70" dirty="0" smtClean="0">
                <a:solidFill>
                  <a:srgbClr val="90909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Smart Divide</a:t>
            </a:r>
            <a:endParaRPr lang="ko-KR" altLang="en-US" sz="1400" b="1" kern="0" spc="-70" dirty="0" smtClean="0">
              <a:solidFill>
                <a:srgbClr val="909090"/>
              </a:solidFill>
              <a:latin typeface="Arial" pitchFamily="34" charset="0"/>
              <a:ea typeface="나눔고딕 ExtraBold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428625" y="3559383"/>
            <a:ext cx="8286750" cy="3076575"/>
          </a:xfrm>
          <a:prstGeom prst="roundRect">
            <a:avLst>
              <a:gd name="adj" fmla="val 0"/>
            </a:avLst>
          </a:prstGeom>
          <a:gradFill>
            <a:gsLst>
              <a:gs pos="15000">
                <a:schemeClr val="bg1"/>
              </a:gs>
              <a:gs pos="40000">
                <a:schemeClr val="bg1">
                  <a:lumMod val="85000"/>
                </a:schemeClr>
              </a:gs>
              <a:gs pos="91000">
                <a:schemeClr val="bg1">
                  <a:alpha val="85000"/>
                </a:schemeClr>
              </a:gs>
            </a:gsLst>
            <a:lin ang="5400000" scaled="0"/>
          </a:gradFill>
          <a:ln w="41275" cmpd="dbl" algn="ctr">
            <a:solidFill>
              <a:schemeClr val="bg1">
                <a:lumMod val="75000"/>
                <a:alpha val="75000"/>
              </a:schemeClr>
            </a:solidFill>
            <a:miter lim="800000"/>
            <a:headEnd/>
            <a:tailEnd/>
          </a:ln>
          <a:effectLst/>
        </p:spPr>
        <p:txBody>
          <a:bodyPr lIns="324000" rIns="324000" anchor="ctr"/>
          <a:lstStyle/>
          <a:p>
            <a:pPr marL="130175" indent="-130175" latinLnBrk="0">
              <a:buClr>
                <a:srgbClr val="C2004D"/>
              </a:buClr>
              <a:defRPr/>
            </a:pPr>
            <a:endParaRPr lang="ko-KR" alt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50" charset="-127"/>
              <a:ea typeface="나눔고딕 ExtraBold" pitchFamily="50" charset="-127"/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740350" y="1019811"/>
            <a:ext cx="7663300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200"/>
              <a:tabLst>
                <a:tab pos="176213" algn="l"/>
              </a:tabLst>
              <a:defRPr/>
            </a:pPr>
            <a:r>
              <a:rPr lang="en-US" altLang="ko-KR" sz="2800" b="1" kern="0" spc="-10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effectLst/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rPr>
              <a:t>World’s best city in using smart technologies</a:t>
            </a:r>
          </a:p>
        </p:txBody>
      </p:sp>
      <p:pic>
        <p:nvPicPr>
          <p:cNvPr id="55" name="Picture 3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622" y="3896004"/>
            <a:ext cx="3103200" cy="2505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miter lim="800000"/>
          </a:ln>
          <a:effectLst>
            <a:outerShdw blurRad="50800" dist="12700" dir="600000" algn="tl" rotWithShape="0">
              <a:prstClr val="black"/>
            </a:outerShdw>
          </a:effectLst>
        </p:spPr>
      </p:pic>
      <p:grpSp>
        <p:nvGrpSpPr>
          <p:cNvPr id="6" name="그룹 164"/>
          <p:cNvGrpSpPr/>
          <p:nvPr/>
        </p:nvGrpSpPr>
        <p:grpSpPr>
          <a:xfrm>
            <a:off x="4129823" y="4204798"/>
            <a:ext cx="4690649" cy="646331"/>
            <a:chOff x="4286250" y="3779787"/>
            <a:chExt cx="4690649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4368387" y="3779787"/>
              <a:ext cx="460851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100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private app development centers </a:t>
              </a:r>
              <a:b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in Seoul with 2,000 employees</a:t>
              </a:r>
            </a:p>
          </p:txBody>
        </p:sp>
        <p:pic>
          <p:nvPicPr>
            <p:cNvPr id="59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286250" y="3909861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7" name="그룹 165"/>
          <p:cNvGrpSpPr/>
          <p:nvPr/>
        </p:nvGrpSpPr>
        <p:grpSpPr>
          <a:xfrm>
            <a:off x="4129823" y="5200784"/>
            <a:ext cx="4690649" cy="923330"/>
            <a:chOff x="4286250" y="3651864"/>
            <a:chExt cx="4690649" cy="923330"/>
          </a:xfrm>
        </p:grpSpPr>
        <p:sp>
          <p:nvSpPr>
            <p:cNvPr id="69" name="TextBox 68"/>
            <p:cNvSpPr txBox="1"/>
            <p:nvPr/>
          </p:nvSpPr>
          <p:spPr>
            <a:xfrm>
              <a:off x="4368387" y="3651864"/>
              <a:ext cx="4608512" cy="9233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buSzPct val="90000"/>
              </a:pP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Seoul city 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trains skilled workers</a:t>
              </a:r>
              <a:b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in app business and</a:t>
              </a:r>
              <a:r>
                <a:rPr lang="en-US" altLang="ko-KR" b="1" dirty="0" smtClean="0">
                  <a:solidFill>
                    <a:srgbClr val="1270BE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 supports business startups</a:t>
              </a:r>
            </a:p>
          </p:txBody>
        </p:sp>
        <p:pic>
          <p:nvPicPr>
            <p:cNvPr id="70" name="Picture 2" descr="\\Powerptserver\file2\2010 제작\서울사이버대학교_김호종팀장\작업파일\PNG,JPG\금속-징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286250" y="3781537"/>
              <a:ext cx="116074" cy="116074"/>
            </a:xfrm>
            <a:prstGeom prst="rect">
              <a:avLst/>
            </a:prstGeom>
            <a:noFill/>
          </p:spPr>
        </p:pic>
      </p:grpSp>
      <p:grpSp>
        <p:nvGrpSpPr>
          <p:cNvPr id="8" name="그룹 41"/>
          <p:cNvGrpSpPr/>
          <p:nvPr/>
        </p:nvGrpSpPr>
        <p:grpSpPr>
          <a:xfrm>
            <a:off x="899592" y="2421825"/>
            <a:ext cx="7369968" cy="1253000"/>
            <a:chOff x="899592" y="2281916"/>
            <a:chExt cx="7369968" cy="1253000"/>
          </a:xfrm>
        </p:grpSpPr>
        <p:sp>
          <p:nvSpPr>
            <p:cNvPr id="43" name="양쪽 모서리가 둥근 사각형 42"/>
            <p:cNvSpPr/>
            <p:nvPr/>
          </p:nvSpPr>
          <p:spPr>
            <a:xfrm rot="10800000">
              <a:off x="1008392" y="3409137"/>
              <a:ext cx="7092000" cy="45719"/>
            </a:xfrm>
            <a:prstGeom prst="round2SameRect">
              <a:avLst>
                <a:gd name="adj1" fmla="val 19370"/>
                <a:gd name="adj2" fmla="val 0"/>
              </a:avLst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  <a:effectLst>
              <a:outerShdw blurRad="25400" dist="12700" dir="5400000" algn="t" rotWithShape="0">
                <a:srgbClr val="0070C0">
                  <a:alpha val="40000"/>
                </a:srgbClr>
              </a:outerShdw>
            </a:effectLst>
          </p:spPr>
          <p:txBody>
            <a:bodyPr anchor="ctr"/>
            <a:lstStyle/>
            <a:p>
              <a:pPr marR="0" lvl="0" indent="-182563" algn="ctr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Tx/>
                <a:tabLst>
                  <a:tab pos="542925" algn="l"/>
                </a:tabLst>
                <a:defRPr/>
              </a:pPr>
              <a:endPara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9" name="그룹 156"/>
            <p:cNvGrpSpPr/>
            <p:nvPr/>
          </p:nvGrpSpPr>
          <p:grpSpPr>
            <a:xfrm>
              <a:off x="899592" y="2281916"/>
              <a:ext cx="7369968" cy="1253000"/>
              <a:chOff x="1230027" y="2064271"/>
              <a:chExt cx="7369968" cy="1253000"/>
            </a:xfrm>
          </p:grpSpPr>
          <p:pic>
            <p:nvPicPr>
              <p:cNvPr id="45" name="그림 44" descr="클립.png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230027" y="2067694"/>
                <a:ext cx="226268" cy="1249577"/>
              </a:xfrm>
              <a:prstGeom prst="rect">
                <a:avLst/>
              </a:prstGeom>
            </p:spPr>
          </p:pic>
          <p:pic>
            <p:nvPicPr>
              <p:cNvPr id="46" name="그림 45" descr="클립.pn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 flipH="1">
                <a:off x="8339250" y="2064271"/>
                <a:ext cx="260745" cy="1249577"/>
              </a:xfrm>
              <a:prstGeom prst="rect">
                <a:avLst/>
              </a:prstGeom>
            </p:spPr>
          </p:pic>
        </p:grpSp>
      </p:grpSp>
      <p:grpSp>
        <p:nvGrpSpPr>
          <p:cNvPr id="10" name="그룹 141"/>
          <p:cNvGrpSpPr/>
          <p:nvPr/>
        </p:nvGrpSpPr>
        <p:grpSpPr>
          <a:xfrm>
            <a:off x="7499740" y="1284085"/>
            <a:ext cx="1646864" cy="1915259"/>
            <a:chOff x="7418865" y="-2115616"/>
            <a:chExt cx="1646864" cy="1915259"/>
          </a:xfrm>
        </p:grpSpPr>
        <p:grpSp>
          <p:nvGrpSpPr>
            <p:cNvPr id="11" name="그룹 132"/>
            <p:cNvGrpSpPr/>
            <p:nvPr/>
          </p:nvGrpSpPr>
          <p:grpSpPr>
            <a:xfrm>
              <a:off x="7418865" y="-2115616"/>
              <a:ext cx="1646864" cy="1915259"/>
              <a:chOff x="7418865" y="-2115616"/>
              <a:chExt cx="1646864" cy="1915259"/>
            </a:xfrm>
          </p:grpSpPr>
          <p:sp>
            <p:nvSpPr>
              <p:cNvPr id="118" name="타원 117"/>
              <p:cNvSpPr/>
              <p:nvPr/>
            </p:nvSpPr>
            <p:spPr>
              <a:xfrm rot="2700000" flipV="1">
                <a:off x="7432674" y="-1850072"/>
                <a:ext cx="1586740" cy="15865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2000">
                    <a:srgbClr val="0070C0"/>
                  </a:gs>
                  <a:gs pos="69000">
                    <a:srgbClr val="002060">
                      <a:alpha val="94000"/>
                    </a:srgbClr>
                  </a:gs>
                  <a:gs pos="70000">
                    <a:schemeClr val="tx1">
                      <a:lumMod val="95000"/>
                      <a:lumOff val="5000"/>
                    </a:schemeClr>
                  </a:gs>
                  <a:gs pos="100000">
                    <a:srgbClr val="989BB4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noFill/>
              </a:ln>
              <a:effectLst>
                <a:glow rad="76200">
                  <a:schemeClr val="tx1">
                    <a:alpha val="1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 flipV="1">
                <a:off x="7478878" y="-1748310"/>
                <a:ext cx="1488210" cy="1452897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8000">
                      <a:srgbClr val="D2D2D2">
                        <a:alpha val="0"/>
                      </a:srgbClr>
                    </a:gs>
                    <a:gs pos="100000">
                      <a:srgbClr val="FFFFFF">
                        <a:alpha val="52000"/>
                      </a:srgbClr>
                    </a:gs>
                  </a:gsLst>
                  <a:lin ang="162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pic>
            <p:nvPicPr>
              <p:cNvPr id="121" name="그림 120" descr="74.png"/>
              <p:cNvPicPr>
                <a:picLocks/>
              </p:cNvPicPr>
              <p:nvPr/>
            </p:nvPicPr>
            <p:blipFill>
              <a:blip r:embed="rId9" cstate="screen">
                <a:lum bright="13000"/>
              </a:blip>
              <a:stretch>
                <a:fillRect/>
              </a:stretch>
            </p:blipFill>
            <p:spPr bwMode="auto">
              <a:xfrm>
                <a:off x="7418865" y="-1866021"/>
                <a:ext cx="1646864" cy="1665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2" descr="#351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 rot="20897408">
                <a:off x="8133968" y="-2115616"/>
                <a:ext cx="743892" cy="847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1" name="Text Box 38"/>
            <p:cNvSpPr txBox="1">
              <a:spLocks noChangeArrowheads="1"/>
            </p:cNvSpPr>
            <p:nvPr/>
          </p:nvSpPr>
          <p:spPr bwMode="auto">
            <a:xfrm>
              <a:off x="7577286" y="-1402392"/>
              <a:ext cx="132600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ts val="1200"/>
                <a:defRPr/>
              </a:pP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Smart </a:t>
              </a:r>
              <a:b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</a:br>
              <a:r>
                <a:rPr lang="en-US" altLang="ko-KR" sz="2000" b="1" kern="0" dirty="0" smtClean="0">
                  <a:gradFill>
                    <a:gsLst>
                      <a:gs pos="100000">
                        <a:srgbClr val="0083E6"/>
                      </a:gs>
                      <a:gs pos="13000">
                        <a:srgbClr val="003296"/>
                      </a:gs>
                    </a:gsLst>
                    <a:lin ang="5400000" scaled="0"/>
                  </a:gradFill>
                  <a:latin typeface="Arial" pitchFamily="34" charset="0"/>
                  <a:ea typeface="나눔고딕 ExtraBold" pitchFamily="50" charset="-127"/>
                  <a:cs typeface="Arial" pitchFamily="34" charset="0"/>
                  <a:sym typeface="Wingdings" pitchFamily="2" charset="2"/>
                </a:rPr>
                <a:t>Business</a:t>
              </a:r>
              <a:endParaRPr lang="ko-KR" altLang="en-US" sz="2000" b="1" kern="0" dirty="0" smtClean="0">
                <a:gradFill>
                  <a:gsLst>
                    <a:gs pos="100000">
                      <a:srgbClr val="0083E6"/>
                    </a:gs>
                    <a:gs pos="13000">
                      <a:srgbClr val="003296"/>
                    </a:gs>
                  </a:gsLst>
                  <a:lin ang="5400000" scaled="0"/>
                </a:gradFill>
                <a:latin typeface="Arial" pitchFamily="34" charset="0"/>
                <a:ea typeface="나눔고딕 ExtraBold" pitchFamily="50" charset="-127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Smart Seoul 2015</a:t>
            </a:r>
          </a:p>
        </p:txBody>
      </p:sp>
      <p:pic>
        <p:nvPicPr>
          <p:cNvPr id="4" name="스마트서울2015(영문_저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340768"/>
            <a:ext cx="7620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16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1" y="3571876"/>
            <a:ext cx="3753723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18" descr="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99" y="4905287"/>
            <a:ext cx="7871540" cy="84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20" descr="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1964" y="4649052"/>
            <a:ext cx="1207436" cy="185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21" descr="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2063" y="-33338"/>
            <a:ext cx="2012950" cy="413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23" descr="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5" y="4751259"/>
            <a:ext cx="616790" cy="11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24" descr="9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25" y="5214914"/>
            <a:ext cx="354586" cy="68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26" descr="1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88" y="4786322"/>
            <a:ext cx="864270" cy="13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27" descr="1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8044" y="5086168"/>
            <a:ext cx="1272979" cy="8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28" descr="무지개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8425" y="285750"/>
            <a:ext cx="26955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30" descr="반짝이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7150" y="134938"/>
            <a:ext cx="4416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31" descr="반짝이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7575" y="500042"/>
            <a:ext cx="4416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51"/>
          <p:cNvGrpSpPr/>
          <p:nvPr/>
        </p:nvGrpSpPr>
        <p:grpSpPr>
          <a:xfrm>
            <a:off x="8072462" y="4714884"/>
            <a:ext cx="785786" cy="882981"/>
            <a:chOff x="1274264" y="2067105"/>
            <a:chExt cx="1233741" cy="2375607"/>
          </a:xfrm>
        </p:grpSpPr>
        <p:grpSp>
          <p:nvGrpSpPr>
            <p:cNvPr id="15" name="그룹 45"/>
            <p:cNvGrpSpPr/>
            <p:nvPr/>
          </p:nvGrpSpPr>
          <p:grpSpPr>
            <a:xfrm rot="21125788">
              <a:off x="1274264" y="2067105"/>
              <a:ext cx="1233741" cy="2375607"/>
              <a:chOff x="4929190" y="0"/>
              <a:chExt cx="1233741" cy="237560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Picture 7" descr="C:\Documents and Settings\김우성\바탕 화면\폰이미지\T옴니아2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4929190" y="0"/>
                <a:ext cx="1233741" cy="23756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" descr="C:\Documents and Settings\김우성\바탕 화면\폰이미지\세로이미지.png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49764" y="312772"/>
                <a:ext cx="1008000" cy="1656000"/>
              </a:xfrm>
              <a:prstGeom prst="rect">
                <a:avLst/>
              </a:prstGeom>
              <a:noFill/>
            </p:spPr>
          </p:pic>
        </p:grp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643042" y="3155151"/>
              <a:ext cx="732911" cy="1131105"/>
            </a:xfrm>
            <a:custGeom>
              <a:avLst/>
              <a:gdLst>
                <a:gd name="T0" fmla="*/ 0 w 366"/>
                <a:gd name="T1" fmla="*/ 186 h 186"/>
                <a:gd name="T2" fmla="*/ 84 w 366"/>
                <a:gd name="T3" fmla="*/ 60 h 186"/>
                <a:gd name="T4" fmla="*/ 294 w 366"/>
                <a:gd name="T5" fmla="*/ 18 h 186"/>
                <a:gd name="T6" fmla="*/ 246 w 366"/>
                <a:gd name="T7" fmla="*/ 0 h 186"/>
                <a:gd name="T8" fmla="*/ 366 w 366"/>
                <a:gd name="T9" fmla="*/ 12 h 186"/>
                <a:gd name="T10" fmla="*/ 282 w 366"/>
                <a:gd name="T11" fmla="*/ 102 h 186"/>
                <a:gd name="T12" fmla="*/ 294 w 366"/>
                <a:gd name="T13" fmla="*/ 48 h 186"/>
                <a:gd name="T14" fmla="*/ 144 w 366"/>
                <a:gd name="T15" fmla="*/ 114 h 186"/>
                <a:gd name="T16" fmla="*/ 108 w 366"/>
                <a:gd name="T17" fmla="*/ 186 h 186"/>
                <a:gd name="T18" fmla="*/ 0 w 366"/>
                <a:gd name="T19" fmla="*/ 186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186"/>
                <a:gd name="T32" fmla="*/ 366 w 36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186">
                  <a:moveTo>
                    <a:pt x="0" y="186"/>
                  </a:moveTo>
                  <a:lnTo>
                    <a:pt x="84" y="60"/>
                  </a:lnTo>
                  <a:lnTo>
                    <a:pt x="294" y="18"/>
                  </a:lnTo>
                  <a:lnTo>
                    <a:pt x="246" y="0"/>
                  </a:lnTo>
                  <a:lnTo>
                    <a:pt x="366" y="12"/>
                  </a:lnTo>
                  <a:lnTo>
                    <a:pt x="282" y="102"/>
                  </a:lnTo>
                  <a:lnTo>
                    <a:pt x="294" y="48"/>
                  </a:lnTo>
                  <a:lnTo>
                    <a:pt x="144" y="114"/>
                  </a:lnTo>
                  <a:lnTo>
                    <a:pt x="108" y="186"/>
                  </a:lnTo>
                  <a:lnTo>
                    <a:pt x="0" y="1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scene3d>
              <a:camera prst="isometricOffAxis1Top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ko-KR" altLang="en-US" sz="240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28794" y="2428868"/>
            <a:ext cx="510235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200" b="1" dirty="0" smtClean="0">
                <a:latin typeface="Arial" pitchFamily="34" charset="0"/>
                <a:ea typeface="08서울남산체 B" pitchFamily="18" charset="-127"/>
                <a:cs typeface="Arial" pitchFamily="34" charset="0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494273" y="6245553"/>
            <a:ext cx="1523173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0" lang="en-US" altLang="ko-KR" sz="2000" b="1" spc="-50" dirty="0" smtClean="0">
                <a:solidFill>
                  <a:srgbClr val="F8F8F8">
                    <a:alpha val="90000"/>
                  </a:srgbClr>
                </a:solidFill>
                <a:latin typeface="+mj-lt"/>
                <a:ea typeface="08서울남산체 EB" pitchFamily="18" charset="-127"/>
              </a:rPr>
              <a:t> </a:t>
            </a:r>
            <a:r>
              <a:rPr kumimoji="0" lang="en-US" altLang="ko-KR" sz="2000" b="1" spc="-50" dirty="0" smtClean="0">
                <a:solidFill>
                  <a:srgbClr val="F8F8F8">
                    <a:alpha val="90000"/>
                  </a:srgbClr>
                </a:solidFill>
                <a:latin typeface="+mj-lt"/>
                <a:ea typeface="08서울남산체 EB" pitchFamily="18" charset="-127"/>
                <a:cs typeface="Arial" pitchFamily="34" charset="0"/>
              </a:rPr>
              <a:t>IT complex</a:t>
            </a:r>
          </a:p>
        </p:txBody>
      </p:sp>
      <p:sp>
        <p:nvSpPr>
          <p:cNvPr id="39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Citizens’ Access to ICT</a:t>
            </a:r>
            <a:endParaRPr lang="en-US" altLang="ko-KR" sz="3400" b="1" kern="10" spc="-1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90177" name="Picture 1"/>
          <p:cNvPicPr>
            <a:picLocks noChangeAspect="1" noChangeArrowheads="1"/>
          </p:cNvPicPr>
          <p:nvPr/>
        </p:nvPicPr>
        <p:blipFill>
          <a:blip r:embed="rId3" cstate="print"/>
          <a:srcRect t="14896"/>
          <a:stretch>
            <a:fillRect/>
          </a:stretch>
        </p:blipFill>
        <p:spPr bwMode="auto">
          <a:xfrm>
            <a:off x="179512" y="1844824"/>
            <a:ext cx="8667750" cy="329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633909" y="5301208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※ Seoul :  81.1%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370856" y="2060848"/>
            <a:ext cx="1416442" cy="29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 User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79326" y="1988840"/>
            <a:ext cx="41764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 User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494273" y="6245553"/>
            <a:ext cx="1523173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0" lang="en-US" altLang="ko-KR" sz="2000" b="1" spc="-50" dirty="0" smtClean="0">
                <a:solidFill>
                  <a:srgbClr val="F8F8F8">
                    <a:alpha val="90000"/>
                  </a:srgbClr>
                </a:solidFill>
                <a:latin typeface="+mj-lt"/>
                <a:ea typeface="08서울남산체 EB" pitchFamily="18" charset="-127"/>
              </a:rPr>
              <a:t> </a:t>
            </a:r>
            <a:r>
              <a:rPr kumimoji="0" lang="en-US" altLang="ko-KR" sz="2000" b="1" spc="-50" dirty="0" smtClean="0">
                <a:solidFill>
                  <a:srgbClr val="F8F8F8">
                    <a:alpha val="90000"/>
                  </a:srgbClr>
                </a:solidFill>
                <a:latin typeface="+mj-lt"/>
                <a:ea typeface="08서울남산체 EB" pitchFamily="18" charset="-127"/>
                <a:cs typeface="Arial" pitchFamily="34" charset="0"/>
              </a:rPr>
              <a:t>IT complex</a:t>
            </a:r>
          </a:p>
        </p:txBody>
      </p:sp>
      <p:sp>
        <p:nvSpPr>
          <p:cNvPr id="39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Citizens’ Access to ICT</a:t>
            </a:r>
            <a:endParaRPr lang="en-US" altLang="ko-KR" sz="3400" b="1" kern="10" spc="-1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827584" y="1484784"/>
            <a:ext cx="7200800" cy="4032448"/>
            <a:chOff x="1835696" y="1412776"/>
            <a:chExt cx="6084168" cy="2592288"/>
          </a:xfrm>
        </p:grpSpPr>
        <p:pic>
          <p:nvPicPr>
            <p:cNvPr id="8263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512" b="46599"/>
            <a:stretch>
              <a:fillRect/>
            </a:stretch>
          </p:blipFill>
          <p:spPr bwMode="auto">
            <a:xfrm>
              <a:off x="1835696" y="1412776"/>
              <a:ext cx="6084168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2699792" y="1688933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/>
                  </a:solidFill>
                </a:rPr>
                <a:t>Desktop PC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699792" y="2000715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/>
                  </a:solidFill>
                </a:rPr>
                <a:t>Digital Camera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687917" y="2348880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/>
                  </a:solidFill>
                </a:rPr>
                <a:t>Digital TV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699792" y="2708920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/>
                  </a:solidFill>
                </a:rPr>
                <a:t>Navigation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687917" y="3068960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/>
                  </a:solidFill>
                </a:rPr>
                <a:t>Smart Phone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687159" y="3380742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/>
                  </a:solidFill>
                </a:rPr>
                <a:t>Smart Pad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2" y="3753415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/>
                  </a:solidFill>
                </a:rPr>
                <a:t>MP3 Player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228184" y="3104585"/>
              <a:ext cx="1080120" cy="43204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</a:rPr>
                <a:t>Smart Device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</a:rPr>
                <a:t>44.8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0" y="2500306"/>
            <a:ext cx="9144000" cy="928694"/>
          </a:xfrm>
          <a:prstGeom prst="rect">
            <a:avLst/>
          </a:prstGeom>
          <a:solidFill>
            <a:srgbClr val="FFC000">
              <a:alpha val="32000"/>
            </a:srgbClr>
          </a:solidFill>
          <a:ln w="38100">
            <a:noFill/>
            <a:round/>
            <a:headEnd/>
            <a:tailEnd type="triangle" w="med" len="med"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ko-KR" altLang="en-US" sz="1100" b="1" spc="-150" dirty="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" name="WordArt 26"/>
          <p:cNvSpPr>
            <a:spLocks noChangeArrowheads="1" noChangeShapeType="1" noTextEdit="1"/>
          </p:cNvSpPr>
          <p:nvPr/>
        </p:nvSpPr>
        <p:spPr bwMode="auto">
          <a:xfrm>
            <a:off x="903290" y="2561484"/>
            <a:ext cx="4025900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4200" b="1" kern="10" spc="-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e-Gov’ t Architecture &amp;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21" name="AutoShape 45"/>
          <p:cNvSpPr>
            <a:spLocks noChangeArrowheads="1"/>
          </p:cNvSpPr>
          <p:nvPr/>
        </p:nvSpPr>
        <p:spPr bwMode="auto">
          <a:xfrm>
            <a:off x="3854240" y="1085194"/>
            <a:ext cx="1360702" cy="475826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2200" b="1" dirty="0" smtClean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C I O</a:t>
            </a:r>
            <a:endParaRPr lang="en-US" altLang="ko-KR" sz="2200" b="1" dirty="0">
              <a:solidFill>
                <a:schemeClr val="bg1"/>
              </a:solidFill>
              <a:latin typeface="Arial" charset="0"/>
              <a:ea typeface="Arial Unicode MS" pitchFamily="50" charset="-127"/>
            </a:endParaRPr>
          </a:p>
        </p:txBody>
      </p:sp>
      <p:sp>
        <p:nvSpPr>
          <p:cNvPr id="383022" name="Rectangle 46"/>
          <p:cNvSpPr>
            <a:spLocks noChangeArrowheads="1"/>
          </p:cNvSpPr>
          <p:nvPr/>
        </p:nvSpPr>
        <p:spPr bwMode="auto">
          <a:xfrm>
            <a:off x="180305" y="1915096"/>
            <a:ext cx="1338620" cy="1062239"/>
          </a:xfrm>
          <a:prstGeom prst="rect">
            <a:avLst/>
          </a:prstGeom>
          <a:solidFill>
            <a:srgbClr val="0272B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Information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Planning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Division</a:t>
            </a:r>
          </a:p>
        </p:txBody>
      </p:sp>
      <p:sp>
        <p:nvSpPr>
          <p:cNvPr id="383023" name="Rectangle 47"/>
          <p:cNvSpPr>
            <a:spLocks noChangeArrowheads="1"/>
          </p:cNvSpPr>
          <p:nvPr/>
        </p:nvSpPr>
        <p:spPr bwMode="auto">
          <a:xfrm>
            <a:off x="3167486" y="1915096"/>
            <a:ext cx="1338619" cy="1062239"/>
          </a:xfrm>
          <a:prstGeom prst="rect">
            <a:avLst/>
          </a:prstGeom>
          <a:solidFill>
            <a:srgbClr val="0272B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GIS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Division</a:t>
            </a:r>
          </a:p>
        </p:txBody>
      </p:sp>
      <p:sp>
        <p:nvSpPr>
          <p:cNvPr id="383024" name="Rectangle 48"/>
          <p:cNvSpPr>
            <a:spLocks noChangeArrowheads="1"/>
          </p:cNvSpPr>
          <p:nvPr/>
        </p:nvSpPr>
        <p:spPr bwMode="auto">
          <a:xfrm>
            <a:off x="1669708" y="1915096"/>
            <a:ext cx="1338619" cy="1062239"/>
          </a:xfrm>
          <a:prstGeom prst="rect">
            <a:avLst/>
          </a:prstGeom>
          <a:solidFill>
            <a:srgbClr val="0272B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Information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System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Division</a:t>
            </a:r>
          </a:p>
        </p:txBody>
      </p:sp>
      <p:sp>
        <p:nvSpPr>
          <p:cNvPr id="383025" name="Rectangle 49"/>
          <p:cNvSpPr>
            <a:spLocks noChangeArrowheads="1"/>
          </p:cNvSpPr>
          <p:nvPr/>
        </p:nvSpPr>
        <p:spPr bwMode="auto">
          <a:xfrm>
            <a:off x="4680348" y="1915096"/>
            <a:ext cx="1338620" cy="1062239"/>
          </a:xfrm>
          <a:prstGeom prst="rect">
            <a:avLst/>
          </a:prstGeom>
          <a:solidFill>
            <a:srgbClr val="0272B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Information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&amp; Comm.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Division</a:t>
            </a:r>
          </a:p>
        </p:txBody>
      </p:sp>
      <p:sp>
        <p:nvSpPr>
          <p:cNvPr id="383026" name="Rectangle 50"/>
          <p:cNvSpPr>
            <a:spLocks noChangeArrowheads="1"/>
          </p:cNvSpPr>
          <p:nvPr/>
        </p:nvSpPr>
        <p:spPr bwMode="auto">
          <a:xfrm>
            <a:off x="7644071" y="1904031"/>
            <a:ext cx="1338619" cy="1062239"/>
          </a:xfrm>
          <a:prstGeom prst="rect">
            <a:avLst/>
          </a:prstGeom>
          <a:solidFill>
            <a:srgbClr val="0272B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Seoul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Data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Center</a:t>
            </a:r>
          </a:p>
        </p:txBody>
      </p:sp>
      <p:sp>
        <p:nvSpPr>
          <p:cNvPr id="383027" name="Rectangle 51"/>
          <p:cNvSpPr>
            <a:spLocks noChangeArrowheads="1"/>
          </p:cNvSpPr>
          <p:nvPr/>
        </p:nvSpPr>
        <p:spPr bwMode="auto">
          <a:xfrm>
            <a:off x="166906" y="3065855"/>
            <a:ext cx="1338620" cy="818809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/>
          <a:lstStyle/>
          <a:p>
            <a:pPr>
              <a:spcBef>
                <a:spcPct val="20000"/>
              </a:spcBef>
              <a:defRPr/>
            </a:pPr>
            <a:endParaRPr lang="ko-KR" altLang="ko-KR" sz="1800" dirty="0">
              <a:solidFill>
                <a:schemeClr val="tx1"/>
              </a:solidFill>
              <a:latin typeface="Arial" charset="0"/>
              <a:ea typeface="Arial Unicode MS" pitchFamily="50" charset="-127"/>
            </a:endParaRPr>
          </a:p>
        </p:txBody>
      </p:sp>
      <p:sp>
        <p:nvSpPr>
          <p:cNvPr id="383028" name="Rectangle 52"/>
          <p:cNvSpPr>
            <a:spLocks noChangeArrowheads="1"/>
          </p:cNvSpPr>
          <p:nvPr/>
        </p:nvSpPr>
        <p:spPr bwMode="auto">
          <a:xfrm>
            <a:off x="1669708" y="3065855"/>
            <a:ext cx="1338619" cy="818809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/>
          <a:lstStyle/>
          <a:p>
            <a:pPr>
              <a:spcBef>
                <a:spcPct val="20000"/>
              </a:spcBef>
              <a:defRPr/>
            </a:pPr>
            <a:endParaRPr lang="ko-KR" altLang="ko-KR" sz="1800" dirty="0">
              <a:solidFill>
                <a:schemeClr val="tx1"/>
              </a:solidFill>
              <a:latin typeface="Arial" charset="0"/>
              <a:ea typeface="Arial Unicode MS" pitchFamily="50" charset="-127"/>
            </a:endParaRPr>
          </a:p>
        </p:txBody>
      </p:sp>
      <p:sp>
        <p:nvSpPr>
          <p:cNvPr id="383029" name="Rectangle 53"/>
          <p:cNvSpPr>
            <a:spLocks noChangeArrowheads="1"/>
          </p:cNvSpPr>
          <p:nvPr/>
        </p:nvSpPr>
        <p:spPr bwMode="auto">
          <a:xfrm>
            <a:off x="3167486" y="3065855"/>
            <a:ext cx="1338619" cy="818809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/>
          <a:lstStyle/>
          <a:p>
            <a:pPr>
              <a:spcBef>
                <a:spcPct val="20000"/>
              </a:spcBef>
              <a:defRPr/>
            </a:pPr>
            <a:endParaRPr lang="ko-KR" altLang="ko-KR" sz="1800" dirty="0">
              <a:solidFill>
                <a:schemeClr val="tx1"/>
              </a:solidFill>
              <a:latin typeface="Arial" charset="0"/>
              <a:ea typeface="Arial Unicode MS" pitchFamily="50" charset="-127"/>
            </a:endParaRPr>
          </a:p>
        </p:txBody>
      </p:sp>
      <p:sp>
        <p:nvSpPr>
          <p:cNvPr id="383030" name="Rectangle 54"/>
          <p:cNvSpPr>
            <a:spLocks noChangeArrowheads="1"/>
          </p:cNvSpPr>
          <p:nvPr/>
        </p:nvSpPr>
        <p:spPr bwMode="auto">
          <a:xfrm>
            <a:off x="4680348" y="3065855"/>
            <a:ext cx="1338620" cy="818809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/>
          <a:lstStyle/>
          <a:p>
            <a:pPr>
              <a:spcBef>
                <a:spcPct val="20000"/>
              </a:spcBef>
              <a:defRPr/>
            </a:pPr>
            <a:endParaRPr lang="ko-KR" altLang="ko-KR" sz="1800" dirty="0">
              <a:solidFill>
                <a:schemeClr val="tx1"/>
              </a:solidFill>
              <a:latin typeface="Arial" charset="0"/>
              <a:ea typeface="Arial Unicode MS" pitchFamily="50" charset="-127"/>
            </a:endParaRPr>
          </a:p>
        </p:txBody>
      </p:sp>
      <p:sp>
        <p:nvSpPr>
          <p:cNvPr id="383031" name="Rectangle 55"/>
          <p:cNvSpPr>
            <a:spLocks noChangeArrowheads="1"/>
          </p:cNvSpPr>
          <p:nvPr/>
        </p:nvSpPr>
        <p:spPr bwMode="auto">
          <a:xfrm>
            <a:off x="7644071" y="3043725"/>
            <a:ext cx="1338619" cy="818809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/>
          <a:lstStyle/>
          <a:p>
            <a:pPr>
              <a:spcBef>
                <a:spcPct val="20000"/>
              </a:spcBef>
              <a:defRPr/>
            </a:pPr>
            <a:endParaRPr lang="ko-KR" altLang="ko-KR" sz="1800" dirty="0">
              <a:solidFill>
                <a:schemeClr val="tx1"/>
              </a:solidFill>
              <a:latin typeface="Arial" charset="0"/>
              <a:ea typeface="Arial Unicode MS" pitchFamily="50" charset="-127"/>
            </a:endParaRPr>
          </a:p>
        </p:txBody>
      </p:sp>
      <p:sp>
        <p:nvSpPr>
          <p:cNvPr id="383032" name="Line 56"/>
          <p:cNvSpPr>
            <a:spLocks noChangeShapeType="1"/>
          </p:cNvSpPr>
          <p:nvPr/>
        </p:nvSpPr>
        <p:spPr bwMode="auto">
          <a:xfrm>
            <a:off x="775065" y="1738056"/>
            <a:ext cx="7447013" cy="1845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3033" name="Line 57"/>
          <p:cNvSpPr>
            <a:spLocks noChangeShapeType="1"/>
          </p:cNvSpPr>
          <p:nvPr/>
        </p:nvSpPr>
        <p:spPr bwMode="auto">
          <a:xfrm>
            <a:off x="775060" y="1738056"/>
            <a:ext cx="0" cy="177040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3034" name="Line 58"/>
          <p:cNvSpPr>
            <a:spLocks noChangeShapeType="1"/>
          </p:cNvSpPr>
          <p:nvPr/>
        </p:nvSpPr>
        <p:spPr bwMode="auto">
          <a:xfrm>
            <a:off x="2294620" y="1738056"/>
            <a:ext cx="0" cy="177040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3035" name="Line 59"/>
          <p:cNvSpPr>
            <a:spLocks noChangeShapeType="1"/>
          </p:cNvSpPr>
          <p:nvPr/>
        </p:nvSpPr>
        <p:spPr bwMode="auto">
          <a:xfrm>
            <a:off x="5335414" y="1738056"/>
            <a:ext cx="0" cy="177040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3036" name="Line 60"/>
          <p:cNvSpPr>
            <a:spLocks noChangeShapeType="1"/>
          </p:cNvSpPr>
          <p:nvPr/>
        </p:nvSpPr>
        <p:spPr bwMode="auto">
          <a:xfrm>
            <a:off x="8205319" y="1738056"/>
            <a:ext cx="1676" cy="162287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3037" name="Rectangle 61"/>
          <p:cNvSpPr>
            <a:spLocks noChangeArrowheads="1"/>
          </p:cNvSpPr>
          <p:nvPr/>
        </p:nvSpPr>
        <p:spPr bwMode="auto">
          <a:xfrm>
            <a:off x="484612" y="4572008"/>
            <a:ext cx="1117486" cy="128588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Category</a:t>
            </a:r>
          </a:p>
        </p:txBody>
      </p:sp>
      <p:sp>
        <p:nvSpPr>
          <p:cNvPr id="383038" name="Rectangle 62"/>
          <p:cNvSpPr>
            <a:spLocks noChangeArrowheads="1"/>
          </p:cNvSpPr>
          <p:nvPr/>
        </p:nvSpPr>
        <p:spPr bwMode="auto">
          <a:xfrm>
            <a:off x="1646912" y="4570694"/>
            <a:ext cx="3496592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By Job</a:t>
            </a:r>
          </a:p>
        </p:txBody>
      </p:sp>
      <p:sp>
        <p:nvSpPr>
          <p:cNvPr id="383039" name="Rectangle 63"/>
          <p:cNvSpPr>
            <a:spLocks noChangeArrowheads="1"/>
          </p:cNvSpPr>
          <p:nvPr/>
        </p:nvSpPr>
        <p:spPr bwMode="auto">
          <a:xfrm>
            <a:off x="5239015" y="4570694"/>
            <a:ext cx="3476389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By Organization</a:t>
            </a:r>
          </a:p>
        </p:txBody>
      </p:sp>
      <p:sp>
        <p:nvSpPr>
          <p:cNvPr id="383040" name="Rectangle 64"/>
          <p:cNvSpPr>
            <a:spLocks noChangeArrowheads="1"/>
          </p:cNvSpPr>
          <p:nvPr/>
        </p:nvSpPr>
        <p:spPr bwMode="auto">
          <a:xfrm>
            <a:off x="470086" y="5905542"/>
            <a:ext cx="1135900" cy="63623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No. of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Persons</a:t>
            </a:r>
          </a:p>
        </p:txBody>
      </p:sp>
      <p:sp>
        <p:nvSpPr>
          <p:cNvPr id="383041" name="Rectangle 65"/>
          <p:cNvSpPr>
            <a:spLocks noChangeArrowheads="1"/>
          </p:cNvSpPr>
          <p:nvPr/>
        </p:nvSpPr>
        <p:spPr bwMode="auto">
          <a:xfrm>
            <a:off x="1677059" y="5241970"/>
            <a:ext cx="1147627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Total</a:t>
            </a:r>
          </a:p>
        </p:txBody>
      </p:sp>
      <p:sp>
        <p:nvSpPr>
          <p:cNvPr id="383042" name="Rectangle 66"/>
          <p:cNvSpPr>
            <a:spLocks noChangeArrowheads="1"/>
          </p:cNvSpPr>
          <p:nvPr/>
        </p:nvSpPr>
        <p:spPr bwMode="auto">
          <a:xfrm>
            <a:off x="1677059" y="5905540"/>
            <a:ext cx="1147627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925</a:t>
            </a:r>
          </a:p>
        </p:txBody>
      </p:sp>
      <p:sp>
        <p:nvSpPr>
          <p:cNvPr id="383043" name="Rectangle 67"/>
          <p:cNvSpPr>
            <a:spLocks noChangeArrowheads="1"/>
          </p:cNvSpPr>
          <p:nvPr/>
        </p:nvSpPr>
        <p:spPr bwMode="auto">
          <a:xfrm>
            <a:off x="2824685" y="5241970"/>
            <a:ext cx="1145952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Computer/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Communication</a:t>
            </a:r>
          </a:p>
        </p:txBody>
      </p:sp>
      <p:sp>
        <p:nvSpPr>
          <p:cNvPr id="383044" name="Rectangle 68"/>
          <p:cNvSpPr>
            <a:spLocks noChangeArrowheads="1"/>
          </p:cNvSpPr>
          <p:nvPr/>
        </p:nvSpPr>
        <p:spPr bwMode="auto">
          <a:xfrm>
            <a:off x="2824685" y="5905542"/>
            <a:ext cx="1145952" cy="636236"/>
          </a:xfrm>
          <a:prstGeom prst="rect">
            <a:avLst/>
          </a:prstGeom>
          <a:ln w="444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683</a:t>
            </a:r>
          </a:p>
        </p:txBody>
      </p:sp>
      <p:sp>
        <p:nvSpPr>
          <p:cNvPr id="383045" name="Rectangle 69"/>
          <p:cNvSpPr>
            <a:spLocks noChangeArrowheads="1"/>
          </p:cNvSpPr>
          <p:nvPr/>
        </p:nvSpPr>
        <p:spPr bwMode="auto">
          <a:xfrm>
            <a:off x="3980706" y="5241970"/>
            <a:ext cx="1145952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Administration/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Others</a:t>
            </a:r>
          </a:p>
        </p:txBody>
      </p:sp>
      <p:sp>
        <p:nvSpPr>
          <p:cNvPr id="383046" name="Rectangle 70"/>
          <p:cNvSpPr>
            <a:spLocks noChangeArrowheads="1"/>
          </p:cNvSpPr>
          <p:nvPr/>
        </p:nvSpPr>
        <p:spPr bwMode="auto">
          <a:xfrm>
            <a:off x="3980706" y="5905542"/>
            <a:ext cx="1145952" cy="63623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242</a:t>
            </a:r>
          </a:p>
        </p:txBody>
      </p:sp>
      <p:sp>
        <p:nvSpPr>
          <p:cNvPr id="383047" name="Rectangle 71"/>
          <p:cNvSpPr>
            <a:spLocks noChangeArrowheads="1"/>
          </p:cNvSpPr>
          <p:nvPr/>
        </p:nvSpPr>
        <p:spPr bwMode="auto">
          <a:xfrm>
            <a:off x="5243763" y="5241970"/>
            <a:ext cx="1145952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Total</a:t>
            </a:r>
          </a:p>
        </p:txBody>
      </p:sp>
      <p:sp>
        <p:nvSpPr>
          <p:cNvPr id="383048" name="Rectangle 72"/>
          <p:cNvSpPr>
            <a:spLocks noChangeArrowheads="1"/>
          </p:cNvSpPr>
          <p:nvPr/>
        </p:nvSpPr>
        <p:spPr bwMode="auto">
          <a:xfrm>
            <a:off x="5243763" y="5905542"/>
            <a:ext cx="1145952" cy="63623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925</a:t>
            </a:r>
          </a:p>
        </p:txBody>
      </p:sp>
      <p:sp>
        <p:nvSpPr>
          <p:cNvPr id="383049" name="Rectangle 73"/>
          <p:cNvSpPr>
            <a:spLocks noChangeArrowheads="1"/>
          </p:cNvSpPr>
          <p:nvPr/>
        </p:nvSpPr>
        <p:spPr bwMode="auto">
          <a:xfrm>
            <a:off x="6399783" y="5241970"/>
            <a:ext cx="1145952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IT Bureau</a:t>
            </a:r>
          </a:p>
        </p:txBody>
      </p:sp>
      <p:sp>
        <p:nvSpPr>
          <p:cNvPr id="383050" name="Rectangle 74"/>
          <p:cNvSpPr>
            <a:spLocks noChangeArrowheads="1"/>
          </p:cNvSpPr>
          <p:nvPr/>
        </p:nvSpPr>
        <p:spPr bwMode="auto">
          <a:xfrm>
            <a:off x="6399783" y="5905542"/>
            <a:ext cx="1145952" cy="63623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219</a:t>
            </a:r>
          </a:p>
        </p:txBody>
      </p:sp>
      <p:sp>
        <p:nvSpPr>
          <p:cNvPr id="383051" name="Rectangle 75"/>
          <p:cNvSpPr>
            <a:spLocks noChangeArrowheads="1"/>
          </p:cNvSpPr>
          <p:nvPr/>
        </p:nvSpPr>
        <p:spPr bwMode="auto">
          <a:xfrm>
            <a:off x="7555804" y="5241970"/>
            <a:ext cx="1145952" cy="636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Others</a:t>
            </a:r>
          </a:p>
        </p:txBody>
      </p:sp>
      <p:sp>
        <p:nvSpPr>
          <p:cNvPr id="383052" name="Rectangle 76"/>
          <p:cNvSpPr>
            <a:spLocks noChangeArrowheads="1"/>
          </p:cNvSpPr>
          <p:nvPr/>
        </p:nvSpPr>
        <p:spPr bwMode="auto">
          <a:xfrm>
            <a:off x="7555804" y="5905542"/>
            <a:ext cx="1145952" cy="63623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706</a:t>
            </a:r>
          </a:p>
        </p:txBody>
      </p:sp>
      <p:sp>
        <p:nvSpPr>
          <p:cNvPr id="17445" name="Rectangle 77"/>
          <p:cNvSpPr>
            <a:spLocks noChangeArrowheads="1"/>
          </p:cNvSpPr>
          <p:nvPr/>
        </p:nvSpPr>
        <p:spPr bwMode="auto">
          <a:xfrm>
            <a:off x="4780178" y="3257649"/>
            <a:ext cx="1077632" cy="3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</a:rPr>
              <a:t>7 Teams</a:t>
            </a:r>
          </a:p>
        </p:txBody>
      </p:sp>
      <p:sp>
        <p:nvSpPr>
          <p:cNvPr id="17446" name="Rectangle 78"/>
          <p:cNvSpPr>
            <a:spLocks noChangeArrowheads="1"/>
          </p:cNvSpPr>
          <p:nvPr/>
        </p:nvSpPr>
        <p:spPr bwMode="auto">
          <a:xfrm>
            <a:off x="3267320" y="3257649"/>
            <a:ext cx="1077632" cy="3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</a:rPr>
              <a:t>3 Teams</a:t>
            </a:r>
          </a:p>
        </p:txBody>
      </p:sp>
      <p:sp>
        <p:nvSpPr>
          <p:cNvPr id="17447" name="Rectangle 79"/>
          <p:cNvSpPr>
            <a:spLocks noChangeArrowheads="1"/>
          </p:cNvSpPr>
          <p:nvPr/>
        </p:nvSpPr>
        <p:spPr bwMode="auto">
          <a:xfrm>
            <a:off x="1782944" y="3257649"/>
            <a:ext cx="1077632" cy="3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</a:rPr>
              <a:t>5 Teams</a:t>
            </a:r>
          </a:p>
        </p:txBody>
      </p:sp>
      <p:sp>
        <p:nvSpPr>
          <p:cNvPr id="17448" name="Rectangle 80"/>
          <p:cNvSpPr>
            <a:spLocks noChangeArrowheads="1"/>
          </p:cNvSpPr>
          <p:nvPr/>
        </p:nvSpPr>
        <p:spPr bwMode="auto">
          <a:xfrm>
            <a:off x="306943" y="3257649"/>
            <a:ext cx="1077632" cy="3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</a:rPr>
              <a:t>7 Teams</a:t>
            </a:r>
          </a:p>
        </p:txBody>
      </p:sp>
      <p:sp>
        <p:nvSpPr>
          <p:cNvPr id="17449" name="Rectangle 81"/>
          <p:cNvSpPr>
            <a:spLocks noChangeArrowheads="1"/>
          </p:cNvSpPr>
          <p:nvPr/>
        </p:nvSpPr>
        <p:spPr bwMode="auto">
          <a:xfrm>
            <a:off x="7664180" y="3139622"/>
            <a:ext cx="1336944" cy="81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spcBef>
                <a:spcPct val="20000"/>
              </a:spcBef>
            </a:pPr>
            <a:r>
              <a:rPr lang="en-US" altLang="ko-KR" sz="15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</a:rPr>
              <a:t>4 Divisions </a:t>
            </a:r>
          </a:p>
          <a:p>
            <a:pPr>
              <a:spcBef>
                <a:spcPct val="20000"/>
              </a:spcBef>
            </a:pPr>
            <a:r>
              <a:rPr lang="en-US" altLang="ko-KR" sz="15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</a:rPr>
              <a:t>14 Teams</a:t>
            </a:r>
          </a:p>
        </p:txBody>
      </p:sp>
      <p:sp>
        <p:nvSpPr>
          <p:cNvPr id="17450" name="Rectangle 82"/>
          <p:cNvSpPr>
            <a:spLocks noChangeArrowheads="1"/>
          </p:cNvSpPr>
          <p:nvPr/>
        </p:nvSpPr>
        <p:spPr bwMode="auto">
          <a:xfrm>
            <a:off x="500034" y="4143380"/>
            <a:ext cx="6043054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2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IT Human Resource (incl. district offices)</a:t>
            </a:r>
          </a:p>
        </p:txBody>
      </p:sp>
      <p:sp>
        <p:nvSpPr>
          <p:cNvPr id="383059" name="Rectangle 83"/>
          <p:cNvSpPr>
            <a:spLocks noChangeArrowheads="1"/>
          </p:cNvSpPr>
          <p:nvPr/>
        </p:nvSpPr>
        <p:spPr bwMode="auto">
          <a:xfrm>
            <a:off x="6171426" y="1915096"/>
            <a:ext cx="1338620" cy="1062239"/>
          </a:xfrm>
          <a:prstGeom prst="rect">
            <a:avLst/>
          </a:prstGeom>
          <a:solidFill>
            <a:srgbClr val="0272B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u-City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Promotion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charset="0"/>
                <a:ea typeface="Arial Unicode MS" pitchFamily="50" charset="-127"/>
              </a:rPr>
              <a:t>Division</a:t>
            </a:r>
          </a:p>
        </p:txBody>
      </p:sp>
      <p:sp>
        <p:nvSpPr>
          <p:cNvPr id="383060" name="Rectangle 84"/>
          <p:cNvSpPr>
            <a:spLocks noChangeArrowheads="1"/>
          </p:cNvSpPr>
          <p:nvPr/>
        </p:nvSpPr>
        <p:spPr bwMode="auto">
          <a:xfrm>
            <a:off x="6171426" y="3054790"/>
            <a:ext cx="1338620" cy="818809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/>
          <a:lstStyle/>
          <a:p>
            <a:pPr>
              <a:spcBef>
                <a:spcPct val="20000"/>
              </a:spcBef>
              <a:defRPr/>
            </a:pPr>
            <a:endParaRPr lang="ko-KR" altLang="ko-KR" sz="1800" dirty="0">
              <a:solidFill>
                <a:schemeClr val="tx1"/>
              </a:solidFill>
              <a:latin typeface="Arial" charset="0"/>
              <a:ea typeface="Arial Unicode MS" pitchFamily="50" charset="-127"/>
            </a:endParaRPr>
          </a:p>
        </p:txBody>
      </p:sp>
      <p:sp>
        <p:nvSpPr>
          <p:cNvPr id="383061" name="Line 85"/>
          <p:cNvSpPr>
            <a:spLocks noChangeShapeType="1"/>
          </p:cNvSpPr>
          <p:nvPr/>
        </p:nvSpPr>
        <p:spPr bwMode="auto">
          <a:xfrm>
            <a:off x="6792988" y="1756498"/>
            <a:ext cx="1675" cy="162287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17454" name="Rectangle 86"/>
          <p:cNvSpPr>
            <a:spLocks noChangeArrowheads="1"/>
          </p:cNvSpPr>
          <p:nvPr/>
        </p:nvSpPr>
        <p:spPr bwMode="auto">
          <a:xfrm>
            <a:off x="6348323" y="3231831"/>
            <a:ext cx="1077632" cy="3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5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</a:rPr>
              <a:t>3 Teams</a:t>
            </a:r>
          </a:p>
        </p:txBody>
      </p:sp>
      <p:sp>
        <p:nvSpPr>
          <p:cNvPr id="383063" name="Line 87"/>
          <p:cNvSpPr>
            <a:spLocks noChangeShapeType="1"/>
          </p:cNvSpPr>
          <p:nvPr/>
        </p:nvSpPr>
        <p:spPr bwMode="auto">
          <a:xfrm>
            <a:off x="4531237" y="1561016"/>
            <a:ext cx="0" cy="177040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3064" name="Line 88"/>
          <p:cNvSpPr>
            <a:spLocks noChangeShapeType="1"/>
          </p:cNvSpPr>
          <p:nvPr/>
        </p:nvSpPr>
        <p:spPr bwMode="auto">
          <a:xfrm>
            <a:off x="2168967" y="1738056"/>
            <a:ext cx="6024625" cy="0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383065" name="Line 89"/>
          <p:cNvSpPr>
            <a:spLocks noChangeShapeType="1"/>
          </p:cNvSpPr>
          <p:nvPr/>
        </p:nvSpPr>
        <p:spPr bwMode="auto">
          <a:xfrm>
            <a:off x="3814179" y="1738056"/>
            <a:ext cx="0" cy="177040"/>
          </a:xfrm>
          <a:prstGeom prst="line">
            <a:avLst/>
          </a:prstGeom>
          <a:noFill/>
          <a:ln w="12700">
            <a:solidFill>
              <a:srgbClr val="0272B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50" charset="-127"/>
            </a:endParaRPr>
          </a:p>
        </p:txBody>
      </p:sp>
      <p:sp>
        <p:nvSpPr>
          <p:cNvPr id="17458" name="Text Box 51"/>
          <p:cNvSpPr txBox="1">
            <a:spLocks noChangeArrowheads="1"/>
          </p:cNvSpPr>
          <p:nvPr/>
        </p:nvSpPr>
        <p:spPr bwMode="auto">
          <a:xfrm>
            <a:off x="7072330" y="4214818"/>
            <a:ext cx="2278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6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As of Jan. </a:t>
            </a: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2011</a:t>
            </a:r>
            <a:endParaRPr lang="ko-KR" altLang="en-US" sz="16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0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</p:nvPr>
        </p:nvGraphicFramePr>
        <p:xfrm>
          <a:off x="485805" y="2000240"/>
          <a:ext cx="8229599" cy="324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46"/>
                <a:gridCol w="2426710"/>
                <a:gridCol w="2763753"/>
                <a:gridCol w="1893190"/>
              </a:tblGrid>
              <a:tr h="7569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aseline="0" dirty="0" smtClean="0">
                          <a:latin typeface="Arial" pitchFamily="34" charset="0"/>
                          <a:cs typeface="Arial" pitchFamily="34" charset="0"/>
                        </a:rPr>
                        <a:t>Total Seoul Budget (A)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aseline="0" dirty="0" smtClean="0">
                          <a:latin typeface="Arial" pitchFamily="34" charset="0"/>
                          <a:cs typeface="Arial" pitchFamily="34" charset="0"/>
                        </a:rPr>
                        <a:t>e-government Budget (B)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Proportion</a:t>
                      </a:r>
                    </a:p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(B/A</a:t>
                      </a:r>
                      <a:r>
                        <a:rPr lang="en-US" altLang="ko-KR" sz="2400" baseline="0" dirty="0" smtClean="0">
                          <a:latin typeface="Arial" pitchFamily="34" charset="0"/>
                          <a:cs typeface="Arial" pitchFamily="34" charset="0"/>
                        </a:rPr>
                        <a:t> x 100)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813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21,782,900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124,186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0.57%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8032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20,585,000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129,591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0.63%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8019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21,757,300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170,445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itchFamily="34" charset="0"/>
                          <a:cs typeface="Arial" pitchFamily="34" charset="0"/>
                        </a:rPr>
                        <a:t>0.80%</a:t>
                      </a:r>
                      <a:endParaRPr lang="ko-KR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12" y="150017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(Unit: 1 million KRW)</a:t>
            </a:r>
            <a:endParaRPr lang="ko-KR" altLang="en-US" sz="2000" dirty="0">
              <a:solidFill>
                <a:schemeClr val="tx2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Budget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5500702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* Exchange Rate(16 March 2012): 1,127KRW=1$ 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6"/>
          <p:cNvSpPr>
            <a:spLocks noChangeArrowheads="1" noChangeShapeType="1" noTextEdit="1"/>
          </p:cNvSpPr>
          <p:nvPr/>
        </p:nvSpPr>
        <p:spPr bwMode="auto">
          <a:xfrm>
            <a:off x="1211216" y="54592"/>
            <a:ext cx="6432618" cy="653202"/>
          </a:xfrm>
          <a:prstGeom prst="rect">
            <a:avLst/>
          </a:prstGeom>
          <a:noFill/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400" b="1" kern="10" spc="-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Budget</a:t>
            </a:r>
          </a:p>
        </p:txBody>
      </p:sp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1223963"/>
            <a:ext cx="58864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16715</TotalTime>
  <Words>3012</Words>
  <Application>Microsoft Office PowerPoint</Application>
  <PresentationFormat>화면 슬라이드 쇼(4:3)</PresentationFormat>
  <Paragraphs>671</Paragraphs>
  <Slides>37</Slides>
  <Notes>30</Notes>
  <HiddenSlides>0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37</vt:i4>
      </vt:variant>
    </vt:vector>
  </HeadingPairs>
  <TitlesOfParts>
    <vt:vector size="41" baseType="lpstr">
      <vt:lpstr>Office 테마</vt:lpstr>
      <vt:lpstr>비트맵 이미지</vt:lpstr>
      <vt:lpstr>클립</vt:lpstr>
      <vt:lpstr>Visio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(주)오피스이엔지</dc:creator>
  <cp:lastModifiedBy>FreeSoul</cp:lastModifiedBy>
  <cp:revision>1594</cp:revision>
  <dcterms:created xsi:type="dcterms:W3CDTF">2010-02-04T04:39:42Z</dcterms:created>
  <dcterms:modified xsi:type="dcterms:W3CDTF">2012-05-13T13:51:58Z</dcterms:modified>
</cp:coreProperties>
</file>