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4.xml" ContentType="application/vnd.openxmlformats-officedocument.presentationml.tag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1.xml" ContentType="application/vnd.openxmlformats-officedocument.presentationml.tags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tags/tag2.xml" ContentType="application/vnd.openxmlformats-officedocument.presentationml.tags+xml"/>
  <Override PartName="/ppt/theme/themeOverride3.xml" ContentType="application/vnd.openxmlformats-officedocument.themeOverr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4" r:id="rId2"/>
  </p:sldMasterIdLst>
  <p:notesMasterIdLst>
    <p:notesMasterId r:id="rId73"/>
  </p:notesMasterIdLst>
  <p:handoutMasterIdLst>
    <p:handoutMasterId r:id="rId74"/>
  </p:handoutMasterIdLst>
  <p:sldIdLst>
    <p:sldId id="405" r:id="rId3"/>
    <p:sldId id="406" r:id="rId4"/>
    <p:sldId id="533" r:id="rId5"/>
    <p:sldId id="534" r:id="rId6"/>
    <p:sldId id="535" r:id="rId7"/>
    <p:sldId id="536" r:id="rId8"/>
    <p:sldId id="537" r:id="rId9"/>
    <p:sldId id="538" r:id="rId10"/>
    <p:sldId id="539" r:id="rId11"/>
    <p:sldId id="540" r:id="rId12"/>
    <p:sldId id="542" r:id="rId13"/>
    <p:sldId id="541" r:id="rId14"/>
    <p:sldId id="485" r:id="rId15"/>
    <p:sldId id="486" r:id="rId16"/>
    <p:sldId id="484" r:id="rId17"/>
    <p:sldId id="476" r:id="rId18"/>
    <p:sldId id="477" r:id="rId19"/>
    <p:sldId id="478" r:id="rId20"/>
    <p:sldId id="479" r:id="rId21"/>
    <p:sldId id="498" r:id="rId22"/>
    <p:sldId id="482" r:id="rId23"/>
    <p:sldId id="452" r:id="rId24"/>
    <p:sldId id="407" r:id="rId25"/>
    <p:sldId id="408" r:id="rId26"/>
    <p:sldId id="409" r:id="rId27"/>
    <p:sldId id="410" r:id="rId28"/>
    <p:sldId id="411" r:id="rId29"/>
    <p:sldId id="412" r:id="rId30"/>
    <p:sldId id="451" r:id="rId31"/>
    <p:sldId id="413" r:id="rId32"/>
    <p:sldId id="414" r:id="rId33"/>
    <p:sldId id="367" r:id="rId34"/>
    <p:sldId id="369" r:id="rId35"/>
    <p:sldId id="370" r:id="rId36"/>
    <p:sldId id="371" r:id="rId37"/>
    <p:sldId id="372" r:id="rId38"/>
    <p:sldId id="487" r:id="rId39"/>
    <p:sldId id="490" r:id="rId40"/>
    <p:sldId id="499" r:id="rId41"/>
    <p:sldId id="500" r:id="rId42"/>
    <p:sldId id="501" r:id="rId43"/>
    <p:sldId id="502" r:id="rId44"/>
    <p:sldId id="503" r:id="rId45"/>
    <p:sldId id="504" r:id="rId46"/>
    <p:sldId id="505" r:id="rId47"/>
    <p:sldId id="506" r:id="rId48"/>
    <p:sldId id="507" r:id="rId49"/>
    <p:sldId id="508" r:id="rId50"/>
    <p:sldId id="509" r:id="rId51"/>
    <p:sldId id="510" r:id="rId52"/>
    <p:sldId id="511" r:id="rId53"/>
    <p:sldId id="512" r:id="rId54"/>
    <p:sldId id="513" r:id="rId55"/>
    <p:sldId id="515" r:id="rId56"/>
    <p:sldId id="516" r:id="rId57"/>
    <p:sldId id="517" r:id="rId58"/>
    <p:sldId id="518" r:id="rId59"/>
    <p:sldId id="519" r:id="rId60"/>
    <p:sldId id="520" r:id="rId61"/>
    <p:sldId id="521" r:id="rId62"/>
    <p:sldId id="522" r:id="rId63"/>
    <p:sldId id="523" r:id="rId64"/>
    <p:sldId id="524" r:id="rId65"/>
    <p:sldId id="525" r:id="rId66"/>
    <p:sldId id="526" r:id="rId67"/>
    <p:sldId id="527" r:id="rId68"/>
    <p:sldId id="528" r:id="rId69"/>
    <p:sldId id="529" r:id="rId70"/>
    <p:sldId id="543" r:id="rId71"/>
    <p:sldId id="532" r:id="rId72"/>
  </p:sldIdLst>
  <p:sldSz cx="9144000" cy="6858000" type="screen4x3"/>
  <p:notesSz cx="6807200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ulie Koch" initials="J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FF66"/>
    <a:srgbClr val="006600"/>
    <a:srgbClr val="002776"/>
    <a:srgbClr val="00602B"/>
    <a:srgbClr val="FFD5FF"/>
    <a:srgbClr val="BBD18F"/>
    <a:srgbClr val="003300"/>
    <a:srgbClr val="CBDCA8"/>
    <a:srgbClr val="CC3300"/>
  </p:clrMru>
  <p:extLst>
    <p:ext uri="{E76CE94A-603C-4142-B9EB-6D1370010A27}">
      <p14:discardImageEditData xmlns:p14="http://schemas.microsoft.com/office/powerpoint/2010/main" xmlns="" xmlns:mv="urn:schemas-microsoft-com:mac:vml" xmlns:mc="http://schemas.openxmlformats.org/markup-compatibility/2006" val="0"/>
    </p:ext>
    <p:ext uri="{D31A062A-798A-4329-ABDD-BBA856620510}">
      <p14:defaultImageDpi xmlns:p14="http://schemas.microsoft.com/office/powerpoint/2010/main" xmlns="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5" autoAdjust="0"/>
    <p:restoredTop sz="96935" autoAdjust="0"/>
  </p:normalViewPr>
  <p:slideViewPr>
    <p:cSldViewPr>
      <p:cViewPr>
        <p:scale>
          <a:sx n="57" d="100"/>
          <a:sy n="57" d="100"/>
        </p:scale>
        <p:origin x="-900" y="-4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9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28"/>
    </p:cViewPr>
  </p:sorterViewPr>
  <p:notesViewPr>
    <p:cSldViewPr>
      <p:cViewPr varScale="1">
        <p:scale>
          <a:sx n="76" d="100"/>
          <a:sy n="76" d="100"/>
        </p:scale>
        <p:origin x="-2214" y="-90"/>
      </p:cViewPr>
      <p:guideLst>
        <p:guide orient="horz" pos="3132"/>
        <p:guide pos="2144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roject\&#52972;&#52376;&#45432;&#48121;&#49828;2\&#44592;&#48376;%20&#51221;&#48372;\5&#45824;&#44284;&#51228;%20&#44288;&#47144;\5&#45824;&#44284;&#51228;_&#45936;&#51060;&#53552;.xlsx" TargetMode="External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Documents%20and%20Settings\&#48149;&#49457;&#47928;\&#48148;&#53461;%20&#54868;&#47732;\GDP,GRDP.xls" TargetMode="External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oleObject" Target="file:///D:\Project\&#52972;&#52376;&#45432;&#48121;&#49828;2\&#44592;&#48376;%20&#51221;&#48372;\5&#45824;&#44284;&#51228;%20&#44288;&#47144;\0517\5&#45824;&#44284;&#51228;_&#45936;&#51060;&#53552;.xlsx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1"/>
          <c:order val="1"/>
          <c:tx>
            <c:strRef>
              <c:f>'일자리 찾기'!$C$8</c:f>
              <c:strCache>
                <c:ptCount val="1"/>
                <c:pt idx="0">
                  <c:v>전체 실업률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lang="ko-KR"/>
                </a:pPr>
                <a:endParaRPr lang="ko-KR"/>
              </a:p>
            </c:txPr>
            <c:showVal val="1"/>
          </c:dLbls>
          <c:cat>
            <c:numRef>
              <c:f>'일자리 찾기'!$A$9:$A$19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'일자리 찾기'!$C$9:$C$19</c:f>
              <c:numCache>
                <c:formatCode>0.0_ </c:formatCode>
                <c:ptCount val="11"/>
                <c:pt idx="0">
                  <c:v>5.0999999999999996</c:v>
                </c:pt>
                <c:pt idx="1">
                  <c:v>4.8</c:v>
                </c:pt>
                <c:pt idx="2">
                  <c:v>4.3</c:v>
                </c:pt>
                <c:pt idx="3">
                  <c:v>4.5999999999999996</c:v>
                </c:pt>
                <c:pt idx="4">
                  <c:v>4.7</c:v>
                </c:pt>
                <c:pt idx="5">
                  <c:v>4.8</c:v>
                </c:pt>
                <c:pt idx="6">
                  <c:v>4.5</c:v>
                </c:pt>
                <c:pt idx="7">
                  <c:v>4</c:v>
                </c:pt>
                <c:pt idx="8">
                  <c:v>3.9</c:v>
                </c:pt>
                <c:pt idx="9">
                  <c:v>4.5</c:v>
                </c:pt>
                <c:pt idx="10">
                  <c:v>5.7</c:v>
                </c:pt>
              </c:numCache>
            </c:numRef>
          </c:val>
        </c:ser>
        <c:axId val="104929152"/>
        <c:axId val="104930688"/>
      </c:barChart>
      <c:lineChart>
        <c:grouping val="standard"/>
        <c:ser>
          <c:idx val="0"/>
          <c:order val="0"/>
          <c:tx>
            <c:strRef>
              <c:f>'일자리 찾기'!$B$8</c:f>
              <c:strCache>
                <c:ptCount val="1"/>
                <c:pt idx="0">
                  <c:v>청년 실업률</c:v>
                </c:pt>
              </c:strCache>
            </c:strRef>
          </c:tx>
          <c:dLbls>
            <c:dLbl>
              <c:idx val="10"/>
              <c:spPr/>
              <c:txPr>
                <a:bodyPr/>
                <a:lstStyle/>
                <a:p>
                  <a:pPr>
                    <a:defRPr lang="ko-KR" sz="1400" b="1">
                      <a:solidFill>
                        <a:srgbClr val="FF0000"/>
                      </a:solidFill>
                      <a:latin typeface="YoonGothic Bold" pitchFamily="18" charset="-127"/>
                      <a:ea typeface="YoonGothic Bold" pitchFamily="18" charset="-127"/>
                      <a:cs typeface="YoonGothic Bold" pitchFamily="18" charset="-127"/>
                    </a:defRPr>
                  </a:pPr>
                  <a:endParaRPr lang="ko-KR"/>
                </a:p>
              </c:txPr>
            </c:dLbl>
            <c:txPr>
              <a:bodyPr/>
              <a:lstStyle/>
              <a:p>
                <a:pPr>
                  <a:defRPr lang="ko-KR"/>
                </a:pPr>
                <a:endParaRPr lang="ko-KR"/>
              </a:p>
            </c:txPr>
            <c:showVal val="1"/>
          </c:dLbls>
          <c:cat>
            <c:numRef>
              <c:f>'일자리 찾기'!$A$9:$A$19</c:f>
              <c:numCache>
                <c:formatCode>General</c:formatCode>
                <c:ptCount val="11"/>
                <c:pt idx="0">
                  <c:v>2000</c:v>
                </c:pt>
                <c:pt idx="1">
                  <c:v>2001</c:v>
                </c:pt>
                <c:pt idx="2">
                  <c:v>2002</c:v>
                </c:pt>
                <c:pt idx="3">
                  <c:v>2003</c:v>
                </c:pt>
                <c:pt idx="4">
                  <c:v>2004</c:v>
                </c:pt>
                <c:pt idx="5">
                  <c:v>2005</c:v>
                </c:pt>
                <c:pt idx="6">
                  <c:v>2006</c:v>
                </c:pt>
                <c:pt idx="7">
                  <c:v>2007</c:v>
                </c:pt>
                <c:pt idx="8">
                  <c:v>2008</c:v>
                </c:pt>
                <c:pt idx="9">
                  <c:v>2009</c:v>
                </c:pt>
                <c:pt idx="10">
                  <c:v>2010</c:v>
                </c:pt>
              </c:numCache>
            </c:numRef>
          </c:cat>
          <c:val>
            <c:numRef>
              <c:f>'일자리 찾기'!$B$9:$B$19</c:f>
              <c:numCache>
                <c:formatCode>0.0_ </c:formatCode>
                <c:ptCount val="11"/>
                <c:pt idx="0">
                  <c:v>8.1</c:v>
                </c:pt>
                <c:pt idx="1">
                  <c:v>8.4</c:v>
                </c:pt>
                <c:pt idx="2">
                  <c:v>8.3000000000000007</c:v>
                </c:pt>
                <c:pt idx="3">
                  <c:v>8.8000000000000007</c:v>
                </c:pt>
                <c:pt idx="4">
                  <c:v>9</c:v>
                </c:pt>
                <c:pt idx="5">
                  <c:v>9</c:v>
                </c:pt>
                <c:pt idx="6">
                  <c:v>8.8000000000000007</c:v>
                </c:pt>
                <c:pt idx="7">
                  <c:v>7.5</c:v>
                </c:pt>
                <c:pt idx="8">
                  <c:v>7.7</c:v>
                </c:pt>
                <c:pt idx="9">
                  <c:v>8.2000000000000011</c:v>
                </c:pt>
                <c:pt idx="10">
                  <c:v>10</c:v>
                </c:pt>
              </c:numCache>
            </c:numRef>
          </c:val>
        </c:ser>
        <c:marker val="1"/>
        <c:axId val="104929152"/>
        <c:axId val="104930688"/>
      </c:lineChart>
      <c:catAx>
        <c:axId val="104929152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ko-KR"/>
            </a:pPr>
            <a:endParaRPr lang="ko-KR"/>
          </a:p>
        </c:txPr>
        <c:crossAx val="104930688"/>
        <c:crosses val="autoZero"/>
        <c:auto val="1"/>
        <c:lblAlgn val="ctr"/>
        <c:lblOffset val="100"/>
      </c:catAx>
      <c:valAx>
        <c:axId val="104930688"/>
        <c:scaling>
          <c:orientation val="minMax"/>
        </c:scaling>
        <c:axPos val="l"/>
        <c:majorGridlines/>
        <c:numFmt formatCode="0.0_ " sourceLinked="1"/>
        <c:tickLblPos val="nextTo"/>
        <c:txPr>
          <a:bodyPr/>
          <a:lstStyle/>
          <a:p>
            <a:pPr>
              <a:defRPr lang="ko-KR"/>
            </a:pPr>
            <a:endParaRPr lang="ko-KR"/>
          </a:p>
        </c:txPr>
        <c:crossAx val="104929152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lrMapOvr bg1="lt1" tx1="dk1" bg2="lt2" tx2="dk2" accent1="accent1" accent2="accent2" accent3="accent3" accent4="accent4" accent5="accent5" accent6="accent6" hlink="hlink" folHlink="folHlink"/>
  <c:chart>
    <c:plotArea>
      <c:layout>
        <c:manualLayout>
          <c:layoutTarget val="inner"/>
          <c:xMode val="edge"/>
          <c:yMode val="edge"/>
          <c:x val="9.0538987490484224E-2"/>
          <c:y val="4.3745364336459786E-2"/>
          <c:w val="0.85155466399197599"/>
          <c:h val="0.9212598425197015"/>
        </c:manualLayout>
      </c:layout>
      <c:lineChart>
        <c:grouping val="standard"/>
        <c:ser>
          <c:idx val="0"/>
          <c:order val="0"/>
          <c:tx>
            <c:strRef>
              <c:f>Sheet2!$B$16</c:f>
              <c:strCache>
                <c:ptCount val="1"/>
                <c:pt idx="0">
                  <c:v>전국</c:v>
                </c:pt>
              </c:strCache>
            </c:strRef>
          </c:tx>
          <c:spPr>
            <a:ln>
              <a:solidFill>
                <a:srgbClr val="002776"/>
              </a:solidFill>
            </a:ln>
          </c:spPr>
          <c:marker>
            <c:spPr>
              <a:ln>
                <a:solidFill>
                  <a:srgbClr val="002776"/>
                </a:solidFill>
              </a:ln>
            </c:spPr>
          </c:marker>
          <c:dLbls>
            <c:spPr>
              <a:noFill/>
              <a:ln w="25400">
                <a:noFill/>
              </a:ln>
            </c:spPr>
            <c:showVal val="1"/>
          </c:dLbls>
          <c:cat>
            <c:numRef>
              <c:f>Sheet2!$A$17:$A$34</c:f>
              <c:numCache>
                <c:formatCode>General</c:formatCode>
                <c:ptCount val="1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</c:numCache>
            </c:numRef>
          </c:cat>
          <c:val>
            <c:numRef>
              <c:f>Sheet2!$B$17:$B$34</c:f>
              <c:numCache>
                <c:formatCode>0.0_ </c:formatCode>
                <c:ptCount val="18"/>
                <c:pt idx="0">
                  <c:v>9.4</c:v>
                </c:pt>
                <c:pt idx="1">
                  <c:v>5.9</c:v>
                </c:pt>
                <c:pt idx="2">
                  <c:v>6.1</c:v>
                </c:pt>
                <c:pt idx="3">
                  <c:v>8.5</c:v>
                </c:pt>
                <c:pt idx="4">
                  <c:v>9.2000000000000011</c:v>
                </c:pt>
                <c:pt idx="5">
                  <c:v>7</c:v>
                </c:pt>
                <c:pt idx="6">
                  <c:v>4.7</c:v>
                </c:pt>
                <c:pt idx="7">
                  <c:v>-6.9</c:v>
                </c:pt>
                <c:pt idx="8">
                  <c:v>9.5</c:v>
                </c:pt>
                <c:pt idx="9">
                  <c:v>8.5</c:v>
                </c:pt>
                <c:pt idx="10">
                  <c:v>4</c:v>
                </c:pt>
                <c:pt idx="11">
                  <c:v>7.2</c:v>
                </c:pt>
                <c:pt idx="12">
                  <c:v>2.8</c:v>
                </c:pt>
                <c:pt idx="13">
                  <c:v>4.5999999999999996</c:v>
                </c:pt>
                <c:pt idx="14">
                  <c:v>4</c:v>
                </c:pt>
                <c:pt idx="15">
                  <c:v>5.2</c:v>
                </c:pt>
                <c:pt idx="16">
                  <c:v>5.0999999999999996</c:v>
                </c:pt>
                <c:pt idx="17">
                  <c:v>2.2000000000000002</c:v>
                </c:pt>
              </c:numCache>
            </c:numRef>
          </c:val>
        </c:ser>
        <c:ser>
          <c:idx val="1"/>
          <c:order val="1"/>
          <c:tx>
            <c:strRef>
              <c:f>Sheet2!$C$16</c:f>
              <c:strCache>
                <c:ptCount val="1"/>
                <c:pt idx="0">
                  <c:v>서울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pPr>
              <a:ln>
                <a:solidFill>
                  <a:srgbClr val="C00000"/>
                </a:solidFill>
              </a:ln>
            </c:spPr>
          </c:marker>
          <c:dLbls>
            <c:spPr>
              <a:noFill/>
              <a:ln w="25400">
                <a:noFill/>
              </a:ln>
            </c:spPr>
            <c:showVal val="1"/>
          </c:dLbls>
          <c:cat>
            <c:numRef>
              <c:f>Sheet2!$A$17:$A$34</c:f>
              <c:numCache>
                <c:formatCode>General</c:formatCode>
                <c:ptCount val="18"/>
                <c:pt idx="0">
                  <c:v>1991</c:v>
                </c:pt>
                <c:pt idx="1">
                  <c:v>1992</c:v>
                </c:pt>
                <c:pt idx="2">
                  <c:v>1993</c:v>
                </c:pt>
                <c:pt idx="3">
                  <c:v>1994</c:v>
                </c:pt>
                <c:pt idx="4">
                  <c:v>1995</c:v>
                </c:pt>
                <c:pt idx="5">
                  <c:v>1996</c:v>
                </c:pt>
                <c:pt idx="6">
                  <c:v>1997</c:v>
                </c:pt>
                <c:pt idx="7">
                  <c:v>1998</c:v>
                </c:pt>
                <c:pt idx="8">
                  <c:v>1999</c:v>
                </c:pt>
                <c:pt idx="9">
                  <c:v>2000</c:v>
                </c:pt>
                <c:pt idx="10">
                  <c:v>2001</c:v>
                </c:pt>
                <c:pt idx="11">
                  <c:v>2002</c:v>
                </c:pt>
                <c:pt idx="12">
                  <c:v>2003</c:v>
                </c:pt>
                <c:pt idx="13">
                  <c:v>2004</c:v>
                </c:pt>
                <c:pt idx="14">
                  <c:v>2005</c:v>
                </c:pt>
                <c:pt idx="15">
                  <c:v>2006</c:v>
                </c:pt>
                <c:pt idx="16">
                  <c:v>2007</c:v>
                </c:pt>
                <c:pt idx="17">
                  <c:v>2008</c:v>
                </c:pt>
              </c:numCache>
            </c:numRef>
          </c:cat>
          <c:val>
            <c:numRef>
              <c:f>Sheet2!$C$17:$C$34</c:f>
              <c:numCache>
                <c:formatCode>0.0_ </c:formatCode>
                <c:ptCount val="18"/>
                <c:pt idx="0">
                  <c:v>8</c:v>
                </c:pt>
                <c:pt idx="1">
                  <c:v>8.4</c:v>
                </c:pt>
                <c:pt idx="2">
                  <c:v>7.4</c:v>
                </c:pt>
                <c:pt idx="3">
                  <c:v>7.5</c:v>
                </c:pt>
                <c:pt idx="4">
                  <c:v>5.7</c:v>
                </c:pt>
                <c:pt idx="5">
                  <c:v>2.9</c:v>
                </c:pt>
                <c:pt idx="6">
                  <c:v>2.2000000000000002</c:v>
                </c:pt>
                <c:pt idx="7">
                  <c:v>-9.2000000000000011</c:v>
                </c:pt>
                <c:pt idx="8">
                  <c:v>5.2</c:v>
                </c:pt>
                <c:pt idx="9">
                  <c:v>8.4</c:v>
                </c:pt>
                <c:pt idx="10">
                  <c:v>3.3</c:v>
                </c:pt>
                <c:pt idx="11">
                  <c:v>8</c:v>
                </c:pt>
                <c:pt idx="12">
                  <c:v>0.30000000000000032</c:v>
                </c:pt>
                <c:pt idx="13">
                  <c:v>0.8</c:v>
                </c:pt>
                <c:pt idx="14">
                  <c:v>1.3</c:v>
                </c:pt>
                <c:pt idx="15">
                  <c:v>3</c:v>
                </c:pt>
                <c:pt idx="16">
                  <c:v>4.4000000000000004</c:v>
                </c:pt>
                <c:pt idx="17">
                  <c:v>1.7000000000000011</c:v>
                </c:pt>
              </c:numCache>
            </c:numRef>
          </c:val>
        </c:ser>
        <c:marker val="1"/>
        <c:axId val="104878464"/>
        <c:axId val="104880000"/>
      </c:lineChart>
      <c:catAx>
        <c:axId val="104878464"/>
        <c:scaling>
          <c:orientation val="minMax"/>
        </c:scaling>
        <c:axPos val="b"/>
        <c:numFmt formatCode="General" sourceLinked="1"/>
        <c:tickLblPos val="nextTo"/>
        <c:crossAx val="104880000"/>
        <c:crosses val="autoZero"/>
        <c:auto val="1"/>
        <c:lblAlgn val="ctr"/>
        <c:lblOffset val="100"/>
      </c:catAx>
      <c:valAx>
        <c:axId val="104880000"/>
        <c:scaling>
          <c:orientation val="minMax"/>
        </c:scaling>
        <c:axPos val="l"/>
        <c:majorGridlines/>
        <c:numFmt formatCode="0.0_ " sourceLinked="1"/>
        <c:tickLblPos val="nextTo"/>
        <c:crossAx val="104878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054340144174141"/>
          <c:y val="0.69147219977316443"/>
          <c:w val="9.9728299279130225E-2"/>
          <c:h val="0.13063608700818688"/>
        </c:manualLayout>
      </c:layout>
      <c:spPr>
        <a:noFill/>
        <a:ln w="25400">
          <a:noFill/>
        </a:ln>
      </c:spPr>
    </c:legend>
    <c:plotVisOnly val="1"/>
    <c:dispBlanksAs val="gap"/>
  </c:chart>
  <c:txPr>
    <a:bodyPr/>
    <a:lstStyle/>
    <a:p>
      <a:pPr>
        <a:defRPr sz="700"/>
      </a:pPr>
      <a:endParaRPr lang="ko-KR"/>
    </a:p>
  </c:txPr>
  <c:externalData r:id="rId2"/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ko-KR"/>
  <c:clrMapOvr bg1="lt1" tx1="dk1" bg2="lt2" tx2="dk2" accent1="accent1" accent2="accent2" accent3="accent3" accent4="accent4" accent5="accent5" accent6="accent6" hlink="hlink" folHlink="folHlink"/>
  <c:chart>
    <c:plotArea>
      <c:layout/>
      <c:barChart>
        <c:barDir val="col"/>
        <c:grouping val="clustered"/>
        <c:ser>
          <c:idx val="0"/>
          <c:order val="0"/>
          <c:tx>
            <c:strRef>
              <c:f>'일자리 찾기'!$B$58</c:f>
              <c:strCache>
                <c:ptCount val="1"/>
                <c:pt idx="0">
                  <c:v>세계시장 규모</c:v>
                </c:pt>
              </c:strCache>
            </c:strRef>
          </c:tx>
          <c:dLbls>
            <c:txPr>
              <a:bodyPr/>
              <a:lstStyle/>
              <a:p>
                <a:pPr>
                  <a:defRPr lang="ko-KR"/>
                </a:pPr>
                <a:endParaRPr lang="ko-KR"/>
              </a:p>
            </c:txPr>
            <c:showVal val="1"/>
          </c:dLbls>
          <c:cat>
            <c:numRef>
              <c:f>'일자리 찾기'!$A$59:$A$68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'일자리 찾기'!$B$59:$B$68</c:f>
              <c:numCache>
                <c:formatCode>#,##0_ </c:formatCode>
                <c:ptCount val="10"/>
                <c:pt idx="0">
                  <c:v>12106</c:v>
                </c:pt>
                <c:pt idx="1">
                  <c:v>13091</c:v>
                </c:pt>
                <c:pt idx="2">
                  <c:v>13950</c:v>
                </c:pt>
                <c:pt idx="3">
                  <c:v>14993</c:v>
                </c:pt>
                <c:pt idx="4">
                  <c:v>15955</c:v>
                </c:pt>
                <c:pt idx="5">
                  <c:v>17025</c:v>
                </c:pt>
                <c:pt idx="6">
                  <c:v>18029</c:v>
                </c:pt>
                <c:pt idx="7">
                  <c:v>19360</c:v>
                </c:pt>
                <c:pt idx="8">
                  <c:v>20531</c:v>
                </c:pt>
                <c:pt idx="9">
                  <c:v>21978</c:v>
                </c:pt>
              </c:numCache>
            </c:numRef>
          </c:val>
        </c:ser>
        <c:axId val="105030016"/>
        <c:axId val="105031552"/>
      </c:barChart>
      <c:lineChart>
        <c:grouping val="standard"/>
        <c:ser>
          <c:idx val="1"/>
          <c:order val="1"/>
          <c:tx>
            <c:strRef>
              <c:f>'일자리 찾기'!$C$58</c:f>
              <c:strCache>
                <c:ptCount val="1"/>
                <c:pt idx="0">
                  <c:v>증가율</c:v>
                </c:pt>
              </c:strCache>
            </c:strRef>
          </c:tx>
          <c:dLbls>
            <c:dLbl>
              <c:idx val="8"/>
              <c:layout>
                <c:manualLayout>
                  <c:x val="-2.5862028839798427E-2"/>
                  <c:y val="-4.5390066866359102E-2"/>
                </c:manualLayout>
              </c:layout>
              <c:showVal val="1"/>
            </c:dLbl>
            <c:dLbl>
              <c:idx val="9"/>
              <c:layout>
                <c:manualLayout>
                  <c:x val="-3.1403892162613453E-2"/>
                  <c:y val="-5.4468080239632836E-2"/>
                </c:manualLayout>
              </c:layout>
              <c:showVal val="1"/>
            </c:dLbl>
            <c:txPr>
              <a:bodyPr/>
              <a:lstStyle/>
              <a:p>
                <a:pPr>
                  <a:defRPr lang="ko-KR"/>
                </a:pPr>
                <a:endParaRPr lang="ko-KR"/>
              </a:p>
            </c:txPr>
            <c:showVal val="1"/>
          </c:dLbls>
          <c:cat>
            <c:numRef>
              <c:f>'일자리 찾기'!$A$59:$A$68</c:f>
              <c:numCache>
                <c:formatCode>General</c:formatCode>
                <c:ptCount val="10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</c:numCache>
            </c:numRef>
          </c:cat>
          <c:val>
            <c:numRef>
              <c:f>'일자리 찾기'!$C$59:$C$68</c:f>
              <c:numCache>
                <c:formatCode>0.0_ </c:formatCode>
                <c:ptCount val="10"/>
                <c:pt idx="0">
                  <c:v>5.4</c:v>
                </c:pt>
                <c:pt idx="1">
                  <c:v>8.1</c:v>
                </c:pt>
                <c:pt idx="2">
                  <c:v>6.6</c:v>
                </c:pt>
                <c:pt idx="3">
                  <c:v>7.5</c:v>
                </c:pt>
                <c:pt idx="4">
                  <c:v>6.4</c:v>
                </c:pt>
                <c:pt idx="5">
                  <c:v>6.7</c:v>
                </c:pt>
                <c:pt idx="6">
                  <c:v>5.9</c:v>
                </c:pt>
                <c:pt idx="7">
                  <c:v>7.4</c:v>
                </c:pt>
                <c:pt idx="8">
                  <c:v>6</c:v>
                </c:pt>
                <c:pt idx="9">
                  <c:v>7</c:v>
                </c:pt>
              </c:numCache>
            </c:numRef>
          </c:val>
        </c:ser>
        <c:marker val="1"/>
        <c:axId val="105043072"/>
        <c:axId val="105033088"/>
      </c:lineChart>
      <c:catAx>
        <c:axId val="105030016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lang="ko-KR"/>
            </a:pPr>
            <a:endParaRPr lang="ko-KR"/>
          </a:p>
        </c:txPr>
        <c:crossAx val="105031552"/>
        <c:crosses val="autoZero"/>
        <c:auto val="1"/>
        <c:lblAlgn val="ctr"/>
        <c:lblOffset val="100"/>
      </c:catAx>
      <c:valAx>
        <c:axId val="105031552"/>
        <c:scaling>
          <c:orientation val="minMax"/>
          <c:max val="50000"/>
          <c:min val="0"/>
        </c:scaling>
        <c:axPos val="l"/>
        <c:majorGridlines/>
        <c:numFmt formatCode="#,##0_ " sourceLinked="1"/>
        <c:tickLblPos val="nextTo"/>
        <c:txPr>
          <a:bodyPr/>
          <a:lstStyle/>
          <a:p>
            <a:pPr>
              <a:defRPr lang="ko-KR"/>
            </a:pPr>
            <a:endParaRPr lang="ko-KR"/>
          </a:p>
        </c:txPr>
        <c:crossAx val="105030016"/>
        <c:crosses val="autoZero"/>
        <c:crossBetween val="between"/>
      </c:valAx>
      <c:valAx>
        <c:axId val="105033088"/>
        <c:scaling>
          <c:orientation val="minMax"/>
          <c:max val="10"/>
          <c:min val="0"/>
        </c:scaling>
        <c:axPos val="r"/>
        <c:numFmt formatCode="0.0_ " sourceLinked="1"/>
        <c:tickLblPos val="nextTo"/>
        <c:txPr>
          <a:bodyPr/>
          <a:lstStyle/>
          <a:p>
            <a:pPr>
              <a:defRPr lang="ko-KR"/>
            </a:pPr>
            <a:endParaRPr lang="ko-KR"/>
          </a:p>
        </c:txPr>
        <c:crossAx val="105043072"/>
        <c:crosses val="max"/>
        <c:crossBetween val="between"/>
      </c:valAx>
      <c:catAx>
        <c:axId val="105043072"/>
        <c:scaling>
          <c:orientation val="minMax"/>
        </c:scaling>
        <c:delete val="1"/>
        <c:axPos val="b"/>
        <c:numFmt formatCode="General" sourceLinked="1"/>
        <c:tickLblPos val="none"/>
        <c:crossAx val="105033088"/>
        <c:crosses val="autoZero"/>
        <c:auto val="1"/>
        <c:lblAlgn val="ctr"/>
        <c:lblOffset val="100"/>
      </c:catAx>
    </c:plotArea>
    <c:plotVisOnly val="1"/>
    <c:dispBlanksAs val="gap"/>
  </c:chart>
  <c:txPr>
    <a:bodyPr/>
    <a:lstStyle/>
    <a:p>
      <a:pPr>
        <a:defRPr sz="800"/>
      </a:pPr>
      <a:endParaRPr lang="ko-KR"/>
    </a:p>
  </c:txPr>
  <c:externalData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0.91999</cdr:x>
      <cdr:y>0.70659</cdr:y>
    </cdr:from>
    <cdr:to>
      <cdr:x>1</cdr:x>
      <cdr:y>0.80234</cdr:y>
    </cdr:to>
    <cdr:sp macro="" textlink="">
      <cdr:nvSpPr>
        <cdr:cNvPr id="2" name="직사각형 1"/>
        <cdr:cNvSpPr/>
      </cdr:nvSpPr>
      <cdr:spPr>
        <a:xfrm xmlns:a="http://schemas.openxmlformats.org/drawingml/2006/main">
          <a:off x="5389200" y="2271479"/>
          <a:ext cx="468716" cy="30777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ko-KR"/>
          </a:defPPr>
          <a:lvl1pPr marL="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1pPr>
          <a:lvl2pPr marL="45720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2pPr>
          <a:lvl3pPr marL="91440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3pPr>
          <a:lvl4pPr marL="137160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4pPr>
          <a:lvl5pPr marL="182880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5pPr>
          <a:lvl6pPr marL="228600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6pPr>
          <a:lvl7pPr marL="274320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7pPr>
          <a:lvl8pPr marL="320040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8pPr>
          <a:lvl9pPr marL="3657600" algn="l" defTabSz="914400" rtl="0" eaLnBrk="1" latinLnBrk="1" hangingPunct="1">
            <a:defRPr sz="1800" kern="1200">
              <a:solidFill>
                <a:sysClr val="windowText" lastClr="000000"/>
              </a:solidFill>
              <a:latin typeface="Lucida Sans"/>
            </a:defRPr>
          </a:lvl9pPr>
        </a:lstStyle>
        <a:p xmlns:a="http://schemas.openxmlformats.org/drawingml/2006/main">
          <a:pPr marL="85725" lvl="0" indent="-85725"/>
          <a:endParaRPr lang="en-US" altLang="ko-KR" sz="1400" dirty="0">
            <a:solidFill>
              <a:prstClr val="black"/>
            </a:solidFill>
            <a:latin typeface="YoonGothic Medium" pitchFamily="18" charset="-127"/>
            <a:ea typeface="YoonGothic Medium" pitchFamily="18" charset="-127"/>
            <a:cs typeface="YoonGothic Medium" pitchFamily="18" charset="-127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7" y="1"/>
            <a:ext cx="2950529" cy="497444"/>
          </a:xfrm>
          <a:prstGeom prst="rect">
            <a:avLst/>
          </a:prstGeom>
        </p:spPr>
        <p:txBody>
          <a:bodyPr vert="horz" lIns="91485" tIns="45744" rIns="91485" bIns="45744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5082" y="1"/>
            <a:ext cx="2950529" cy="497444"/>
          </a:xfrm>
          <a:prstGeom prst="rect">
            <a:avLst/>
          </a:prstGeom>
        </p:spPr>
        <p:txBody>
          <a:bodyPr vert="horz" lIns="91485" tIns="45744" rIns="91485" bIns="45744" rtlCol="0"/>
          <a:lstStyle>
            <a:lvl1pPr algn="r">
              <a:defRPr sz="1200"/>
            </a:lvl1pPr>
          </a:lstStyle>
          <a:p>
            <a:fld id="{12974CF0-4DA6-4BBB-B7D8-8F67D795C37B}" type="datetimeFigureOut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7" y="9440306"/>
            <a:ext cx="2950529" cy="497444"/>
          </a:xfrm>
          <a:prstGeom prst="rect">
            <a:avLst/>
          </a:prstGeom>
        </p:spPr>
        <p:txBody>
          <a:bodyPr vert="horz" lIns="91485" tIns="45744" rIns="91485" bIns="45744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5082" y="9440306"/>
            <a:ext cx="2950529" cy="497444"/>
          </a:xfrm>
          <a:prstGeom prst="rect">
            <a:avLst/>
          </a:prstGeom>
        </p:spPr>
        <p:txBody>
          <a:bodyPr vert="horz" lIns="91485" tIns="45744" rIns="91485" bIns="45744" rtlCol="0" anchor="b"/>
          <a:lstStyle>
            <a:lvl1pPr algn="r">
              <a:defRPr sz="1200"/>
            </a:lvl1pPr>
          </a:lstStyle>
          <a:p>
            <a:fld id="{CF0736FC-5748-4A3C-9D30-7F0E32D5370B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xmlns:mv="urn:schemas-microsoft-com:mac:vml" xmlns:mc="http://schemas.openxmlformats.org/markup-compatibility/2006" val="38563330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0" y="8"/>
            <a:ext cx="2949786" cy="496967"/>
          </a:xfrm>
          <a:prstGeom prst="rect">
            <a:avLst/>
          </a:prstGeom>
        </p:spPr>
        <p:txBody>
          <a:bodyPr vert="horz" lIns="91366" tIns="45687" rIns="91366" bIns="4568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5841" y="8"/>
            <a:ext cx="2949786" cy="496967"/>
          </a:xfrm>
          <a:prstGeom prst="rect">
            <a:avLst/>
          </a:prstGeom>
        </p:spPr>
        <p:txBody>
          <a:bodyPr vert="horz" lIns="91366" tIns="45687" rIns="91366" bIns="45687" rtlCol="0"/>
          <a:lstStyle>
            <a:lvl1pPr algn="r">
              <a:defRPr sz="1200"/>
            </a:lvl1pPr>
          </a:lstStyle>
          <a:p>
            <a:fld id="{32A3B5C3-F4BB-4874-AE1C-A3876B1417B8}" type="datetimeFigureOut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20750" y="746125"/>
            <a:ext cx="496570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366" tIns="45687" rIns="91366" bIns="4568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0721" y="4721187"/>
            <a:ext cx="5445760" cy="4472702"/>
          </a:xfrm>
          <a:prstGeom prst="rect">
            <a:avLst/>
          </a:prstGeom>
        </p:spPr>
        <p:txBody>
          <a:bodyPr vert="horz" lIns="91366" tIns="45687" rIns="91366" bIns="45687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10" y="9440655"/>
            <a:ext cx="2949786" cy="496967"/>
          </a:xfrm>
          <a:prstGeom prst="rect">
            <a:avLst/>
          </a:prstGeom>
        </p:spPr>
        <p:txBody>
          <a:bodyPr vert="horz" lIns="91366" tIns="45687" rIns="91366" bIns="4568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5841" y="9440655"/>
            <a:ext cx="2949786" cy="496967"/>
          </a:xfrm>
          <a:prstGeom prst="rect">
            <a:avLst/>
          </a:prstGeom>
        </p:spPr>
        <p:txBody>
          <a:bodyPr vert="horz" lIns="91366" tIns="45687" rIns="91366" bIns="45687" rtlCol="0" anchor="b"/>
          <a:lstStyle>
            <a:lvl1pPr algn="r">
              <a:defRPr sz="1200"/>
            </a:lvl1pPr>
          </a:lstStyle>
          <a:p>
            <a:fld id="{2065D5C6-7818-47E8-A99C-228599FF545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xmlns="" xmlns:mv="urn:schemas-microsoft-com:mac:vml" xmlns:mc="http://schemas.openxmlformats.org/markup-compatibility/2006" val="226049046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3072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61E8301-DD2B-4D8C-A008-D8DD88F20165}" type="slidenum">
              <a:rPr lang="ko-KR" altLang="en-US">
                <a:solidFill>
                  <a:srgbClr val="000000"/>
                </a:solidFill>
              </a:rPr>
              <a:pPr/>
              <a:t>2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5120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CD76E6C-8FA0-4E30-925B-01FFA2F08E5E}" type="slidenum">
              <a:rPr lang="ko-KR" altLang="en-US" smtClean="0"/>
              <a:pPr/>
              <a:t>42</a:t>
            </a:fld>
            <a:endParaRPr lang="ko-KR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0060-3906-4890-80C2-1C40F9899B17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18112" y="6494773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B689-C19E-44A8-ACBA-BB30603F9B14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188A-EE70-4C97-9350-7B3F57CEE523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800060-3906-4890-80C2-1C40F9899B1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18112" y="6494773"/>
            <a:ext cx="2133600" cy="365125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065C71B4-EFCB-4B6E-B4EF-B4F63AFC11DA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54B5-F039-420F-953B-B35522B6E31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32DB-A247-4CA3-A948-FAF3ABAAD7E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841-E5DD-4B90-9998-54C2E0F20F8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B151-BEAA-4CDC-9D1D-4D7C285D5CAC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5331-85B3-4986-8BA4-758FA16B3DE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002DF-EBEE-4997-8B6F-BB6E4AC6E5A5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1E412-8464-4E4C-A70F-34B2448D1047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1454B5-F039-420F-953B-B35522B6E315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7F56F-FF6D-4A79-9A02-ED3FB25D1DBD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BB689-C19E-44A8-ACBA-BB30603F9B14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17188A-EE70-4C97-9350-7B3F57CEE52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E932DB-A247-4CA3-A948-FAF3ABAAD7E3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DA841-E5DD-4B90-9998-54C2E0F20F80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FCB151-BEAA-4CDC-9D1D-4D7C285D5CAC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2D5331-85B3-4986-8BA4-758FA16B3DE3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002DF-EBEE-4997-8B6F-BB6E4AC6E5A5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1E412-8464-4E4C-A70F-34B2448D1047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D7F56F-FF6D-4A79-9A02-ED3FB25D1DBD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66FA-02DE-40A2-B713-FBF950D0110E}" type="datetime1">
              <a:rPr lang="ko-KR" altLang="en-US" smtClean="0"/>
              <a:pPr/>
              <a:t>2012-05-07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C71B4-EFCB-4B6E-B4EF-B4F63AFC11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EB66FA-02DE-40A2-B713-FBF950D0110E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2012-05-07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5C71B4-EFCB-4B6E-B4EF-B4F63AFC11D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3.xml"/><Relationship Id="rId1" Type="http://schemas.openxmlformats.org/officeDocument/2006/relationships/video" Target="file:///C:\Documents%20and%20Settings\owner\My%20Documents\&#44053;&#51032;\c_refresh_your_soul_in_seoul-eng.mpg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2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6" Type="http://schemas.openxmlformats.org/officeDocument/2006/relationships/image" Target="../media/image30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.xml"/><Relationship Id="rId6" Type="http://schemas.openxmlformats.org/officeDocument/2006/relationships/image" Target="../media/image31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../media/image32.png"/><Relationship Id="rId5" Type="http://schemas.openxmlformats.org/officeDocument/2006/relationships/image" Target="../media/image55.jpeg"/><Relationship Id="rId10" Type="http://schemas.openxmlformats.org/officeDocument/2006/relationships/image" Target="../media/image30.png"/><Relationship Id="rId4" Type="http://schemas.openxmlformats.org/officeDocument/2006/relationships/image" Target="../media/image54.png"/><Relationship Id="rId9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2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Documents%20and%20Settings\owner\My%20Documents\&#44053;&#51032;\Timeless_Touch_Seoul_En.wmv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직사각형 13"/>
          <p:cNvSpPr/>
          <p:nvPr/>
        </p:nvSpPr>
        <p:spPr>
          <a:xfrm>
            <a:off x="0" y="0"/>
            <a:ext cx="9144000" cy="3570514"/>
          </a:xfrm>
          <a:prstGeom prst="rect">
            <a:avLst/>
          </a:prstGeom>
          <a:solidFill>
            <a:srgbClr val="003300"/>
          </a:solidFill>
          <a:ln w="254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91422" tIns="45712" rIns="91422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맑은 고딕"/>
              <a:cs typeface="Times New Roman" pitchFamily="18" charset="0"/>
            </a:endParaRPr>
          </a:p>
        </p:txBody>
      </p:sp>
      <p:sp>
        <p:nvSpPr>
          <p:cNvPr id="12" name="TextBox 4"/>
          <p:cNvSpPr txBox="1"/>
          <p:nvPr/>
        </p:nvSpPr>
        <p:spPr>
          <a:xfrm>
            <a:off x="95511" y="2262014"/>
            <a:ext cx="9132626" cy="5232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altLang="ko-KR" sz="2800" b="1" spc="-15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 - Seoul’s</a:t>
            </a:r>
            <a:r>
              <a:rPr lang="ko-KR" altLang="en-US" sz="2800" b="1" spc="-15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2800" b="1" spc="-150" dirty="0" smtClean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Cultural Policy Roadmap -</a:t>
            </a:r>
            <a:endParaRPr lang="ko-KR" altLang="en-US" sz="2800" b="1" spc="-150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16" descr="서울 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0" y="5373216"/>
            <a:ext cx="2624545" cy="14847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7" descr="서울 0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grayscl/>
            <a:lum bright="40000" contrast="40000"/>
          </a:blip>
          <a:srcRect l="18037"/>
          <a:stretch>
            <a:fillRect/>
          </a:stretch>
        </p:blipFill>
        <p:spPr bwMode="auto">
          <a:xfrm>
            <a:off x="5463422" y="154203"/>
            <a:ext cx="3680577" cy="1500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1"/>
          <p:cNvSpPr txBox="1">
            <a:spLocks noChangeArrowheads="1"/>
          </p:cNvSpPr>
          <p:nvPr/>
        </p:nvSpPr>
        <p:spPr bwMode="auto">
          <a:xfrm>
            <a:off x="3448116" y="6064361"/>
            <a:ext cx="561662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dirty="0" err="1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Suh</a:t>
            </a: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</a:t>
            </a:r>
            <a:r>
              <a:rPr lang="en-US" altLang="ko-KR" dirty="0" err="1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Nowon</a:t>
            </a: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Director </a:t>
            </a:r>
          </a:p>
          <a:p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Cultural Policy Division, Seoul Metropolitan Government</a:t>
            </a:r>
            <a:endParaRPr lang="en-US" altLang="ko-KR" dirty="0">
              <a:solidFill>
                <a:srgbClr val="0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" name="TextBox 4"/>
          <p:cNvSpPr txBox="1"/>
          <p:nvPr/>
        </p:nvSpPr>
        <p:spPr>
          <a:xfrm>
            <a:off x="11374" y="1628800"/>
            <a:ext cx="9132626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altLang="ko-KR" sz="4000" b="1" spc="-150" dirty="0" smtClean="0">
                <a:ln w="11430"/>
                <a:solidFill>
                  <a:schemeClr val="bg1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Seoul, Home of Creative Culture</a:t>
            </a:r>
            <a:endParaRPr lang="ko-KR" altLang="en-US" sz="4000" b="1" spc="-150" dirty="0">
              <a:ln w="11430"/>
              <a:solidFill>
                <a:schemeClr val="bg1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914400" y="0"/>
            <a:ext cx="822960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r">
              <a:spcBef>
                <a:spcPct val="0"/>
              </a:spcBef>
            </a:pPr>
            <a:endParaRPr lang="ko-KR" altLang="ko-KR" sz="3200" dirty="0">
              <a:solidFill>
                <a:srgbClr val="FFCC00"/>
              </a:solidFill>
              <a:latin typeface="HY중고딕" pitchFamily="18" charset="-127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-1"/>
            <a:ext cx="9146566" cy="665846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867" y="224599"/>
            <a:ext cx="5104146" cy="380779"/>
          </a:xfrm>
          <a:prstGeom prst="rect">
            <a:avLst/>
          </a:prstGeom>
          <a:noFill/>
        </p:spPr>
        <p:txBody>
          <a:bodyPr wrap="square" lIns="72295" tIns="36148" rIns="72295" bIns="36148" rtlCol="0">
            <a:spAutoFit/>
          </a:bodyPr>
          <a:lstStyle/>
          <a:p>
            <a:pPr defTabSz="722949" latinLnBrk="0">
              <a:defRPr/>
            </a:pPr>
            <a:r>
              <a:rPr lang="en-US" altLang="ko-KR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Plaza and Green Area   </a:t>
            </a:r>
            <a:r>
              <a:rPr lang="ko-KR" altLang="en-US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광장</a:t>
            </a:r>
            <a:r>
              <a:rPr lang="en-US" altLang="ko-KR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</a:t>
            </a:r>
            <a:endParaRPr lang="ko-KR" altLang="en-US" sz="1000" kern="0" dirty="0">
              <a:solidFill>
                <a:srgbClr val="FFFFFF"/>
              </a:solidFill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566" y="6653893"/>
            <a:ext cx="9146566" cy="232682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8576990" y="6663420"/>
            <a:ext cx="495172" cy="1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48" tIns="37778" rIns="75548" bIns="37778" anchor="ctr"/>
          <a:lstStyle/>
          <a:p>
            <a:pPr algn="r" defTabSz="756838" latinLnBrk="0">
              <a:defRPr/>
            </a:pPr>
            <a:fld id="{A58FC934-4A7C-48BE-B016-4B2803B59A26}" type="slidenum">
              <a:rPr lang="en-US" altLang="ko-KR" sz="900" b="1" kern="0">
                <a:solidFill>
                  <a:srgbClr val="FFFFFF"/>
                </a:solidFill>
              </a:rPr>
              <a:pPr algn="r" defTabSz="756838" latinLnBrk="0">
                <a:defRPr/>
              </a:pPr>
              <a:t>10</a:t>
            </a:fld>
            <a:endParaRPr lang="en-US" altLang="ko-KR" sz="900" b="1" kern="0" dirty="0">
              <a:solidFill>
                <a:srgbClr val="FFFFFF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763020" y="333373"/>
            <a:ext cx="1330622" cy="24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295" tIns="36148" rIns="72295" bIns="36148">
            <a:spAutoFit/>
          </a:bodyPr>
          <a:lstStyle/>
          <a:p>
            <a:pPr defTabSz="722949" latinLnBrk="0">
              <a:spcBef>
                <a:spcPct val="30000"/>
              </a:spcBef>
              <a:defRPr/>
            </a:pPr>
            <a:r>
              <a:rPr lang="en-US" altLang="ko-KR" sz="1100" kern="0" dirty="0" err="1" smtClean="0">
                <a:solidFill>
                  <a:srgbClr val="FFFFFF"/>
                </a:solidFill>
                <a:latin typeface="AucoinExtBol" pitchFamily="34" charset="0"/>
                <a:ea typeface="굴림" charset="-127"/>
              </a:rPr>
              <a:t>Seoul</a:t>
            </a:r>
            <a:r>
              <a:rPr lang="en-US" altLang="ko-KR" sz="1100" kern="0" dirty="0" err="1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_creative</a:t>
            </a:r>
            <a:r>
              <a:rPr lang="en-US" altLang="ko-KR" sz="1100" kern="0" dirty="0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 city</a:t>
            </a:r>
            <a:endParaRPr lang="en-US" altLang="ko-KR" sz="1100" kern="0" dirty="0">
              <a:solidFill>
                <a:srgbClr val="C0C0C0"/>
              </a:solidFill>
              <a:latin typeface="AucoinExtBol" pitchFamily="34" charset="0"/>
              <a:ea typeface="굴림" charset="-127"/>
            </a:endParaRPr>
          </a:p>
        </p:txBody>
      </p:sp>
      <p:sp>
        <p:nvSpPr>
          <p:cNvPr id="15" name="내용 개체 틀 2"/>
          <p:cNvSpPr>
            <a:spLocks noGrp="1"/>
          </p:cNvSpPr>
          <p:nvPr>
            <p:ph idx="1"/>
          </p:nvPr>
        </p:nvSpPr>
        <p:spPr>
          <a:xfrm>
            <a:off x="519639" y="1333501"/>
            <a:ext cx="8229600" cy="4525963"/>
          </a:xfrm>
        </p:spPr>
        <p:txBody>
          <a:bodyPr>
            <a:normAutofit/>
          </a:bodyPr>
          <a:lstStyle/>
          <a:p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Green areas in city centre – Square(plaza)</a:t>
            </a:r>
          </a:p>
          <a:p>
            <a:pPr lvl="1"/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Seoul plaza, </a:t>
            </a:r>
            <a:r>
              <a:rPr lang="en-US" altLang="ko-KR" sz="1700" dirty="0" err="1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Sewoon</a:t>
            </a: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Green Plaza and </a:t>
            </a:r>
            <a:r>
              <a:rPr lang="en-US" altLang="ko-KR" sz="1700" dirty="0" err="1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Gwanghwamun</a:t>
            </a: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Square </a:t>
            </a:r>
            <a:endParaRPr lang="ko-KR" altLang="en-US" sz="1700" dirty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pic>
        <p:nvPicPr>
          <p:cNvPr id="16" name="Picture 18" descr="NISI20080531_0006878825_we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003" y="2190745"/>
            <a:ext cx="2206174" cy="3429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14" descr="숭례문광장0"/>
          <p:cNvPicPr>
            <a:picLocks noChangeAspect="1" noChangeArrowheads="1"/>
          </p:cNvPicPr>
          <p:nvPr/>
        </p:nvPicPr>
        <p:blipFill>
          <a:blip r:embed="rId3" cstate="print"/>
          <a:srcRect l="4871" t="6323" r="5705" b="6732"/>
          <a:stretch>
            <a:fillRect/>
          </a:stretch>
        </p:blipFill>
        <p:spPr bwMode="auto">
          <a:xfrm>
            <a:off x="2777052" y="2190745"/>
            <a:ext cx="3071834" cy="1635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2" descr="26590o"/>
          <p:cNvPicPr>
            <a:picLocks noChangeAspect="1" noChangeArrowheads="1"/>
          </p:cNvPicPr>
          <p:nvPr/>
        </p:nvPicPr>
        <p:blipFill>
          <a:blip r:embed="rId4" cstate="print"/>
          <a:srcRect l="3372" t="7349" r="8702"/>
          <a:stretch>
            <a:fillRect/>
          </a:stretch>
        </p:blipFill>
        <p:spPr bwMode="auto">
          <a:xfrm>
            <a:off x="6034902" y="2190746"/>
            <a:ext cx="2466188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14" descr="CA7YKJZD"/>
          <p:cNvPicPr>
            <a:picLocks noChangeAspect="1" noChangeArrowheads="1"/>
          </p:cNvPicPr>
          <p:nvPr/>
        </p:nvPicPr>
        <p:blipFill>
          <a:blip r:embed="rId5" cstate="print"/>
          <a:srcRect l="2831" b="18617"/>
          <a:stretch>
            <a:fillRect/>
          </a:stretch>
        </p:blipFill>
        <p:spPr bwMode="auto">
          <a:xfrm>
            <a:off x="2777052" y="3976696"/>
            <a:ext cx="3071834" cy="161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_refresh_your_soul_in_seoul-eng.mpg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30325" y="1293813"/>
            <a:ext cx="6337300" cy="4321175"/>
          </a:xfrm>
          <a:prstGeom prst="rect">
            <a:avLst/>
          </a:prstGeom>
        </p:spPr>
      </p:pic>
      <p:sp>
        <p:nvSpPr>
          <p:cNvPr id="6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1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12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2348880"/>
            <a:ext cx="9144000" cy="1874126"/>
          </a:xfrm>
          <a:prstGeom prst="rect">
            <a:avLst/>
          </a:prstGeom>
          <a:solidFill>
            <a:srgbClr val="003300"/>
          </a:solidFill>
          <a:ln w="25400" cap="flat" cmpd="sng" algn="ctr">
            <a:noFill/>
            <a:prstDash val="solid"/>
          </a:ln>
          <a:effectLst/>
        </p:spPr>
        <p:txBody>
          <a:bodyPr lIns="91422" tIns="45712" rIns="91422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맑은 고딕"/>
              <a:cs typeface="Times New Roman" pitchFamily="18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2780928"/>
            <a:ext cx="9144000" cy="1323423"/>
          </a:xfrm>
          <a:prstGeom prst="rect">
            <a:avLst/>
          </a:prstGeom>
        </p:spPr>
        <p:txBody>
          <a:bodyPr wrap="square" lIns="91422" tIns="45712" rIns="91422" bIns="45712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Importance of Cultural </a:t>
            </a:r>
            <a:r>
              <a:rPr lang="en-US" altLang="ko-KR" sz="4000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</a:t>
            </a:r>
            <a:r>
              <a:rPr kumimoji="0" lang="en-US" altLang="ko-KR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olicy</a:t>
            </a:r>
            <a:r>
              <a:rPr kumimoji="0" lang="en-US" altLang="ko-K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 the Global </a:t>
            </a:r>
            <a:r>
              <a:rPr lang="en-US" altLang="ko-KR" sz="4000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</a:t>
            </a:r>
            <a:r>
              <a:rPr kumimoji="0" lang="en-US" altLang="ko-KR" sz="4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ge</a:t>
            </a:r>
            <a:endParaRPr kumimoji="0" lang="en-US" altLang="ko-KR" sz="4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6" name="Picture 16" descr="서울 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6286512" y="0"/>
            <a:ext cx="2857488" cy="142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5" descr="001"/>
          <p:cNvPicPr>
            <a:picLocks noGrp="1" noChangeAspect="1" noChangeArrowheads="1"/>
          </p:cNvPicPr>
          <p:nvPr/>
        </p:nvPicPr>
        <p:blipFill>
          <a:blip r:embed="rId2" cstate="print"/>
          <a:srcRect l="3194" t="20869" r="8066" b="19478"/>
          <a:stretch>
            <a:fillRect/>
          </a:stretch>
        </p:blipFill>
        <p:spPr bwMode="auto">
          <a:xfrm>
            <a:off x="-36512" y="3891812"/>
            <a:ext cx="9144000" cy="68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5" name="그룹 38"/>
          <p:cNvGrpSpPr/>
          <p:nvPr/>
        </p:nvGrpSpPr>
        <p:grpSpPr>
          <a:xfrm>
            <a:off x="0" y="0"/>
            <a:ext cx="9144000" cy="853805"/>
            <a:chOff x="0" y="0"/>
            <a:chExt cx="9144000" cy="853805"/>
          </a:xfrm>
        </p:grpSpPr>
        <p:pic>
          <p:nvPicPr>
            <p:cNvPr id="6" name="그림 5" descr="그림1.jpg"/>
            <p:cNvPicPr>
              <a:picLocks noChangeAspect="1"/>
            </p:cNvPicPr>
            <p:nvPr/>
          </p:nvPicPr>
          <p:blipFill>
            <a:blip r:embed="rId3" cstate="print"/>
            <a:srcRect l="69510" t="75362" r="16958" b="3459"/>
            <a:stretch>
              <a:fillRect/>
            </a:stretch>
          </p:blipFill>
          <p:spPr>
            <a:xfrm rot="10800000">
              <a:off x="0" y="0"/>
              <a:ext cx="1073816" cy="853805"/>
            </a:xfrm>
            <a:prstGeom prst="rect">
              <a:avLst/>
            </a:prstGeom>
          </p:spPr>
        </p:pic>
        <p:cxnSp>
          <p:nvCxnSpPr>
            <p:cNvPr id="7" name="직선 연결선 6"/>
            <p:cNvCxnSpPr/>
            <p:nvPr/>
          </p:nvCxnSpPr>
          <p:spPr>
            <a:xfrm>
              <a:off x="0" y="842948"/>
              <a:ext cx="9144000" cy="1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213945" y="243606"/>
            <a:ext cx="57071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6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Trends in global city competition</a:t>
            </a:r>
            <a:endParaRPr lang="ko-KR" altLang="en-US" sz="26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9" name="Picture 5" descr="001"/>
          <p:cNvPicPr>
            <a:picLocks noGrp="1" noChangeAspect="1" noChangeArrowheads="1"/>
          </p:cNvPicPr>
          <p:nvPr/>
        </p:nvPicPr>
        <p:blipFill>
          <a:blip r:embed="rId2" cstate="print"/>
          <a:srcRect l="3194" t="20869" r="8066" b="19478"/>
          <a:stretch>
            <a:fillRect/>
          </a:stretch>
        </p:blipFill>
        <p:spPr bwMode="auto">
          <a:xfrm>
            <a:off x="-28135" y="1252166"/>
            <a:ext cx="9144000" cy="68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500034" y="1282702"/>
            <a:ext cx="8252080" cy="57626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2400" kern="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Accelerated globalization, the era of city</a:t>
            </a:r>
            <a:endParaRPr lang="ko-KR" altLang="en-US" sz="2400" kern="0" dirty="0" smtClean="0">
              <a:solidFill>
                <a:srgbClr val="003366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11" name="그룹 164"/>
          <p:cNvGrpSpPr/>
          <p:nvPr/>
        </p:nvGrpSpPr>
        <p:grpSpPr>
          <a:xfrm>
            <a:off x="324742" y="1379276"/>
            <a:ext cx="246730" cy="396000"/>
            <a:chOff x="137786" y="1103294"/>
            <a:chExt cx="950178" cy="546239"/>
          </a:xfrm>
        </p:grpSpPr>
        <p:sp>
          <p:nvSpPr>
            <p:cNvPr id="12" name="AutoShape 9"/>
            <p:cNvSpPr>
              <a:spLocks noChangeArrowheads="1"/>
            </p:cNvSpPr>
            <p:nvPr/>
          </p:nvSpPr>
          <p:spPr bwMode="auto">
            <a:xfrm>
              <a:off x="155077" y="1103294"/>
              <a:ext cx="618257" cy="546239"/>
            </a:xfrm>
            <a:prstGeom prst="roundRect">
              <a:avLst>
                <a:gd name="adj" fmla="val 0"/>
              </a:avLst>
            </a:prstGeom>
            <a:solidFill>
              <a:srgbClr val="00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lang="ko-KR" altLang="en-US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" name="그룹 163"/>
            <p:cNvGrpSpPr/>
            <p:nvPr/>
          </p:nvGrpSpPr>
          <p:grpSpPr>
            <a:xfrm>
              <a:off x="137786" y="1103411"/>
              <a:ext cx="950178" cy="532055"/>
              <a:chOff x="137786" y="1093880"/>
              <a:chExt cx="950178" cy="532055"/>
            </a:xfrm>
          </p:grpSpPr>
          <p:pic>
            <p:nvPicPr>
              <p:cNvPr id="14" name="Picture 10" descr="0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7786" y="1093880"/>
                <a:ext cx="950178" cy="191980"/>
              </a:xfrm>
              <a:prstGeom prst="rect">
                <a:avLst/>
              </a:prstGeom>
              <a:noFill/>
            </p:spPr>
          </p:pic>
          <p:sp>
            <p:nvSpPr>
              <p:cNvPr id="15" name="AutoShape 11"/>
              <p:cNvSpPr>
                <a:spLocks noChangeArrowheads="1"/>
              </p:cNvSpPr>
              <p:nvPr/>
            </p:nvSpPr>
            <p:spPr bwMode="auto">
              <a:xfrm>
                <a:off x="166653" y="1128695"/>
                <a:ext cx="593725" cy="49724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>
                  <a:defRPr/>
                </a:pPr>
                <a:endParaRPr lang="ko-KR" altLang="en-US" sz="2000" kern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16" name="AutoShape 6"/>
          <p:cNvSpPr>
            <a:spLocks noChangeArrowheads="1"/>
          </p:cNvSpPr>
          <p:nvPr/>
        </p:nvSpPr>
        <p:spPr bwMode="auto">
          <a:xfrm>
            <a:off x="498820" y="3932857"/>
            <a:ext cx="8252080" cy="57626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2100" b="1" kern="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Stronger competition with global cities in comparative advantage</a:t>
            </a:r>
            <a:endParaRPr lang="ko-KR" altLang="en-US" sz="2100" b="1" kern="0" dirty="0" smtClean="0">
              <a:solidFill>
                <a:srgbClr val="003366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17" name="그룹 164"/>
          <p:cNvGrpSpPr/>
          <p:nvPr/>
        </p:nvGrpSpPr>
        <p:grpSpPr>
          <a:xfrm>
            <a:off x="323528" y="4029232"/>
            <a:ext cx="246730" cy="396000"/>
            <a:chOff x="137786" y="1103294"/>
            <a:chExt cx="950178" cy="546239"/>
          </a:xfrm>
        </p:grpSpPr>
        <p:sp>
          <p:nvSpPr>
            <p:cNvPr id="18" name="AutoShape 9"/>
            <p:cNvSpPr>
              <a:spLocks noChangeArrowheads="1"/>
            </p:cNvSpPr>
            <p:nvPr/>
          </p:nvSpPr>
          <p:spPr bwMode="auto">
            <a:xfrm>
              <a:off x="155077" y="1103294"/>
              <a:ext cx="618257" cy="546239"/>
            </a:xfrm>
            <a:prstGeom prst="roundRect">
              <a:avLst>
                <a:gd name="adj" fmla="val 0"/>
              </a:avLst>
            </a:prstGeom>
            <a:solidFill>
              <a:srgbClr val="00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lang="ko-KR" altLang="en-US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9" name="그룹 163"/>
            <p:cNvGrpSpPr/>
            <p:nvPr/>
          </p:nvGrpSpPr>
          <p:grpSpPr>
            <a:xfrm>
              <a:off x="137786" y="1103411"/>
              <a:ext cx="950178" cy="532055"/>
              <a:chOff x="137786" y="1093880"/>
              <a:chExt cx="950178" cy="532055"/>
            </a:xfrm>
          </p:grpSpPr>
          <p:pic>
            <p:nvPicPr>
              <p:cNvPr id="20" name="Picture 10" descr="001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37786" y="1093880"/>
                <a:ext cx="950178" cy="191980"/>
              </a:xfrm>
              <a:prstGeom prst="rect">
                <a:avLst/>
              </a:prstGeom>
              <a:noFill/>
            </p:spPr>
          </p:pic>
          <p:sp>
            <p:nvSpPr>
              <p:cNvPr id="21" name="AutoShape 11"/>
              <p:cNvSpPr>
                <a:spLocks noChangeArrowheads="1"/>
              </p:cNvSpPr>
              <p:nvPr/>
            </p:nvSpPr>
            <p:spPr bwMode="auto">
              <a:xfrm>
                <a:off x="166653" y="1128695"/>
                <a:ext cx="593725" cy="49724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>
                  <a:defRPr/>
                </a:pPr>
                <a:endParaRPr lang="ko-KR" altLang="en-US" sz="2000" kern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25" name="Text Box 13"/>
          <p:cNvSpPr txBox="1">
            <a:spLocks noChangeArrowheads="1"/>
          </p:cNvSpPr>
          <p:nvPr/>
        </p:nvSpPr>
        <p:spPr bwMode="auto">
          <a:xfrm>
            <a:off x="3240606" y="5509097"/>
            <a:ext cx="49536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36000" rIns="36000" anchor="ctr" anchorCtr="0">
            <a:no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High life quality</a:t>
            </a:r>
            <a:r>
              <a:rPr kumimoji="1" lang="ko-KR" altLang="en-US" sz="20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20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/ global standard of City management</a:t>
            </a:r>
          </a:p>
        </p:txBody>
      </p:sp>
      <p:sp>
        <p:nvSpPr>
          <p:cNvPr id="29" name="Text Box 11"/>
          <p:cNvSpPr txBox="1">
            <a:spLocks noChangeArrowheads="1"/>
          </p:cNvSpPr>
          <p:nvPr/>
        </p:nvSpPr>
        <p:spPr bwMode="auto">
          <a:xfrm>
            <a:off x="2473225" y="2880222"/>
            <a:ext cx="60278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Megacity’s competitiveness</a:t>
            </a:r>
            <a:r>
              <a:rPr kumimoji="1" lang="ko-KR" altLang="en-US" sz="20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</a:t>
            </a:r>
            <a:r>
              <a:rPr kumimoji="1"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=  </a:t>
            </a:r>
            <a:r>
              <a:rPr kumimoji="1" lang="en-US" altLang="ko-KR" sz="20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National competitiveness</a:t>
            </a:r>
            <a:endParaRPr kumimoji="1" lang="ko-KR" altLang="en-US" sz="2000" dirty="0" smtClean="0">
              <a:solidFill>
                <a:srgbClr val="0099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0" name="Rectangle 49"/>
          <p:cNvSpPr>
            <a:spLocks noChangeArrowheads="1"/>
          </p:cNvSpPr>
          <p:nvPr/>
        </p:nvSpPr>
        <p:spPr bwMode="auto">
          <a:xfrm>
            <a:off x="3786182" y="2300288"/>
            <a:ext cx="4857752" cy="50400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r">
              <a:lnSpc>
                <a:spcPct val="120000"/>
              </a:lnSpc>
            </a:pPr>
            <a:r>
              <a:rPr lang="en-US" altLang="ko-KR" sz="20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 world is being rearranged into a city-centered global market.</a:t>
            </a:r>
            <a:endParaRPr lang="ko-KR" altLang="en-US" sz="2000" dirty="0" smtClean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3336454" y="4906765"/>
            <a:ext cx="4857752" cy="50400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36000" tIns="46800" rIns="36000" bIns="46800" numCol="1" anchor="ctr" anchorCtr="0" compatLnSpc="1">
            <a:prstTxWarp prst="textNoShape">
              <a:avLst/>
            </a:prstTxWarp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altLang="ko-KR" sz="20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 city is a brand, selected like goods by comparison.</a:t>
            </a:r>
            <a:endParaRPr lang="ko-KR" altLang="en-US" sz="2000" dirty="0" smtClean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4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6" name="Picture 8" descr="자유의여신상"/>
          <p:cNvPicPr preferRelativeResize="0"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825" y="2969296"/>
            <a:ext cx="28797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9" descr="콜롯세움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2969296"/>
            <a:ext cx="2879725" cy="2519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8" name="Picture 10" descr="DSC03595[1]"/>
          <p:cNvPicPr>
            <a:picLocks noChangeAspect="1" noChangeArrowheads="1"/>
          </p:cNvPicPr>
          <p:nvPr/>
        </p:nvPicPr>
        <p:blipFill>
          <a:blip r:embed="rId5" cstate="print"/>
          <a:srcRect t="4350"/>
          <a:stretch>
            <a:fillRect/>
          </a:stretch>
        </p:blipFill>
        <p:spPr bwMode="auto">
          <a:xfrm>
            <a:off x="3289300" y="2969296"/>
            <a:ext cx="2578100" cy="251936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6084168" y="0"/>
            <a:ext cx="3059832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Competitiveness</a:t>
            </a:r>
            <a:r>
              <a:rPr lang="ko-KR" altLang="en-US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trend of global cities</a:t>
            </a:r>
            <a:endParaRPr lang="ko-KR" altLang="en-US" sz="14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12" name="Picture 5" descr="001"/>
          <p:cNvPicPr>
            <a:picLocks noGrp="1" noChangeAspect="1" noChangeArrowheads="1"/>
          </p:cNvPicPr>
          <p:nvPr/>
        </p:nvPicPr>
        <p:blipFill>
          <a:blip r:embed="rId6" cstate="print"/>
          <a:srcRect l="3194" t="20869" r="8066" b="19478"/>
          <a:stretch>
            <a:fillRect/>
          </a:stretch>
        </p:blipFill>
        <p:spPr bwMode="auto">
          <a:xfrm>
            <a:off x="-28135" y="332656"/>
            <a:ext cx="9144000" cy="68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AutoShape 6"/>
          <p:cNvSpPr>
            <a:spLocks noChangeArrowheads="1"/>
          </p:cNvSpPr>
          <p:nvPr/>
        </p:nvSpPr>
        <p:spPr bwMode="auto">
          <a:xfrm>
            <a:off x="500034" y="363192"/>
            <a:ext cx="8252080" cy="57626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2800" kern="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Accelerated competition in city brands</a:t>
            </a:r>
            <a:endParaRPr lang="ko-KR" altLang="en-US" sz="2800" kern="0" dirty="0" smtClean="0">
              <a:solidFill>
                <a:srgbClr val="003366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14" name="그룹 164"/>
          <p:cNvGrpSpPr/>
          <p:nvPr/>
        </p:nvGrpSpPr>
        <p:grpSpPr>
          <a:xfrm>
            <a:off x="324742" y="459766"/>
            <a:ext cx="246730" cy="396000"/>
            <a:chOff x="137786" y="1103294"/>
            <a:chExt cx="950178" cy="546239"/>
          </a:xfrm>
        </p:grpSpPr>
        <p:sp>
          <p:nvSpPr>
            <p:cNvPr id="15" name="AutoShape 9"/>
            <p:cNvSpPr>
              <a:spLocks noChangeArrowheads="1"/>
            </p:cNvSpPr>
            <p:nvPr/>
          </p:nvSpPr>
          <p:spPr bwMode="auto">
            <a:xfrm>
              <a:off x="155077" y="1103294"/>
              <a:ext cx="618257" cy="546239"/>
            </a:xfrm>
            <a:prstGeom prst="roundRect">
              <a:avLst>
                <a:gd name="adj" fmla="val 0"/>
              </a:avLst>
            </a:prstGeom>
            <a:solidFill>
              <a:srgbClr val="00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lang="ko-KR" altLang="en-US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그룹 163"/>
            <p:cNvGrpSpPr/>
            <p:nvPr/>
          </p:nvGrpSpPr>
          <p:grpSpPr>
            <a:xfrm>
              <a:off x="137786" y="1103411"/>
              <a:ext cx="950178" cy="532055"/>
              <a:chOff x="137786" y="1093880"/>
              <a:chExt cx="950178" cy="532055"/>
            </a:xfrm>
          </p:grpSpPr>
          <p:pic>
            <p:nvPicPr>
              <p:cNvPr id="17" name="Picture 10" descr="001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37786" y="1093880"/>
                <a:ext cx="950178" cy="191980"/>
              </a:xfrm>
              <a:prstGeom prst="rect">
                <a:avLst/>
              </a:prstGeom>
              <a:noFill/>
            </p:spPr>
          </p:pic>
          <p:sp>
            <p:nvSpPr>
              <p:cNvPr id="18" name="AutoShape 11"/>
              <p:cNvSpPr>
                <a:spLocks noChangeArrowheads="1"/>
              </p:cNvSpPr>
              <p:nvPr/>
            </p:nvSpPr>
            <p:spPr bwMode="auto">
              <a:xfrm>
                <a:off x="166653" y="1128695"/>
                <a:ext cx="593725" cy="49724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>
                  <a:defRPr/>
                </a:pPr>
                <a:endParaRPr lang="ko-KR" altLang="en-US" sz="2000" kern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20" name="Rectangle 49"/>
          <p:cNvSpPr>
            <a:spLocks noChangeArrowheads="1"/>
          </p:cNvSpPr>
          <p:nvPr/>
        </p:nvSpPr>
        <p:spPr bwMode="auto">
          <a:xfrm>
            <a:off x="0" y="1708210"/>
            <a:ext cx="9144000" cy="936104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Global cities have pushed ahead with the cultural city movement </a:t>
            </a:r>
          </a:p>
          <a:p>
            <a:pPr algn="ctr">
              <a:lnSpc>
                <a:spcPct val="150000"/>
              </a:lnSpc>
            </a:pPr>
            <a:r>
              <a:rPr lang="en-US" altLang="ko-KR" sz="20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for the last 20 years.</a:t>
            </a:r>
          </a:p>
          <a:p>
            <a:pPr algn="ctr">
              <a:lnSpc>
                <a:spcPct val="150000"/>
              </a:lnSpc>
            </a:pPr>
            <a:endParaRPr lang="ko-KR" altLang="en-US" sz="200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1" name="Rectangle 49"/>
          <p:cNvSpPr>
            <a:spLocks noChangeArrowheads="1"/>
          </p:cNvSpPr>
          <p:nvPr/>
        </p:nvSpPr>
        <p:spPr bwMode="auto">
          <a:xfrm>
            <a:off x="1331640" y="5828160"/>
            <a:ext cx="6552728" cy="432048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20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Required to create the unique brand of Seoul</a:t>
            </a:r>
            <a:endParaRPr lang="ko-KR" altLang="en-US" sz="2000" dirty="0" smtClean="0">
              <a:solidFill>
                <a:srgbClr val="0070C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cxnSp>
        <p:nvCxnSpPr>
          <p:cNvPr id="22" name="직선 연결선 21"/>
          <p:cNvCxnSpPr/>
          <p:nvPr/>
        </p:nvCxnSpPr>
        <p:spPr>
          <a:xfrm>
            <a:off x="6228184" y="357166"/>
            <a:ext cx="2880000" cy="28002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슬라이드 번호 개체 틀 6"/>
          <p:cNvSpPr txBox="1">
            <a:spLocks/>
          </p:cNvSpPr>
          <p:nvPr/>
        </p:nvSpPr>
        <p:spPr bwMode="auto">
          <a:xfrm>
            <a:off x="8431213" y="6453336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4626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9"/>
          <p:cNvSpPr>
            <a:spLocks noChangeArrowheads="1"/>
          </p:cNvSpPr>
          <p:nvPr/>
        </p:nvSpPr>
        <p:spPr bwMode="auto">
          <a:xfrm>
            <a:off x="841609" y="1086858"/>
            <a:ext cx="1329549" cy="1316299"/>
          </a:xfrm>
          <a:prstGeom prst="ellipse">
            <a:avLst/>
          </a:prstGeom>
          <a:solidFill>
            <a:srgbClr val="92D050">
              <a:alpha val="25000"/>
            </a:srgbClr>
          </a:solidFill>
          <a:ln w="63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b="0" i="0" u="none" strike="noStrike" kern="0" cap="none" spc="0" normalizeH="0" baseline="0" noProof="0" dirty="0" smtClean="0">
                <a:ln>
                  <a:noFill/>
                </a:ln>
                <a:solidFill>
                  <a:srgbClr val="002776"/>
                </a:solidFill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Competitive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kern="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edge</a:t>
            </a:r>
            <a:endParaRPr kumimoji="0" lang="en-US" altLang="ko-KR" b="0" i="0" u="none" strike="noStrike" kern="0" cap="none" spc="0" normalizeH="0" baseline="0" noProof="0" dirty="0" smtClean="0">
              <a:ln>
                <a:noFill/>
              </a:ln>
              <a:solidFill>
                <a:srgbClr val="002776"/>
              </a:solidFill>
              <a:effectLst/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71819" y="2330040"/>
            <a:ext cx="973393" cy="830524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Global City</a:t>
            </a:r>
            <a:r>
              <a:rPr lang="ko-KR" altLang="en-US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endParaRPr lang="en-US" altLang="ko-KR" sz="1200" dirty="0" smtClean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Competitive-ness</a:t>
            </a:r>
            <a:r>
              <a:rPr lang="ko-KR" altLang="en-US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Index</a:t>
            </a: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(GCCI</a:t>
            </a:r>
            <a:r>
              <a:rPr lang="en-US" altLang="ko-KR" sz="13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)</a:t>
            </a:r>
            <a:endParaRPr lang="ko-KR" altLang="en-US" sz="13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11019" y="2330040"/>
            <a:ext cx="973393" cy="830524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Global Power City Index</a:t>
            </a: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(GPCI)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50219" y="2330040"/>
            <a:ext cx="973393" cy="830524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Global</a:t>
            </a: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City</a:t>
            </a: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Index</a:t>
            </a: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(GCI)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89419" y="2330040"/>
            <a:ext cx="973393" cy="99980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Worldwide  Centers of Commerce Index</a:t>
            </a: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(WCCI)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cxnSp>
        <p:nvCxnSpPr>
          <p:cNvPr id="14" name="직선 연결선 13"/>
          <p:cNvCxnSpPr/>
          <p:nvPr/>
        </p:nvCxnSpPr>
        <p:spPr>
          <a:xfrm rot="10800000" flipH="1">
            <a:off x="2971818" y="2271904"/>
            <a:ext cx="49909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9"/>
          <p:cNvSpPr>
            <a:spLocks noChangeArrowheads="1"/>
          </p:cNvSpPr>
          <p:nvPr/>
        </p:nvSpPr>
        <p:spPr bwMode="auto">
          <a:xfrm>
            <a:off x="3215544" y="970159"/>
            <a:ext cx="507606" cy="1234994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3215544" y="699686"/>
            <a:ext cx="507606" cy="253916"/>
            <a:chOff x="2943517" y="1333877"/>
            <a:chExt cx="507606" cy="428210"/>
          </a:xfrm>
        </p:grpSpPr>
        <p:sp>
          <p:nvSpPr>
            <p:cNvPr id="17" name="Rectangle 148"/>
            <p:cNvSpPr>
              <a:spLocks noChangeArrowheads="1"/>
            </p:cNvSpPr>
            <p:nvPr/>
          </p:nvSpPr>
          <p:spPr bwMode="auto">
            <a:xfrm>
              <a:off x="2943517" y="1341800"/>
              <a:ext cx="507606" cy="398463"/>
            </a:xfrm>
            <a:prstGeom prst="rect">
              <a:avLst/>
            </a:prstGeom>
            <a:gradFill rotWithShape="1">
              <a:gsLst>
                <a:gs pos="0">
                  <a:srgbClr val="FF3399">
                    <a:gamma/>
                    <a:shade val="26275"/>
                    <a:invGamma/>
                  </a:srgbClr>
                </a:gs>
                <a:gs pos="50000">
                  <a:srgbClr val="FF3399"/>
                </a:gs>
                <a:gs pos="100000">
                  <a:srgbClr val="FF3399">
                    <a:gamma/>
                    <a:shade val="2627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Text Box 240"/>
            <p:cNvSpPr txBox="1">
              <a:spLocks noChangeArrowheads="1"/>
            </p:cNvSpPr>
            <p:nvPr/>
          </p:nvSpPr>
          <p:spPr bwMode="auto">
            <a:xfrm>
              <a:off x="2961007" y="1333877"/>
              <a:ext cx="423514" cy="428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05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20th</a:t>
              </a:r>
              <a:endParaRPr lang="en-US" altLang="ko-KR" sz="105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19" name="Rectangle 149"/>
          <p:cNvSpPr>
            <a:spLocks noChangeArrowheads="1"/>
          </p:cNvSpPr>
          <p:nvPr/>
        </p:nvSpPr>
        <p:spPr bwMode="auto">
          <a:xfrm>
            <a:off x="4482191" y="1125455"/>
            <a:ext cx="507606" cy="1079697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4482191" y="704384"/>
            <a:ext cx="507606" cy="398463"/>
            <a:chOff x="4210164" y="1341800"/>
            <a:chExt cx="507606" cy="398463"/>
          </a:xfrm>
        </p:grpSpPr>
        <p:sp>
          <p:nvSpPr>
            <p:cNvPr id="21" name="Rectangle 148"/>
            <p:cNvSpPr>
              <a:spLocks noChangeArrowheads="1"/>
            </p:cNvSpPr>
            <p:nvPr/>
          </p:nvSpPr>
          <p:spPr bwMode="auto">
            <a:xfrm>
              <a:off x="4210164" y="1341800"/>
              <a:ext cx="507606" cy="398463"/>
            </a:xfrm>
            <a:prstGeom prst="rect">
              <a:avLst/>
            </a:prstGeom>
            <a:gradFill rotWithShape="1">
              <a:gsLst>
                <a:gs pos="0">
                  <a:srgbClr val="FF3399">
                    <a:gamma/>
                    <a:shade val="26275"/>
                    <a:invGamma/>
                  </a:srgbClr>
                </a:gs>
                <a:gs pos="50000">
                  <a:srgbClr val="FF3399"/>
                </a:gs>
                <a:gs pos="100000">
                  <a:srgbClr val="FF3399">
                    <a:gamma/>
                    <a:shade val="2627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Text Box 240"/>
            <p:cNvSpPr txBox="1">
              <a:spLocks noChangeArrowheads="1"/>
            </p:cNvSpPr>
            <p:nvPr/>
          </p:nvSpPr>
          <p:spPr bwMode="auto">
            <a:xfrm>
              <a:off x="4269219" y="1408492"/>
              <a:ext cx="356188" cy="2539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05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7th</a:t>
              </a:r>
              <a:endParaRPr lang="en-US" altLang="ko-KR" sz="105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23" name="Text Box 240"/>
          <p:cNvSpPr txBox="1">
            <a:spLocks noChangeArrowheads="1"/>
          </p:cNvSpPr>
          <p:nvPr/>
        </p:nvSpPr>
        <p:spPr bwMode="auto">
          <a:xfrm>
            <a:off x="3249399" y="1467319"/>
            <a:ext cx="46679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120</a:t>
            </a:r>
          </a:p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cities</a:t>
            </a:r>
            <a:endParaRPr lang="en-US" altLang="ko-KR" sz="105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4" name="Text Box 240"/>
          <p:cNvSpPr txBox="1">
            <a:spLocks noChangeArrowheads="1"/>
          </p:cNvSpPr>
          <p:nvPr/>
        </p:nvSpPr>
        <p:spPr bwMode="auto">
          <a:xfrm>
            <a:off x="4532527" y="1467319"/>
            <a:ext cx="46679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35</a:t>
            </a:r>
          </a:p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cities</a:t>
            </a:r>
            <a:endParaRPr lang="en-US" altLang="ko-KR" sz="105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5" name="Rectangle 149"/>
          <p:cNvSpPr>
            <a:spLocks noChangeArrowheads="1"/>
          </p:cNvSpPr>
          <p:nvPr/>
        </p:nvSpPr>
        <p:spPr bwMode="auto">
          <a:xfrm>
            <a:off x="7168132" y="970159"/>
            <a:ext cx="507606" cy="1234994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7168132" y="699686"/>
            <a:ext cx="507606" cy="253916"/>
            <a:chOff x="2943517" y="1333877"/>
            <a:chExt cx="507606" cy="428210"/>
          </a:xfrm>
        </p:grpSpPr>
        <p:sp>
          <p:nvSpPr>
            <p:cNvPr id="27" name="Rectangle 148"/>
            <p:cNvSpPr>
              <a:spLocks noChangeArrowheads="1"/>
            </p:cNvSpPr>
            <p:nvPr/>
          </p:nvSpPr>
          <p:spPr bwMode="auto">
            <a:xfrm>
              <a:off x="2943517" y="1341800"/>
              <a:ext cx="507606" cy="398463"/>
            </a:xfrm>
            <a:prstGeom prst="rect">
              <a:avLst/>
            </a:prstGeom>
            <a:gradFill rotWithShape="1">
              <a:gsLst>
                <a:gs pos="0">
                  <a:srgbClr val="FF3399">
                    <a:gamma/>
                    <a:shade val="26275"/>
                    <a:invGamma/>
                  </a:srgbClr>
                </a:gs>
                <a:gs pos="50000">
                  <a:srgbClr val="FF3399"/>
                </a:gs>
                <a:gs pos="100000">
                  <a:srgbClr val="FF3399">
                    <a:gamma/>
                    <a:shade val="2627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Text Box 240"/>
            <p:cNvSpPr txBox="1">
              <a:spLocks noChangeArrowheads="1"/>
            </p:cNvSpPr>
            <p:nvPr/>
          </p:nvSpPr>
          <p:spPr bwMode="auto">
            <a:xfrm>
              <a:off x="3002572" y="1333877"/>
              <a:ext cx="356188" cy="428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05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9th</a:t>
              </a:r>
              <a:endParaRPr lang="en-US" altLang="ko-KR" sz="105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29" name="Text Box 240"/>
          <p:cNvSpPr txBox="1">
            <a:spLocks noChangeArrowheads="1"/>
          </p:cNvSpPr>
          <p:nvPr/>
        </p:nvSpPr>
        <p:spPr bwMode="auto">
          <a:xfrm>
            <a:off x="7246231" y="1467319"/>
            <a:ext cx="46679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75</a:t>
            </a:r>
          </a:p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cities</a:t>
            </a:r>
            <a:endParaRPr lang="en-US" altLang="ko-KR" sz="105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0" name="Rectangle 149"/>
          <p:cNvSpPr>
            <a:spLocks noChangeArrowheads="1"/>
          </p:cNvSpPr>
          <p:nvPr/>
        </p:nvSpPr>
        <p:spPr bwMode="auto">
          <a:xfrm>
            <a:off x="5818176" y="970159"/>
            <a:ext cx="507606" cy="1234994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5818176" y="699686"/>
            <a:ext cx="507606" cy="253916"/>
            <a:chOff x="2943517" y="1333877"/>
            <a:chExt cx="507606" cy="428210"/>
          </a:xfrm>
        </p:grpSpPr>
        <p:sp>
          <p:nvSpPr>
            <p:cNvPr id="32" name="Rectangle 148"/>
            <p:cNvSpPr>
              <a:spLocks noChangeArrowheads="1"/>
            </p:cNvSpPr>
            <p:nvPr/>
          </p:nvSpPr>
          <p:spPr bwMode="auto">
            <a:xfrm>
              <a:off x="2943517" y="1341800"/>
              <a:ext cx="507606" cy="398463"/>
            </a:xfrm>
            <a:prstGeom prst="rect">
              <a:avLst/>
            </a:prstGeom>
            <a:gradFill rotWithShape="1">
              <a:gsLst>
                <a:gs pos="0">
                  <a:srgbClr val="FF3399">
                    <a:gamma/>
                    <a:shade val="26275"/>
                    <a:invGamma/>
                  </a:srgbClr>
                </a:gs>
                <a:gs pos="50000">
                  <a:srgbClr val="FF3399"/>
                </a:gs>
                <a:gs pos="100000">
                  <a:srgbClr val="FF3399">
                    <a:gamma/>
                    <a:shade val="2627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3" name="Text Box 240"/>
            <p:cNvSpPr txBox="1">
              <a:spLocks noChangeArrowheads="1"/>
            </p:cNvSpPr>
            <p:nvPr/>
          </p:nvSpPr>
          <p:spPr bwMode="auto">
            <a:xfrm>
              <a:off x="2973076" y="1333877"/>
              <a:ext cx="423514" cy="428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05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10th</a:t>
              </a:r>
              <a:endParaRPr lang="en-US" altLang="ko-KR" sz="105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34" name="Text Box 240"/>
          <p:cNvSpPr txBox="1">
            <a:spLocks noChangeArrowheads="1"/>
          </p:cNvSpPr>
          <p:nvPr/>
        </p:nvSpPr>
        <p:spPr bwMode="auto">
          <a:xfrm>
            <a:off x="5896275" y="1467319"/>
            <a:ext cx="46679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65</a:t>
            </a:r>
          </a:p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cities</a:t>
            </a:r>
            <a:endParaRPr lang="en-US" altLang="ko-KR" sz="105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6" name="Oval 89"/>
          <p:cNvSpPr>
            <a:spLocks noChangeArrowheads="1"/>
          </p:cNvSpPr>
          <p:nvPr/>
        </p:nvSpPr>
        <p:spPr bwMode="auto">
          <a:xfrm>
            <a:off x="841609" y="3498661"/>
            <a:ext cx="1329549" cy="1316299"/>
          </a:xfrm>
          <a:prstGeom prst="ellipse">
            <a:avLst/>
          </a:prstGeom>
          <a:solidFill>
            <a:srgbClr val="92D050">
              <a:alpha val="25000"/>
            </a:srgbClr>
          </a:solidFill>
          <a:ln w="63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kern="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Life quality</a:t>
            </a:r>
            <a:endParaRPr kumimoji="0" lang="en-US" altLang="ko-KR" b="0" i="0" u="none" strike="noStrike" kern="0" cap="none" spc="0" normalizeH="0" baseline="0" noProof="0" dirty="0" smtClean="0">
              <a:ln>
                <a:noFill/>
              </a:ln>
              <a:solidFill>
                <a:srgbClr val="002776"/>
              </a:solidFill>
              <a:effectLst/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910095" y="4993195"/>
            <a:ext cx="1096842" cy="645858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Mercer’s</a:t>
            </a: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Life Quality</a:t>
            </a:r>
            <a:r>
              <a:rPr lang="ko-KR" altLang="en-US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Index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011482" y="4993195"/>
            <a:ext cx="973393" cy="445803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Wealth Report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989419" y="4993195"/>
            <a:ext cx="973393" cy="645858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Global City Index</a:t>
            </a:r>
          </a:p>
          <a:p>
            <a:pPr algn="ctr"/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(GCI)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 rot="10800000" flipH="1">
            <a:off x="2971818" y="4935059"/>
            <a:ext cx="4990993" cy="0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149"/>
          <p:cNvSpPr>
            <a:spLocks noChangeArrowheads="1"/>
          </p:cNvSpPr>
          <p:nvPr/>
        </p:nvSpPr>
        <p:spPr bwMode="auto">
          <a:xfrm>
            <a:off x="3215544" y="3633314"/>
            <a:ext cx="507606" cy="1234994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2" name="그룹 41"/>
          <p:cNvGrpSpPr/>
          <p:nvPr/>
        </p:nvGrpSpPr>
        <p:grpSpPr>
          <a:xfrm>
            <a:off x="3215544" y="3362841"/>
            <a:ext cx="507606" cy="253916"/>
            <a:chOff x="2943517" y="1333877"/>
            <a:chExt cx="507606" cy="428210"/>
          </a:xfrm>
        </p:grpSpPr>
        <p:sp>
          <p:nvSpPr>
            <p:cNvPr id="43" name="Rectangle 148"/>
            <p:cNvSpPr>
              <a:spLocks noChangeArrowheads="1"/>
            </p:cNvSpPr>
            <p:nvPr/>
          </p:nvSpPr>
          <p:spPr bwMode="auto">
            <a:xfrm>
              <a:off x="2943517" y="1341800"/>
              <a:ext cx="507606" cy="398463"/>
            </a:xfrm>
            <a:prstGeom prst="rect">
              <a:avLst/>
            </a:prstGeom>
            <a:gradFill rotWithShape="1">
              <a:gsLst>
                <a:gs pos="0">
                  <a:srgbClr val="FF3399">
                    <a:gamma/>
                    <a:shade val="26275"/>
                    <a:invGamma/>
                  </a:srgbClr>
                </a:gs>
                <a:gs pos="50000">
                  <a:srgbClr val="FF3399"/>
                </a:gs>
                <a:gs pos="100000">
                  <a:srgbClr val="FF3399">
                    <a:gamma/>
                    <a:shade val="2627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4" name="Text Box 240"/>
            <p:cNvSpPr txBox="1">
              <a:spLocks noChangeArrowheads="1"/>
            </p:cNvSpPr>
            <p:nvPr/>
          </p:nvSpPr>
          <p:spPr bwMode="auto">
            <a:xfrm>
              <a:off x="2959531" y="1333877"/>
              <a:ext cx="409086" cy="42821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05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81st</a:t>
              </a:r>
              <a:endParaRPr lang="en-US" altLang="ko-KR" sz="105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45" name="Rectangle 149"/>
          <p:cNvSpPr>
            <a:spLocks noChangeArrowheads="1"/>
          </p:cNvSpPr>
          <p:nvPr/>
        </p:nvSpPr>
        <p:spPr bwMode="auto">
          <a:xfrm>
            <a:off x="5239658" y="3788610"/>
            <a:ext cx="507606" cy="1079697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6" name="그룹 45"/>
          <p:cNvGrpSpPr/>
          <p:nvPr/>
        </p:nvGrpSpPr>
        <p:grpSpPr>
          <a:xfrm>
            <a:off x="5239658" y="3367539"/>
            <a:ext cx="507606" cy="398463"/>
            <a:chOff x="4210164" y="1341800"/>
            <a:chExt cx="507606" cy="398463"/>
          </a:xfrm>
        </p:grpSpPr>
        <p:sp>
          <p:nvSpPr>
            <p:cNvPr id="47" name="Rectangle 148"/>
            <p:cNvSpPr>
              <a:spLocks noChangeArrowheads="1"/>
            </p:cNvSpPr>
            <p:nvPr/>
          </p:nvSpPr>
          <p:spPr bwMode="auto">
            <a:xfrm>
              <a:off x="4210164" y="1341800"/>
              <a:ext cx="507606" cy="398463"/>
            </a:xfrm>
            <a:prstGeom prst="rect">
              <a:avLst/>
            </a:prstGeom>
            <a:gradFill rotWithShape="1">
              <a:gsLst>
                <a:gs pos="0">
                  <a:srgbClr val="FF3399">
                    <a:gamma/>
                    <a:shade val="26275"/>
                    <a:invGamma/>
                  </a:srgbClr>
                </a:gs>
                <a:gs pos="50000">
                  <a:srgbClr val="FF3399"/>
                </a:gs>
                <a:gs pos="100000">
                  <a:srgbClr val="FF3399">
                    <a:gamma/>
                    <a:shade val="2627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" name="Text Box 240"/>
            <p:cNvSpPr txBox="1">
              <a:spLocks noChangeArrowheads="1"/>
            </p:cNvSpPr>
            <p:nvPr/>
          </p:nvSpPr>
          <p:spPr bwMode="auto">
            <a:xfrm>
              <a:off x="4224975" y="1408492"/>
              <a:ext cx="423514" cy="25391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05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13th</a:t>
              </a:r>
              <a:endParaRPr lang="en-US" altLang="ko-KR" sz="105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49" name="Text Box 240"/>
          <p:cNvSpPr txBox="1">
            <a:spLocks noChangeArrowheads="1"/>
          </p:cNvSpPr>
          <p:nvPr/>
        </p:nvSpPr>
        <p:spPr bwMode="auto">
          <a:xfrm>
            <a:off x="3249399" y="4130474"/>
            <a:ext cx="46679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215</a:t>
            </a:r>
          </a:p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cities</a:t>
            </a:r>
            <a:endParaRPr lang="en-US" altLang="ko-KR" sz="105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50" name="Text Box 240"/>
          <p:cNvSpPr txBox="1">
            <a:spLocks noChangeArrowheads="1"/>
          </p:cNvSpPr>
          <p:nvPr/>
        </p:nvSpPr>
        <p:spPr bwMode="auto">
          <a:xfrm>
            <a:off x="5289994" y="4130474"/>
            <a:ext cx="46679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40</a:t>
            </a:r>
          </a:p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cities</a:t>
            </a:r>
            <a:endParaRPr lang="en-US" altLang="ko-KR" sz="105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51" name="Rectangle 149"/>
          <p:cNvSpPr>
            <a:spLocks noChangeArrowheads="1"/>
          </p:cNvSpPr>
          <p:nvPr/>
        </p:nvSpPr>
        <p:spPr bwMode="auto">
          <a:xfrm>
            <a:off x="7216640" y="3842322"/>
            <a:ext cx="507606" cy="1025985"/>
          </a:xfrm>
          <a:prstGeom prst="rect">
            <a:avLst/>
          </a:prstGeom>
          <a:gradFill rotWithShape="1">
            <a:gsLst>
              <a:gs pos="0">
                <a:srgbClr val="99CCFF">
                  <a:gamma/>
                  <a:shade val="46275"/>
                  <a:invGamma/>
                </a:srgbClr>
              </a:gs>
              <a:gs pos="50000">
                <a:srgbClr val="99CCFF"/>
              </a:gs>
              <a:gs pos="100000">
                <a:srgbClr val="99CCFF">
                  <a:gamma/>
                  <a:shade val="46275"/>
                  <a:invGamma/>
                </a:srgbClr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7216640" y="3371712"/>
            <a:ext cx="507606" cy="446174"/>
            <a:chOff x="2943517" y="1341800"/>
            <a:chExt cx="507606" cy="398463"/>
          </a:xfrm>
        </p:grpSpPr>
        <p:sp>
          <p:nvSpPr>
            <p:cNvPr id="53" name="Rectangle 148"/>
            <p:cNvSpPr>
              <a:spLocks noChangeArrowheads="1"/>
            </p:cNvSpPr>
            <p:nvPr/>
          </p:nvSpPr>
          <p:spPr bwMode="auto">
            <a:xfrm>
              <a:off x="2943517" y="1341800"/>
              <a:ext cx="507606" cy="398463"/>
            </a:xfrm>
            <a:prstGeom prst="rect">
              <a:avLst/>
            </a:prstGeom>
            <a:gradFill rotWithShape="1">
              <a:gsLst>
                <a:gs pos="0">
                  <a:srgbClr val="FF3399">
                    <a:gamma/>
                    <a:shade val="26275"/>
                    <a:invGamma/>
                  </a:srgbClr>
                </a:gs>
                <a:gs pos="50000">
                  <a:srgbClr val="FF3399"/>
                </a:gs>
                <a:gs pos="100000">
                  <a:srgbClr val="FF3399">
                    <a:gamma/>
                    <a:shade val="26275"/>
                    <a:invGamma/>
                  </a:srgbClr>
                </a:gs>
              </a:gsLst>
              <a:lin ang="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4" name="Text Box 240"/>
            <p:cNvSpPr txBox="1">
              <a:spLocks noChangeArrowheads="1"/>
            </p:cNvSpPr>
            <p:nvPr/>
          </p:nvSpPr>
          <p:spPr bwMode="auto">
            <a:xfrm>
              <a:off x="2973076" y="1431130"/>
              <a:ext cx="423514" cy="22676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105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58th</a:t>
              </a:r>
              <a:endParaRPr lang="en-US" altLang="ko-KR" sz="105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55" name="Text Box 240"/>
          <p:cNvSpPr txBox="1">
            <a:spLocks noChangeArrowheads="1"/>
          </p:cNvSpPr>
          <p:nvPr/>
        </p:nvSpPr>
        <p:spPr bwMode="auto">
          <a:xfrm>
            <a:off x="7250495" y="4130474"/>
            <a:ext cx="466794" cy="41549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140</a:t>
            </a:r>
          </a:p>
          <a:p>
            <a:pPr algn="ctr"/>
            <a:r>
              <a:rPr lang="en-US" altLang="ko-KR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cities</a:t>
            </a:r>
            <a:endParaRPr lang="en-US" altLang="ko-KR" sz="105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58" name="Rectangle 49"/>
          <p:cNvSpPr>
            <a:spLocks noChangeArrowheads="1"/>
          </p:cNvSpPr>
          <p:nvPr/>
        </p:nvSpPr>
        <p:spPr bwMode="auto">
          <a:xfrm>
            <a:off x="0" y="5747544"/>
            <a:ext cx="9144000" cy="771043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altLang="ko-KR" sz="17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 takes 10</a:t>
            </a:r>
            <a:r>
              <a:rPr lang="en-US" altLang="ko-KR" sz="1700" baseline="300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</a:t>
            </a:r>
            <a:r>
              <a:rPr lang="en-US" altLang="ko-KR" sz="17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place or higher in the world’s</a:t>
            </a:r>
            <a:r>
              <a:rPr lang="ko-KR" altLang="en-US" sz="17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7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city competitiveness and is on the upturn.</a:t>
            </a:r>
          </a:p>
          <a:p>
            <a:pPr algn="ctr"/>
            <a:r>
              <a:rPr lang="en-US" altLang="ko-KR" sz="17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But, it’s required to enhance life quality suitable for city competitiveness.</a:t>
            </a:r>
            <a:endParaRPr lang="ko-KR" altLang="en-US" sz="170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56" name="Text Box 9"/>
          <p:cNvSpPr txBox="1">
            <a:spLocks noChangeArrowheads="1"/>
          </p:cNvSpPr>
          <p:nvPr/>
        </p:nvSpPr>
        <p:spPr bwMode="auto">
          <a:xfrm>
            <a:off x="5539486" y="0"/>
            <a:ext cx="3929058" cy="404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 anchorCtr="0"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altLang="ko-KR" sz="1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Competitiveness trend of global cities</a:t>
            </a:r>
            <a:endParaRPr lang="ko-KR" altLang="en-US" sz="14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cxnSp>
        <p:nvCxnSpPr>
          <p:cNvPr id="57" name="직선 연결선 56"/>
          <p:cNvCxnSpPr/>
          <p:nvPr/>
        </p:nvCxnSpPr>
        <p:spPr>
          <a:xfrm>
            <a:off x="5968114" y="385167"/>
            <a:ext cx="3168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ot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슬라이드 번호 개체 틀 6"/>
          <p:cNvSpPr txBox="1">
            <a:spLocks/>
          </p:cNvSpPr>
          <p:nvPr/>
        </p:nvSpPr>
        <p:spPr bwMode="auto">
          <a:xfrm>
            <a:off x="8431213" y="6453336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3635896" y="4941167"/>
            <a:ext cx="5184477" cy="1310457"/>
            <a:chOff x="2340198" y="4632499"/>
            <a:chExt cx="6480175" cy="1692275"/>
          </a:xfrm>
        </p:grpSpPr>
        <p:sp>
          <p:nvSpPr>
            <p:cNvPr id="22539" name="Rectangle 11" descr="작품감상1"/>
            <p:cNvSpPr>
              <a:spLocks noChangeArrowheads="1"/>
            </p:cNvSpPr>
            <p:nvPr/>
          </p:nvSpPr>
          <p:spPr bwMode="auto">
            <a:xfrm>
              <a:off x="2340198" y="4632499"/>
              <a:ext cx="2016125" cy="1655762"/>
            </a:xfrm>
            <a:prstGeom prst="rect">
              <a:avLst/>
            </a:prstGeom>
            <a:blipFill dpi="0" rotWithShape="1">
              <a:blip r:embed="rId3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2400">
                <a:solidFill>
                  <a:srgbClr val="FF9933"/>
                </a:solidFill>
                <a:latin typeface="Times New Roman" pitchFamily="18" charset="0"/>
                <a:ea typeface="산돌 도로표지판M" pitchFamily="18" charset="-127"/>
                <a:cs typeface="Times New Roman" pitchFamily="18" charset="0"/>
              </a:endParaRPr>
            </a:p>
          </p:txBody>
        </p:sp>
        <p:sp>
          <p:nvSpPr>
            <p:cNvPr id="22546" name="Rectangle 18" descr="다도1"/>
            <p:cNvSpPr>
              <a:spLocks noChangeArrowheads="1"/>
            </p:cNvSpPr>
            <p:nvPr/>
          </p:nvSpPr>
          <p:spPr bwMode="auto">
            <a:xfrm>
              <a:off x="4572223" y="4669011"/>
              <a:ext cx="2016125" cy="1655763"/>
            </a:xfrm>
            <a:prstGeom prst="rect">
              <a:avLst/>
            </a:prstGeom>
            <a:blipFill dpi="0" rotWithShape="1">
              <a:blip r:embed="rId4" cstate="print"/>
              <a:srcRect/>
              <a:stretch>
                <a:fillRect/>
              </a:stretch>
            </a:blipFill>
            <a:ln w="9525">
              <a:noFill/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2400">
                <a:solidFill>
                  <a:srgbClr val="FF9933"/>
                </a:solidFill>
                <a:latin typeface="Times New Roman" pitchFamily="18" charset="0"/>
                <a:ea typeface="산돌 도로표지판M" pitchFamily="18" charset="-127"/>
                <a:cs typeface="Times New Roman" pitchFamily="18" charset="0"/>
              </a:endParaRPr>
            </a:p>
          </p:txBody>
        </p:sp>
        <p:sp>
          <p:nvSpPr>
            <p:cNvPr id="22547" name="Rectangle 19" descr="억새축제"/>
            <p:cNvSpPr>
              <a:spLocks noChangeArrowheads="1"/>
            </p:cNvSpPr>
            <p:nvPr/>
          </p:nvSpPr>
          <p:spPr bwMode="auto">
            <a:xfrm>
              <a:off x="6804248" y="4653136"/>
              <a:ext cx="2016125" cy="1655763"/>
            </a:xfrm>
            <a:prstGeom prst="rect">
              <a:avLst/>
            </a:prstGeom>
            <a:blipFill dpi="0" rotWithShape="1">
              <a:blip r:embed="rId5" cstate="print"/>
              <a:srcRect/>
              <a:stretch>
                <a:fillRect/>
              </a:stretch>
            </a:blip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107763" dir="2700000" algn="ctr" rotWithShape="0">
                <a:schemeClr val="bg2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en-US" sz="2400">
                <a:solidFill>
                  <a:srgbClr val="FF9933"/>
                </a:solidFill>
                <a:latin typeface="Times New Roman" pitchFamily="18" charset="0"/>
                <a:ea typeface="산돌 도로표지판M" pitchFamily="18" charset="-127"/>
                <a:cs typeface="Times New Roman" pitchFamily="18" charset="0"/>
              </a:endParaRPr>
            </a:p>
          </p:txBody>
        </p:sp>
      </p:grpSp>
      <p:sp>
        <p:nvSpPr>
          <p:cNvPr id="22549" name="Rectangle 14"/>
          <p:cNvSpPr>
            <a:spLocks noChangeArrowheads="1"/>
          </p:cNvSpPr>
          <p:nvPr/>
        </p:nvSpPr>
        <p:spPr bwMode="auto">
          <a:xfrm>
            <a:off x="5523841" y="2814576"/>
            <a:ext cx="29772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00602B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Mentally healthy life</a:t>
            </a:r>
            <a:endParaRPr kumimoji="1" lang="ko-KR" altLang="en-US" sz="2000" dirty="0" smtClean="0">
              <a:solidFill>
                <a:srgbClr val="00602B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" name="Rectangle 17"/>
          <p:cNvSpPr>
            <a:spLocks noChangeArrowheads="1"/>
          </p:cNvSpPr>
          <p:nvPr/>
        </p:nvSpPr>
        <p:spPr bwMode="auto">
          <a:xfrm>
            <a:off x="5523841" y="3643314"/>
            <a:ext cx="362015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00602B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Leading a deep-rooted life</a:t>
            </a:r>
            <a:endParaRPr kumimoji="1" lang="ko-KR" altLang="en-US" sz="2000" dirty="0" smtClean="0">
              <a:solidFill>
                <a:srgbClr val="00602B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2545" name="Rectangle 22"/>
          <p:cNvSpPr>
            <a:spLocks noChangeArrowheads="1"/>
          </p:cNvSpPr>
          <p:nvPr/>
        </p:nvSpPr>
        <p:spPr bwMode="auto">
          <a:xfrm>
            <a:off x="325807" y="3500438"/>
            <a:ext cx="5013388" cy="714380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298"/>
            </a:avLst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en-US" altLang="ko-KR" sz="2000" dirty="0" smtClean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A life co-existing with people,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history, and the environment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000" dirty="0" smtClean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2543" name="Rectangle 25"/>
          <p:cNvSpPr>
            <a:spLocks noChangeArrowheads="1"/>
          </p:cNvSpPr>
          <p:nvPr/>
        </p:nvSpPr>
        <p:spPr bwMode="auto">
          <a:xfrm>
            <a:off x="325807" y="2652940"/>
            <a:ext cx="5013388" cy="784653"/>
          </a:xfrm>
          <a:prstGeom prst="rightArrowCallout">
            <a:avLst>
              <a:gd name="adj1" fmla="val 25000"/>
              <a:gd name="adj2" fmla="val 25000"/>
              <a:gd name="adj3" fmla="val 25000"/>
              <a:gd name="adj4" fmla="val 90614"/>
            </a:avLst>
          </a:prstGeom>
          <a:solidFill>
            <a:schemeClr val="accent3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Providing good leisure and regeneration</a:t>
            </a:r>
            <a:endParaRPr kumimoji="1" lang="ko-KR" altLang="en-US" sz="2000" dirty="0" smtClean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17" name="그룹 38"/>
          <p:cNvGrpSpPr/>
          <p:nvPr/>
        </p:nvGrpSpPr>
        <p:grpSpPr>
          <a:xfrm>
            <a:off x="0" y="0"/>
            <a:ext cx="9144000" cy="853805"/>
            <a:chOff x="0" y="0"/>
            <a:chExt cx="9144000" cy="853805"/>
          </a:xfrm>
        </p:grpSpPr>
        <p:pic>
          <p:nvPicPr>
            <p:cNvPr id="18" name="그림 17" descr="그림1.jpg"/>
            <p:cNvPicPr>
              <a:picLocks noChangeAspect="1"/>
            </p:cNvPicPr>
            <p:nvPr/>
          </p:nvPicPr>
          <p:blipFill>
            <a:blip r:embed="rId6" cstate="print"/>
            <a:srcRect l="69510" t="75362" r="16958" b="3459"/>
            <a:stretch>
              <a:fillRect/>
            </a:stretch>
          </p:blipFill>
          <p:spPr>
            <a:xfrm rot="10800000">
              <a:off x="0" y="0"/>
              <a:ext cx="1073816" cy="853805"/>
            </a:xfrm>
            <a:prstGeom prst="rect">
              <a:avLst/>
            </a:prstGeom>
          </p:spPr>
        </p:pic>
        <p:cxnSp>
          <p:nvCxnSpPr>
            <p:cNvPr id="19" name="직선 연결선 18"/>
            <p:cNvCxnSpPr/>
            <p:nvPr/>
          </p:nvCxnSpPr>
          <p:spPr>
            <a:xfrm>
              <a:off x="0" y="842948"/>
              <a:ext cx="9144000" cy="1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1213945" y="243606"/>
            <a:ext cx="570711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6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Importance of city cultural policy</a:t>
            </a:r>
            <a:endParaRPr lang="ko-KR" altLang="en-US" sz="26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765201" y="1414835"/>
            <a:ext cx="7543873" cy="583108"/>
            <a:chOff x="502321" y="1414835"/>
            <a:chExt cx="7543873" cy="583108"/>
          </a:xfrm>
        </p:grpSpPr>
        <p:sp>
          <p:nvSpPr>
            <p:cNvPr id="22537" name="Rectangle 9"/>
            <p:cNvSpPr>
              <a:spLocks noChangeArrowheads="1"/>
            </p:cNvSpPr>
            <p:nvPr/>
          </p:nvSpPr>
          <p:spPr bwMode="auto">
            <a:xfrm>
              <a:off x="2216893" y="1414835"/>
              <a:ext cx="5829301" cy="583108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Healthier life with human dignity</a:t>
              </a:r>
              <a:endParaRPr kumimoji="1" lang="ko-KR" altLang="en-US" sz="240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2538" name="Text Box 10"/>
            <p:cNvSpPr txBox="1">
              <a:spLocks noChangeArrowheads="1"/>
            </p:cNvSpPr>
            <p:nvPr/>
          </p:nvSpPr>
          <p:spPr bwMode="auto">
            <a:xfrm>
              <a:off x="502321" y="1444825"/>
              <a:ext cx="172660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9" rIns="91439" anchor="ctr" anchorCtr="0">
              <a:spAutoFit/>
            </a:bodyPr>
            <a:lstStyle/>
            <a:p>
              <a:pPr algn="ctr" fontAlgn="base" latinLnBrk="0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ko-KR" sz="2800" dirty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  <a:sym typeface="산돌고딕 M" pitchFamily="18" charset="-127"/>
                </a:rPr>
                <a:t>Culture</a:t>
              </a:r>
              <a:endParaRPr kumimoji="1" lang="ko-KR" altLang="en-US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endParaRPr>
            </a:p>
          </p:txBody>
        </p:sp>
        <p:cxnSp>
          <p:nvCxnSpPr>
            <p:cNvPr id="23" name="직선 연결선 22"/>
            <p:cNvCxnSpPr/>
            <p:nvPr/>
          </p:nvCxnSpPr>
          <p:spPr>
            <a:xfrm flipV="1">
              <a:off x="502321" y="1985393"/>
              <a:ext cx="1692000" cy="46"/>
            </a:xfrm>
            <a:prstGeom prst="line">
              <a:avLst/>
            </a:prstGeom>
            <a:ln w="31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8592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71" name="Picture 19" descr="암스트롱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3142" y="4021734"/>
            <a:ext cx="26670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72" name="AutoShape 20"/>
          <p:cNvSpPr>
            <a:spLocks noChangeArrowheads="1"/>
          </p:cNvSpPr>
          <p:nvPr/>
        </p:nvSpPr>
        <p:spPr bwMode="auto">
          <a:xfrm>
            <a:off x="848891" y="2014511"/>
            <a:ext cx="2160587" cy="36001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Before the 19</a:t>
            </a:r>
            <a:r>
              <a:rPr kumimoji="1" lang="en-US" altLang="ko-KR" sz="1600" baseline="300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</a:t>
            </a:r>
            <a:r>
              <a:rPr kumimoji="1" lang="en-US" altLang="ko-KR" sz="16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century</a:t>
            </a:r>
            <a:endParaRPr kumimoji="1" lang="ko-KR" altLang="en-US" sz="1600" dirty="0" smtClean="0">
              <a:solidFill>
                <a:srgbClr val="002776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3573" name="AutoShape 21"/>
          <p:cNvSpPr>
            <a:spLocks noChangeArrowheads="1"/>
          </p:cNvSpPr>
          <p:nvPr/>
        </p:nvSpPr>
        <p:spPr bwMode="auto">
          <a:xfrm>
            <a:off x="3462363" y="2014511"/>
            <a:ext cx="2160587" cy="36001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Industrialization</a:t>
            </a:r>
            <a:r>
              <a:rPr kumimoji="1" lang="en-US" altLang="ko-KR" sz="16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 the 20</a:t>
            </a:r>
            <a:r>
              <a:rPr kumimoji="1" lang="en-US" altLang="ko-KR" sz="1600" baseline="300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</a:t>
            </a:r>
            <a:r>
              <a:rPr kumimoji="1" lang="en-US" altLang="ko-KR" sz="16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century</a:t>
            </a:r>
            <a:r>
              <a:rPr kumimoji="1" lang="ko-KR" altLang="en-US" sz="16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endParaRPr kumimoji="1" lang="ko-KR" altLang="en-US" sz="160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3574" name="AutoShape 22"/>
          <p:cNvSpPr>
            <a:spLocks noChangeArrowheads="1"/>
          </p:cNvSpPr>
          <p:nvPr/>
        </p:nvSpPr>
        <p:spPr bwMode="auto">
          <a:xfrm>
            <a:off x="6142162" y="2014511"/>
            <a:ext cx="2160587" cy="360015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Cultural age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 the 21</a:t>
            </a:r>
            <a:r>
              <a:rPr kumimoji="1" lang="en-US" altLang="ko-KR" sz="1600" baseline="300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st</a:t>
            </a:r>
            <a:r>
              <a:rPr kumimoji="1" lang="en-US" altLang="ko-KR" sz="16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century</a:t>
            </a:r>
            <a:endParaRPr kumimoji="1" lang="ko-KR" altLang="en-US" sz="1600" dirty="0" smtClean="0">
              <a:solidFill>
                <a:srgbClr val="0070C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23575" name="Picture 23" descr="ting2ting_2270282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58310" y="4021734"/>
            <a:ext cx="2502122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7" name="Picture 25" descr="토깽이1"/>
          <p:cNvPicPr>
            <a:picLocks noChangeAspect="1" noChangeArrowheads="1"/>
          </p:cNvPicPr>
          <p:nvPr/>
        </p:nvPicPr>
        <p:blipFill>
          <a:blip r:embed="rId5" cstate="print">
            <a:grayscl/>
          </a:blip>
          <a:srcRect/>
          <a:stretch>
            <a:fillRect/>
          </a:stretch>
        </p:blipFill>
        <p:spPr bwMode="auto">
          <a:xfrm>
            <a:off x="752028" y="4021734"/>
            <a:ext cx="2422947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그룹 25"/>
          <p:cNvGrpSpPr/>
          <p:nvPr/>
        </p:nvGrpSpPr>
        <p:grpSpPr>
          <a:xfrm>
            <a:off x="5929322" y="0"/>
            <a:ext cx="3214678" cy="404664"/>
            <a:chOff x="6948264" y="0"/>
            <a:chExt cx="2195736" cy="404664"/>
          </a:xfrm>
        </p:grpSpPr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6948264" y="0"/>
              <a:ext cx="2195736" cy="40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0"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i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Importance of city cultural policy</a:t>
              </a:r>
              <a:endParaRPr lang="ko-KR" altLang="en-US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6948264" y="385167"/>
              <a:ext cx="2195736" cy="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그룹 26"/>
          <p:cNvGrpSpPr/>
          <p:nvPr/>
        </p:nvGrpSpPr>
        <p:grpSpPr>
          <a:xfrm>
            <a:off x="765201" y="642918"/>
            <a:ext cx="7807327" cy="775464"/>
            <a:chOff x="502321" y="1414835"/>
            <a:chExt cx="7543873" cy="583108"/>
          </a:xfrm>
        </p:grpSpPr>
        <p:sp>
          <p:nvSpPr>
            <p:cNvPr id="28" name="Rectangle 9"/>
            <p:cNvSpPr>
              <a:spLocks noChangeArrowheads="1"/>
            </p:cNvSpPr>
            <p:nvPr/>
          </p:nvSpPr>
          <p:spPr bwMode="auto">
            <a:xfrm>
              <a:off x="2216893" y="1414835"/>
              <a:ext cx="5829301" cy="583108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The sources for creativity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that hold the 21</a:t>
              </a:r>
              <a:r>
                <a:rPr kumimoji="1" lang="en-US" altLang="ko-KR" sz="2400" baseline="300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st</a:t>
              </a:r>
              <a:r>
                <a:rPr kumimoji="1"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century’s growth power</a:t>
              </a:r>
              <a:endParaRPr kumimoji="1" lang="ko-KR" altLang="en-US" sz="240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502321" y="1509718"/>
              <a:ext cx="1726604" cy="3934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9" rIns="91439" anchor="ctr" anchorCtr="0">
              <a:spAutoFit/>
            </a:bodyPr>
            <a:lstStyle/>
            <a:p>
              <a:pPr algn="ctr" fontAlgn="base" latinLnBrk="0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ko-KR" sz="2800" dirty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  <a:sym typeface="산돌고딕 M" pitchFamily="18" charset="-127"/>
                </a:rPr>
                <a:t>Culture</a:t>
              </a:r>
              <a:endParaRPr kumimoji="1" lang="ko-KR" altLang="en-US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endParaRPr>
            </a:p>
          </p:txBody>
        </p:sp>
        <p:cxnSp>
          <p:nvCxnSpPr>
            <p:cNvPr id="30" name="직선 연결선 29"/>
            <p:cNvCxnSpPr/>
            <p:nvPr/>
          </p:nvCxnSpPr>
          <p:spPr>
            <a:xfrm flipV="1">
              <a:off x="502321" y="1985393"/>
              <a:ext cx="1692000" cy="46"/>
            </a:xfrm>
            <a:prstGeom prst="line">
              <a:avLst/>
            </a:prstGeom>
            <a:ln w="31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/>
          <p:cNvCxnSpPr/>
          <p:nvPr/>
        </p:nvCxnSpPr>
        <p:spPr>
          <a:xfrm>
            <a:off x="742430" y="2438324"/>
            <a:ext cx="7777162" cy="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직선 연결선 35"/>
          <p:cNvCxnSpPr/>
          <p:nvPr/>
        </p:nvCxnSpPr>
        <p:spPr>
          <a:xfrm flipH="1">
            <a:off x="5911255" y="2014031"/>
            <a:ext cx="400" cy="183600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직선 연결선 36"/>
          <p:cNvCxnSpPr/>
          <p:nvPr/>
        </p:nvCxnSpPr>
        <p:spPr>
          <a:xfrm flipH="1">
            <a:off x="3182343" y="2014031"/>
            <a:ext cx="400" cy="1836000"/>
          </a:xfrm>
          <a:prstGeom prst="line">
            <a:avLst/>
          </a:prstGeom>
          <a:ln w="3175">
            <a:solidFill>
              <a:schemeClr val="tx1">
                <a:lumMod val="75000"/>
                <a:lumOff val="2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 Box 12"/>
          <p:cNvSpPr txBox="1">
            <a:spLocks noChangeArrowheads="1"/>
          </p:cNvSpPr>
          <p:nvPr/>
        </p:nvSpPr>
        <p:spPr bwMode="auto">
          <a:xfrm>
            <a:off x="742950" y="2702001"/>
            <a:ext cx="24288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A gap between reality and ideals</a:t>
            </a: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endParaRPr kumimoji="1" lang="en-US" altLang="ko-KR" sz="4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kumimoji="1" lang="en-US" altLang="ko-KR" sz="15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A dream is a dream due to technical restriction.</a:t>
            </a:r>
            <a:endParaRPr kumimoji="1" lang="ko-KR" altLang="en-US" sz="15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39" name="Text Box 15"/>
          <p:cNvSpPr txBox="1">
            <a:spLocks noChangeArrowheads="1"/>
          </p:cNvSpPr>
          <p:nvPr/>
        </p:nvSpPr>
        <p:spPr bwMode="auto">
          <a:xfrm>
            <a:off x="3357045" y="2702001"/>
            <a:ext cx="2443162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Technology is still the limitation to realize a dream.</a:t>
            </a:r>
            <a:endParaRPr kumimoji="1" lang="ko-KR" alt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40" name="Text Box 16"/>
          <p:cNvSpPr txBox="1">
            <a:spLocks noChangeArrowheads="1"/>
          </p:cNvSpPr>
          <p:nvPr/>
        </p:nvSpPr>
        <p:spPr bwMode="auto">
          <a:xfrm>
            <a:off x="6014517" y="2702001"/>
            <a:ext cx="252888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ts val="60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The lack of creativity hinders the full use of technology even in the era when a dream can come true.</a:t>
            </a:r>
            <a:endParaRPr kumimoji="1" lang="ko-KR" altLang="en-US" sz="160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2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40849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1104900" y="2103116"/>
            <a:ext cx="2252664" cy="1943099"/>
          </a:xfrm>
          <a:prstGeom prst="rect">
            <a:avLst/>
          </a:prstGeom>
          <a:gradFill rotWithShape="1">
            <a:gsLst>
              <a:gs pos="0">
                <a:srgbClr val="7496BC">
                  <a:alpha val="50000"/>
                </a:srgbClr>
              </a:gs>
              <a:gs pos="100000">
                <a:srgbClr val="364557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400" smtClean="0">
              <a:solidFill>
                <a:srgbClr val="FF9933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4590" name="Rectangle 14"/>
          <p:cNvSpPr>
            <a:spLocks noChangeArrowheads="1"/>
          </p:cNvSpPr>
          <p:nvPr/>
        </p:nvSpPr>
        <p:spPr bwMode="auto">
          <a:xfrm>
            <a:off x="5552135" y="1548185"/>
            <a:ext cx="275366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9" rIns="91439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M" pitchFamily="18" charset="-127"/>
              </a:rPr>
              <a:t>Warm, personable city</a:t>
            </a:r>
            <a:endParaRPr kumimoji="1" lang="ko-KR" altLang="en-US" sz="2000" dirty="0" smtClean="0">
              <a:solidFill>
                <a:srgbClr val="00602B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</p:txBody>
      </p:sp>
      <p:grpSp>
        <p:nvGrpSpPr>
          <p:cNvPr id="31" name="그룹 30"/>
          <p:cNvGrpSpPr/>
          <p:nvPr/>
        </p:nvGrpSpPr>
        <p:grpSpPr>
          <a:xfrm>
            <a:off x="6666012" y="2582541"/>
            <a:ext cx="1977954" cy="1008063"/>
            <a:chOff x="6157913" y="2708275"/>
            <a:chExt cx="1643062" cy="1008063"/>
          </a:xfrm>
        </p:grpSpPr>
        <p:sp>
          <p:nvSpPr>
            <p:cNvPr id="24580" name="Rectangle 4"/>
            <p:cNvSpPr>
              <a:spLocks noChangeArrowheads="1"/>
            </p:cNvSpPr>
            <p:nvPr/>
          </p:nvSpPr>
          <p:spPr bwMode="auto">
            <a:xfrm>
              <a:off x="6172548" y="2708275"/>
              <a:ext cx="1628427" cy="100806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50000">
                  <a:srgbClr val="660033"/>
                </a:gs>
                <a:gs pos="100000">
                  <a:srgbClr val="2F0018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sz="2400" smtClean="0">
                <a:solidFill>
                  <a:srgbClr val="FF9933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24591" name="Rectangle 15"/>
            <p:cNvSpPr>
              <a:spLocks noChangeArrowheads="1"/>
            </p:cNvSpPr>
            <p:nvPr/>
          </p:nvSpPr>
          <p:spPr bwMode="auto">
            <a:xfrm>
              <a:off x="6157913" y="2897735"/>
              <a:ext cx="1643062" cy="6186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square" lIns="91439" rIns="91439">
              <a:spAutoFit/>
            </a:bodyPr>
            <a:lstStyle/>
            <a:p>
              <a:pPr algn="ctr" fontAlgn="base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ko-KR" dirty="0" smtClean="0">
                  <a:solidFill>
                    <a:srgbClr val="FFFFFF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  <a:sym typeface="Wingdings 3" pitchFamily="18" charset="2"/>
                </a:rPr>
                <a:t>Well-balanced</a:t>
              </a:r>
            </a:p>
            <a:p>
              <a:pPr algn="ctr" fontAlgn="base">
                <a:lnSpc>
                  <a:spcPct val="70000"/>
                </a:lnSpc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ko-KR" dirty="0" smtClean="0">
                  <a:solidFill>
                    <a:srgbClr val="FFFFFF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  <a:sym typeface="Wingdings 3" pitchFamily="18" charset="2"/>
                </a:rPr>
                <a:t>full growth</a:t>
              </a:r>
              <a:endParaRPr kumimoji="1" lang="ko-KR" altLang="en-US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Wingdings 3" pitchFamily="18" charset="2"/>
              </a:endParaRPr>
            </a:p>
          </p:txBody>
        </p:sp>
      </p:grpSp>
      <p:sp>
        <p:nvSpPr>
          <p:cNvPr id="24592" name="AutoShape 16"/>
          <p:cNvSpPr>
            <a:spLocks noChangeArrowheads="1"/>
          </p:cNvSpPr>
          <p:nvPr/>
        </p:nvSpPr>
        <p:spPr bwMode="auto">
          <a:xfrm rot="5400000">
            <a:off x="4379038" y="2081605"/>
            <a:ext cx="2037487" cy="2091760"/>
          </a:xfrm>
          <a:prstGeom prst="triangle">
            <a:avLst>
              <a:gd name="adj" fmla="val 50000"/>
            </a:avLst>
          </a:prstGeom>
          <a:gradFill rotWithShape="1">
            <a:gsLst>
              <a:gs pos="100000">
                <a:srgbClr val="D7CB73">
                  <a:alpha val="51000"/>
                </a:srgbClr>
              </a:gs>
              <a:gs pos="100000">
                <a:srgbClr val="635E35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sz="2400" smtClean="0">
              <a:solidFill>
                <a:srgbClr val="FF9933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4499992" y="2938392"/>
            <a:ext cx="1430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Culture</a:t>
            </a:r>
            <a:r>
              <a:rPr kumimoji="1" lang="ko-KR" altLang="en-US" dirty="0" smtClean="0">
                <a:solidFill>
                  <a:srgbClr val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= EQ</a:t>
            </a:r>
          </a:p>
        </p:txBody>
      </p:sp>
      <p:sp>
        <p:nvSpPr>
          <p:cNvPr id="24594" name="AutoShape 18"/>
          <p:cNvSpPr>
            <a:spLocks noChangeArrowheads="1"/>
          </p:cNvSpPr>
          <p:nvPr/>
        </p:nvSpPr>
        <p:spPr bwMode="auto">
          <a:xfrm>
            <a:off x="1258888" y="2253409"/>
            <a:ext cx="1944687" cy="721246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1B3E59">
                  <a:alpha val="50000"/>
                </a:srgbClr>
              </a:gs>
              <a:gs pos="100000">
                <a:srgbClr val="102536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Physique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(Global size)</a:t>
            </a:r>
          </a:p>
        </p:txBody>
      </p:sp>
      <p:sp>
        <p:nvSpPr>
          <p:cNvPr id="24595" name="AutoShape 19"/>
          <p:cNvSpPr>
            <a:spLocks noChangeArrowheads="1"/>
          </p:cNvSpPr>
          <p:nvPr/>
        </p:nvSpPr>
        <p:spPr bwMode="auto">
          <a:xfrm>
            <a:off x="1258888" y="3117529"/>
            <a:ext cx="1944687" cy="725041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1B3E59">
                  <a:alpha val="50000"/>
                </a:srgbClr>
              </a:gs>
              <a:gs pos="100000">
                <a:srgbClr val="0F223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IQ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(Intelligent city)</a:t>
            </a: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3362378" y="2467636"/>
            <a:ext cx="6190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6000" dirty="0" smtClean="0">
                <a:solidFill>
                  <a:srgbClr val="D7CB73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+</a:t>
            </a:r>
          </a:p>
        </p:txBody>
      </p:sp>
      <p:sp>
        <p:nvSpPr>
          <p:cNvPr id="24597" name="Rectangle 21"/>
          <p:cNvSpPr>
            <a:spLocks noChangeArrowheads="1"/>
          </p:cNvSpPr>
          <p:nvPr/>
        </p:nvSpPr>
        <p:spPr bwMode="auto">
          <a:xfrm>
            <a:off x="733426" y="5743353"/>
            <a:ext cx="80518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1439" rIns="91439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00602B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rPr>
              <a:t>   For example, the same effect as the physical facilities like roads, etc.</a:t>
            </a:r>
            <a:endParaRPr kumimoji="1" lang="ko-KR" altLang="en-US" sz="2000" dirty="0" smtClean="0">
              <a:solidFill>
                <a:srgbClr val="00602B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5643570" y="0"/>
            <a:ext cx="3500430" cy="404664"/>
            <a:chOff x="6948264" y="0"/>
            <a:chExt cx="2195736" cy="404664"/>
          </a:xfrm>
        </p:grpSpPr>
        <p:sp>
          <p:nvSpPr>
            <p:cNvPr id="24" name="Text Box 9"/>
            <p:cNvSpPr txBox="1">
              <a:spLocks noChangeArrowheads="1"/>
            </p:cNvSpPr>
            <p:nvPr/>
          </p:nvSpPr>
          <p:spPr bwMode="auto">
            <a:xfrm>
              <a:off x="6948264" y="0"/>
              <a:ext cx="2195736" cy="40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0"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i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Importance of city cultural policy</a:t>
              </a:r>
              <a:endParaRPr lang="ko-KR" altLang="en-US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cxnSp>
          <p:nvCxnSpPr>
            <p:cNvPr id="25" name="직선 연결선 24"/>
            <p:cNvCxnSpPr/>
            <p:nvPr/>
          </p:nvCxnSpPr>
          <p:spPr>
            <a:xfrm>
              <a:off x="6948264" y="385167"/>
              <a:ext cx="2195736" cy="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그룹 25"/>
          <p:cNvGrpSpPr/>
          <p:nvPr/>
        </p:nvGrpSpPr>
        <p:grpSpPr>
          <a:xfrm>
            <a:off x="765201" y="611214"/>
            <a:ext cx="7543873" cy="583108"/>
            <a:chOff x="502321" y="1414835"/>
            <a:chExt cx="7543873" cy="583108"/>
          </a:xfrm>
        </p:grpSpPr>
        <p:sp>
          <p:nvSpPr>
            <p:cNvPr id="27" name="Rectangle 9"/>
            <p:cNvSpPr>
              <a:spLocks noChangeArrowheads="1"/>
            </p:cNvSpPr>
            <p:nvPr/>
          </p:nvSpPr>
          <p:spPr bwMode="auto">
            <a:xfrm>
              <a:off x="2216893" y="1414835"/>
              <a:ext cx="5829301" cy="583108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City’s EQ</a:t>
              </a:r>
              <a:endParaRPr kumimoji="1" lang="ko-KR" altLang="en-US" sz="240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8" name="Text Box 10"/>
            <p:cNvSpPr txBox="1">
              <a:spLocks noChangeArrowheads="1"/>
            </p:cNvSpPr>
            <p:nvPr/>
          </p:nvSpPr>
          <p:spPr bwMode="auto">
            <a:xfrm>
              <a:off x="502321" y="1444825"/>
              <a:ext cx="172660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9" rIns="91439" anchor="ctr" anchorCtr="0">
              <a:spAutoFit/>
            </a:bodyPr>
            <a:lstStyle/>
            <a:p>
              <a:pPr algn="ctr" fontAlgn="base" latinLnBrk="0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ko-KR" sz="2800" dirty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  <a:sym typeface="산돌고딕 M" pitchFamily="18" charset="-127"/>
                </a:rPr>
                <a:t>Culture</a:t>
              </a:r>
              <a:endParaRPr kumimoji="1" lang="ko-KR" altLang="en-US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endParaRPr>
            </a:p>
          </p:txBody>
        </p:sp>
        <p:cxnSp>
          <p:nvCxnSpPr>
            <p:cNvPr id="29" name="직선 연결선 28"/>
            <p:cNvCxnSpPr/>
            <p:nvPr/>
          </p:nvCxnSpPr>
          <p:spPr>
            <a:xfrm flipV="1">
              <a:off x="502321" y="1985393"/>
              <a:ext cx="1692000" cy="46"/>
            </a:xfrm>
            <a:prstGeom prst="line">
              <a:avLst/>
            </a:prstGeom>
            <a:ln w="31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AutoShape 5"/>
          <p:cNvSpPr>
            <a:spLocks noChangeArrowheads="1"/>
          </p:cNvSpPr>
          <p:nvPr/>
        </p:nvSpPr>
        <p:spPr bwMode="auto">
          <a:xfrm flipV="1">
            <a:off x="5392390" y="1612822"/>
            <a:ext cx="340916" cy="238678"/>
          </a:xfrm>
          <a:prstGeom prst="rightArrow">
            <a:avLst>
              <a:gd name="adj1" fmla="val 50306"/>
              <a:gd name="adj2" fmla="val 65380"/>
            </a:avLst>
          </a:prstGeom>
          <a:gradFill rotWithShape="1">
            <a:gsLst>
              <a:gs pos="0">
                <a:srgbClr val="0D1C27">
                  <a:alpha val="0"/>
                </a:srgbClr>
              </a:gs>
              <a:gs pos="100000">
                <a:srgbClr val="1C3C54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2" name="그룹 31"/>
          <p:cNvGrpSpPr/>
          <p:nvPr/>
        </p:nvGrpSpPr>
        <p:grpSpPr>
          <a:xfrm>
            <a:off x="765201" y="4889850"/>
            <a:ext cx="7543873" cy="583108"/>
            <a:chOff x="502321" y="1414835"/>
            <a:chExt cx="7543873" cy="583108"/>
          </a:xfrm>
        </p:grpSpPr>
        <p:sp>
          <p:nvSpPr>
            <p:cNvPr id="33" name="Rectangle 9"/>
            <p:cNvSpPr>
              <a:spLocks noChangeArrowheads="1"/>
            </p:cNvSpPr>
            <p:nvPr/>
          </p:nvSpPr>
          <p:spPr bwMode="auto">
            <a:xfrm>
              <a:off x="2216893" y="1414835"/>
              <a:ext cx="5829301" cy="583108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4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City’s unseen infrastructure</a:t>
              </a:r>
              <a:endParaRPr kumimoji="1" lang="ko-KR" altLang="en-US" sz="240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34" name="Text Box 10"/>
            <p:cNvSpPr txBox="1">
              <a:spLocks noChangeArrowheads="1"/>
            </p:cNvSpPr>
            <p:nvPr/>
          </p:nvSpPr>
          <p:spPr bwMode="auto">
            <a:xfrm>
              <a:off x="502321" y="1444825"/>
              <a:ext cx="1726604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9" rIns="91439" anchor="ctr" anchorCtr="0">
              <a:spAutoFit/>
            </a:bodyPr>
            <a:lstStyle/>
            <a:p>
              <a:pPr algn="ctr" fontAlgn="base" latinLnBrk="0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ko-KR" sz="2800" dirty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  <a:sym typeface="산돌고딕 M" pitchFamily="18" charset="-127"/>
                </a:rPr>
                <a:t>Culture</a:t>
              </a:r>
              <a:endParaRPr kumimoji="1" lang="ko-KR" altLang="en-US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endParaRPr>
            </a:p>
          </p:txBody>
        </p:sp>
        <p:cxnSp>
          <p:nvCxnSpPr>
            <p:cNvPr id="35" name="직선 연결선 34"/>
            <p:cNvCxnSpPr/>
            <p:nvPr/>
          </p:nvCxnSpPr>
          <p:spPr>
            <a:xfrm flipV="1">
              <a:off x="502321" y="1985393"/>
              <a:ext cx="1692000" cy="46"/>
            </a:xfrm>
            <a:prstGeom prst="line">
              <a:avLst/>
            </a:prstGeom>
            <a:ln w="31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Rectangle 14"/>
          <p:cNvSpPr>
            <a:spLocks noChangeArrowheads="1"/>
          </p:cNvSpPr>
          <p:nvPr/>
        </p:nvSpPr>
        <p:spPr bwMode="auto">
          <a:xfrm>
            <a:off x="495300" y="1482810"/>
            <a:ext cx="5012804" cy="48809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39" rIns="91439"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M" pitchFamily="18" charset="-127"/>
              </a:rPr>
              <a:t>City’s</a:t>
            </a:r>
            <a:r>
              <a:rPr kumimoji="1" lang="ko-KR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M" pitchFamily="18" charset="-127"/>
              </a:rPr>
              <a:t> </a:t>
            </a:r>
            <a:r>
              <a:rPr kumimoji="1"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M" pitchFamily="18" charset="-127"/>
              </a:rPr>
              <a:t>EQ in the 21</a:t>
            </a:r>
            <a:r>
              <a:rPr kumimoji="1" lang="en-US" altLang="ko-KR" sz="20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M" pitchFamily="18" charset="-127"/>
              </a:rPr>
              <a:t>st</a:t>
            </a:r>
            <a:r>
              <a:rPr kumimoji="1" lang="en-US" altLang="ko-KR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M" pitchFamily="18" charset="-127"/>
              </a:rPr>
              <a:t> century of sensitivity</a:t>
            </a:r>
            <a:endParaRPr kumimoji="1" lang="ko-KR" altLang="en-US" sz="2000" dirty="0" smtClean="0">
              <a:solidFill>
                <a:srgbClr val="00602B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kumimoji="1" lang="ko-KR" altLang="en-US" sz="2000" dirty="0" smtClean="0">
              <a:solidFill>
                <a:srgbClr val="00602B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</p:txBody>
      </p:sp>
      <p:sp>
        <p:nvSpPr>
          <p:cNvPr id="36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235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AutoShape 3" descr="쾌적한2"/>
          <p:cNvSpPr>
            <a:spLocks noChangeArrowheads="1"/>
          </p:cNvSpPr>
          <p:nvPr/>
        </p:nvSpPr>
        <p:spPr bwMode="auto">
          <a:xfrm>
            <a:off x="215900" y="2491705"/>
            <a:ext cx="6408738" cy="3457575"/>
          </a:xfrm>
          <a:prstGeom prst="roundRect">
            <a:avLst>
              <a:gd name="adj" fmla="val 0"/>
            </a:avLst>
          </a:prstGeom>
          <a:blipFill dpi="0" rotWithShape="1">
            <a:blip r:embed="rId3" cstate="print">
              <a:alphaModFix amt="90000"/>
              <a:lum bright="58000" contrast="-53000"/>
            </a:blip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 sz="2400">
              <a:solidFill>
                <a:srgbClr val="FF9933"/>
              </a:solidFill>
              <a:latin typeface="Times New Roman" pitchFamily="18" charset="0"/>
              <a:ea typeface="산돌 도로표지판M" pitchFamily="18" charset="-127"/>
              <a:cs typeface="Times New Roman" pitchFamily="18" charset="0"/>
            </a:endParaRPr>
          </a:p>
        </p:txBody>
      </p:sp>
      <p:sp>
        <p:nvSpPr>
          <p:cNvPr id="25610" name="Text Box 10"/>
          <p:cNvSpPr txBox="1">
            <a:spLocks noChangeArrowheads="1"/>
          </p:cNvSpPr>
          <p:nvPr/>
        </p:nvSpPr>
        <p:spPr bwMode="auto">
          <a:xfrm>
            <a:off x="0" y="6031974"/>
            <a:ext cx="914400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 algn="ctr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Long-term vision plan to fulfill, supplement, and develop together with citizens</a:t>
            </a:r>
            <a:endParaRPr kumimoji="1" lang="ko-KR" altLang="en-US" sz="2000" dirty="0" smtClean="0">
              <a:solidFill>
                <a:srgbClr val="0070C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5611" name="Text Box 11"/>
          <p:cNvSpPr txBox="1">
            <a:spLocks noChangeArrowheads="1"/>
          </p:cNvSpPr>
          <p:nvPr/>
        </p:nvSpPr>
        <p:spPr bwMode="auto">
          <a:xfrm>
            <a:off x="2786050" y="2763763"/>
            <a:ext cx="6143668" cy="487241"/>
          </a:xfrm>
          <a:prstGeom prst="rect">
            <a:avLst/>
          </a:prstGeom>
          <a:solidFill>
            <a:srgbClr val="333300">
              <a:alpha val="32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000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dirty="0" smtClean="0">
                <a:solidFill>
                  <a:srgbClr val="00206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Life style</a:t>
            </a:r>
            <a:r>
              <a:rPr kumimoji="1" lang="ko-KR" altLang="en-US" dirty="0" smtClean="0">
                <a:solidFill>
                  <a:srgbClr val="00206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</a:t>
            </a:r>
            <a:r>
              <a:rPr kumimoji="1" lang="en-US" altLang="ko-KR" dirty="0" smtClean="0">
                <a:solidFill>
                  <a:srgbClr val="00206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	</a:t>
            </a:r>
            <a:r>
              <a:rPr kumimoji="1" lang="en-US" altLang="ko-KR" sz="1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Full of global citizens/daily life of cultural arts</a:t>
            </a:r>
            <a:endParaRPr kumimoji="1" lang="ko-KR" altLang="en-US" sz="1600" dirty="0" smtClean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5612" name="Text Box 12"/>
          <p:cNvSpPr txBox="1">
            <a:spLocks noChangeArrowheads="1"/>
          </p:cNvSpPr>
          <p:nvPr/>
        </p:nvSpPr>
        <p:spPr bwMode="auto">
          <a:xfrm>
            <a:off x="2786050" y="3495947"/>
            <a:ext cx="6143668" cy="487241"/>
          </a:xfrm>
          <a:prstGeom prst="rect">
            <a:avLst/>
          </a:prstGeom>
          <a:solidFill>
            <a:srgbClr val="333300">
              <a:alpha val="32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0000" anchor="ctr" anchorCtr="0">
            <a:noAutofit/>
          </a:bodyPr>
          <a:lstStyle/>
          <a:p>
            <a:pPr fontAlgn="base">
              <a:spcBef>
                <a:spcPct val="40000"/>
              </a:spcBef>
              <a:spcAft>
                <a:spcPct val="0"/>
              </a:spcAft>
            </a:pPr>
            <a:r>
              <a:rPr kumimoji="1" lang="ko-KR" altLang="en-US" b="1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dirty="0" smtClean="0">
                <a:solidFill>
                  <a:srgbClr val="00206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City management</a:t>
            </a:r>
            <a:r>
              <a:rPr kumimoji="1" lang="ko-KR" altLang="en-US" dirty="0" smtClean="0">
                <a:solidFill>
                  <a:srgbClr val="00206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 </a:t>
            </a:r>
            <a:r>
              <a:rPr kumimoji="1" lang="en-US" altLang="ko-KR" sz="1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Focused on life with human dignity</a:t>
            </a:r>
            <a:endParaRPr kumimoji="1" lang="ko-KR" altLang="en-US" sz="1600" dirty="0" smtClean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5613" name="Text Box 13"/>
          <p:cNvSpPr txBox="1">
            <a:spLocks noChangeArrowheads="1"/>
          </p:cNvSpPr>
          <p:nvPr/>
        </p:nvSpPr>
        <p:spPr bwMode="auto">
          <a:xfrm>
            <a:off x="2786050" y="4228131"/>
            <a:ext cx="6143668" cy="487241"/>
          </a:xfrm>
          <a:prstGeom prst="rect">
            <a:avLst/>
          </a:prstGeom>
          <a:solidFill>
            <a:srgbClr val="333300">
              <a:alpha val="32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000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dirty="0" smtClean="0">
                <a:solidFill>
                  <a:srgbClr val="00206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Urban economy</a:t>
            </a:r>
            <a:r>
              <a:rPr kumimoji="1" lang="ko-KR" altLang="en-US" dirty="0" smtClean="0">
                <a:solidFill>
                  <a:srgbClr val="00206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dirty="0" smtClean="0">
                <a:solidFill>
                  <a:srgbClr val="00206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	</a:t>
            </a:r>
            <a:r>
              <a:rPr kumimoji="1" lang="en-US" altLang="ko-KR" sz="1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Based on creativity, and other capabilities</a:t>
            </a:r>
            <a:endParaRPr kumimoji="1" lang="ko-KR" altLang="en-US" sz="1600" dirty="0" smtClean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5615" name="Oval 15"/>
          <p:cNvSpPr>
            <a:spLocks noChangeArrowheads="1"/>
          </p:cNvSpPr>
          <p:nvPr/>
        </p:nvSpPr>
        <p:spPr bwMode="auto">
          <a:xfrm>
            <a:off x="788738" y="2891260"/>
            <a:ext cx="1322526" cy="1322526"/>
          </a:xfrm>
          <a:prstGeom prst="ellipse">
            <a:avLst/>
          </a:prstGeom>
          <a:solidFill>
            <a:schemeClr val="accent3">
              <a:lumMod val="50000"/>
              <a:alpha val="76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City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management</a:t>
            </a:r>
            <a:endParaRPr kumimoji="1" lang="ko-KR" altLang="en-US" sz="1600" dirty="0" smtClean="0">
              <a:solidFill>
                <a:srgbClr val="FFFFFF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5616" name="Oval 16"/>
          <p:cNvSpPr>
            <a:spLocks noChangeArrowheads="1"/>
          </p:cNvSpPr>
          <p:nvPr/>
        </p:nvSpPr>
        <p:spPr bwMode="auto">
          <a:xfrm>
            <a:off x="285720" y="3919647"/>
            <a:ext cx="1261568" cy="1261568"/>
          </a:xfrm>
          <a:prstGeom prst="ellipse">
            <a:avLst/>
          </a:prstGeom>
          <a:solidFill>
            <a:schemeClr val="accent3">
              <a:lumMod val="50000"/>
              <a:alpha val="76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Citizen’s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life</a:t>
            </a:r>
            <a:endParaRPr kumimoji="1" lang="ko-KR" altLang="en-US" sz="1600" dirty="0" smtClean="0">
              <a:solidFill>
                <a:srgbClr val="FFFFFF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5617" name="Oval 17"/>
          <p:cNvSpPr>
            <a:spLocks noChangeArrowheads="1"/>
          </p:cNvSpPr>
          <p:nvPr/>
        </p:nvSpPr>
        <p:spPr bwMode="auto">
          <a:xfrm>
            <a:off x="1352714" y="3911696"/>
            <a:ext cx="1277470" cy="1277470"/>
          </a:xfrm>
          <a:prstGeom prst="ellipse">
            <a:avLst/>
          </a:prstGeom>
          <a:solidFill>
            <a:schemeClr val="accent3">
              <a:lumMod val="50000"/>
              <a:alpha val="76000"/>
            </a:scheme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Activities</a:t>
            </a:r>
            <a:endParaRPr kumimoji="1" lang="ko-KR" altLang="en-US" sz="1600" dirty="0" smtClean="0">
              <a:solidFill>
                <a:srgbClr val="FFFFFF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5618" name="Text Box 18"/>
          <p:cNvSpPr txBox="1">
            <a:spLocks noChangeArrowheads="1"/>
          </p:cNvSpPr>
          <p:nvPr/>
        </p:nvSpPr>
        <p:spPr bwMode="auto">
          <a:xfrm>
            <a:off x="1034029" y="3875336"/>
            <a:ext cx="1079500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4000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FFFF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Culture</a:t>
            </a:r>
            <a:endParaRPr kumimoji="1" lang="ko-KR" altLang="en-US" sz="2000" dirty="0" smtClean="0">
              <a:solidFill>
                <a:srgbClr val="FFFF0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5357818" y="0"/>
            <a:ext cx="3786182" cy="404664"/>
            <a:chOff x="6948264" y="0"/>
            <a:chExt cx="2195736" cy="404664"/>
          </a:xfrm>
        </p:grpSpPr>
        <p:sp>
          <p:nvSpPr>
            <p:cNvPr id="21" name="Text Box 9"/>
            <p:cNvSpPr txBox="1">
              <a:spLocks noChangeArrowheads="1"/>
            </p:cNvSpPr>
            <p:nvPr/>
          </p:nvSpPr>
          <p:spPr bwMode="auto">
            <a:xfrm>
              <a:off x="6948264" y="0"/>
              <a:ext cx="2195736" cy="40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0"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i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Importance of city cultural policy</a:t>
              </a:r>
              <a:endParaRPr lang="ko-KR" altLang="en-US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cxnSp>
          <p:nvCxnSpPr>
            <p:cNvPr id="22" name="직선 연결선 21"/>
            <p:cNvCxnSpPr/>
            <p:nvPr/>
          </p:nvCxnSpPr>
          <p:spPr>
            <a:xfrm>
              <a:off x="6948264" y="385167"/>
              <a:ext cx="2195736" cy="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22"/>
          <p:cNvGrpSpPr/>
          <p:nvPr/>
        </p:nvGrpSpPr>
        <p:grpSpPr>
          <a:xfrm>
            <a:off x="490215" y="795088"/>
            <a:ext cx="8221638" cy="1265760"/>
            <a:chOff x="502320" y="1414835"/>
            <a:chExt cx="8221638" cy="583108"/>
          </a:xfrm>
        </p:grpSpPr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2508895" y="1414835"/>
              <a:ext cx="6215063" cy="583108"/>
            </a:xfrm>
            <a:prstGeom prst="rect">
              <a:avLst/>
            </a:prstGeom>
            <a:solidFill>
              <a:srgbClr val="C00000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8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not a simple art city.</a:t>
              </a:r>
            </a:p>
          </p:txBody>
        </p:sp>
        <p:sp>
          <p:nvSpPr>
            <p:cNvPr id="25" name="Text Box 10"/>
            <p:cNvSpPr txBox="1">
              <a:spLocks noChangeArrowheads="1"/>
            </p:cNvSpPr>
            <p:nvPr/>
          </p:nvSpPr>
          <p:spPr bwMode="auto">
            <a:xfrm>
              <a:off x="502320" y="1685167"/>
              <a:ext cx="1949425" cy="241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91439" rIns="91439" anchor="ctr" anchorCtr="0">
              <a:spAutoFit/>
            </a:bodyPr>
            <a:lstStyle/>
            <a:p>
              <a:pPr algn="ctr" fontAlgn="base" latinLnBrk="0">
                <a:spcBef>
                  <a:spcPct val="50000"/>
                </a:spcBef>
                <a:spcAft>
                  <a:spcPct val="0"/>
                </a:spcAft>
              </a:pPr>
              <a:r>
                <a:rPr kumimoji="1" lang="en-US" altLang="ko-KR" sz="2800" dirty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  <a:sym typeface="산돌고딕 M" pitchFamily="18" charset="-127"/>
                </a:rPr>
                <a:t>Culture city</a:t>
              </a:r>
              <a:endParaRPr kumimoji="1" lang="ko-KR" altLang="en-US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endParaRPr>
            </a:p>
          </p:txBody>
        </p:sp>
        <p:cxnSp>
          <p:nvCxnSpPr>
            <p:cNvPr id="26" name="직선 연결선 25"/>
            <p:cNvCxnSpPr/>
            <p:nvPr/>
          </p:nvCxnSpPr>
          <p:spPr>
            <a:xfrm flipV="1">
              <a:off x="502321" y="1985393"/>
              <a:ext cx="2124000" cy="46"/>
            </a:xfrm>
            <a:prstGeom prst="line">
              <a:avLst/>
            </a:prstGeom>
            <a:ln w="3175">
              <a:solidFill>
                <a:srgbClr val="C00000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그룹 27"/>
          <p:cNvGrpSpPr/>
          <p:nvPr/>
        </p:nvGrpSpPr>
        <p:grpSpPr>
          <a:xfrm>
            <a:off x="2786018" y="4929198"/>
            <a:ext cx="6143700" cy="642942"/>
            <a:chOff x="2786018" y="4929198"/>
            <a:chExt cx="6143700" cy="642942"/>
          </a:xfrm>
        </p:grpSpPr>
        <p:sp>
          <p:nvSpPr>
            <p:cNvPr id="25614" name="Text Box 14"/>
            <p:cNvSpPr txBox="1">
              <a:spLocks noChangeArrowheads="1"/>
            </p:cNvSpPr>
            <p:nvPr/>
          </p:nvSpPr>
          <p:spPr bwMode="auto">
            <a:xfrm>
              <a:off x="2786050" y="4929198"/>
              <a:ext cx="6143668" cy="642942"/>
            </a:xfrm>
            <a:prstGeom prst="rect">
              <a:avLst/>
            </a:prstGeom>
            <a:solidFill>
              <a:srgbClr val="333300">
                <a:alpha val="32000"/>
              </a:srgbClr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90000" anchor="ctr" anchorCtr="0">
              <a:noAutofit/>
            </a:bodyPr>
            <a:lstStyle/>
            <a:p>
              <a:pPr fontAlgn="base">
                <a:spcBef>
                  <a:spcPct val="40000"/>
                </a:spcBef>
                <a:spcAft>
                  <a:spcPct val="0"/>
                </a:spcAft>
              </a:pPr>
              <a:r>
                <a:rPr kumimoji="1" lang="en-US" altLang="ko-KR" sz="1600" dirty="0" smtClean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                     	Shared with nature, history, preservation,</a:t>
              </a:r>
            </a:p>
            <a:p>
              <a:pPr fontAlgn="base">
                <a:spcBef>
                  <a:spcPct val="40000"/>
                </a:spcBef>
                <a:spcAft>
                  <a:spcPct val="0"/>
                </a:spcAft>
              </a:pPr>
              <a:endParaRPr kumimoji="1" lang="ko-KR" altLang="en-US" sz="1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2786018" y="5013461"/>
              <a:ext cx="1714544" cy="48724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0000" anchor="ctr" anchorCtr="0">
              <a:noAutofit/>
            </a:bodyPr>
            <a:lstStyle/>
            <a:p>
              <a:pPr fontAlgn="base">
                <a:spcBef>
                  <a:spcPct val="40000"/>
                </a:spcBef>
                <a:spcAft>
                  <a:spcPct val="0"/>
                </a:spcAft>
              </a:pPr>
              <a:r>
                <a:rPr kumimoji="1" lang="ko-KR" altLang="en-US" dirty="0" smtClean="0">
                  <a:solidFill>
                    <a:srgbClr val="002060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</a:t>
              </a:r>
              <a:r>
                <a:rPr kumimoji="1" lang="en-US" altLang="ko-KR" dirty="0" smtClean="0">
                  <a:solidFill>
                    <a:srgbClr val="002060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Urban space	</a:t>
              </a:r>
              <a:r>
                <a:rPr kumimoji="1" lang="ko-KR" altLang="en-US" dirty="0" smtClean="0">
                  <a:solidFill>
                    <a:srgbClr val="002060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 </a:t>
              </a:r>
              <a:endParaRPr kumimoji="1" lang="ko-KR" altLang="en-US" sz="1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4644008" y="5199484"/>
              <a:ext cx="230622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ase">
                <a:spcBef>
                  <a:spcPct val="40000"/>
                </a:spcBef>
                <a:spcAft>
                  <a:spcPct val="0"/>
                </a:spcAft>
              </a:pPr>
              <a:r>
                <a:rPr kumimoji="1" lang="en-US" altLang="ko-KR" dirty="0" smtClean="0">
                  <a:solidFill>
                    <a:srgbClr val="FFFFFF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and future generations.</a:t>
              </a:r>
              <a:endParaRPr kumimoji="1" lang="ko-KR" altLang="en-US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</p:grpSp>
      <p:sp>
        <p:nvSpPr>
          <p:cNvPr id="29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4187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직사각형 57"/>
          <p:cNvSpPr/>
          <p:nvPr/>
        </p:nvSpPr>
        <p:spPr>
          <a:xfrm>
            <a:off x="2752725" y="1640113"/>
            <a:ext cx="6391275" cy="5225143"/>
          </a:xfrm>
          <a:prstGeom prst="rect">
            <a:avLst/>
          </a:prstGeom>
          <a:solidFill>
            <a:schemeClr val="accent3">
              <a:lumMod val="60000"/>
              <a:lumOff val="4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직사각형 47"/>
          <p:cNvSpPr/>
          <p:nvPr/>
        </p:nvSpPr>
        <p:spPr>
          <a:xfrm>
            <a:off x="0" y="645908"/>
            <a:ext cx="9144000" cy="993227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39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51" name="Text Box 9"/>
          <p:cNvSpPr txBox="1">
            <a:spLocks noChangeArrowheads="1"/>
          </p:cNvSpPr>
          <p:nvPr/>
        </p:nvSpPr>
        <p:spPr bwMode="auto">
          <a:xfrm>
            <a:off x="3419871" y="4463150"/>
            <a:ext cx="60121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4. The 5</a:t>
            </a:r>
            <a:r>
              <a:rPr lang="en-US" altLang="ko-KR" sz="1900" baseline="30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</a:t>
            </a: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elected government’s Vision and Goals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for Cultural Policy</a:t>
            </a:r>
            <a:endParaRPr lang="ko-KR" altLang="en-US" sz="19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353" name="Text Box 9"/>
          <p:cNvSpPr txBox="1">
            <a:spLocks noChangeArrowheads="1"/>
          </p:cNvSpPr>
          <p:nvPr/>
        </p:nvSpPr>
        <p:spPr bwMode="auto">
          <a:xfrm>
            <a:off x="3419871" y="3504298"/>
            <a:ext cx="601216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3. Outcome of cultural administration in the 4</a:t>
            </a:r>
            <a:r>
              <a:rPr lang="en-US" altLang="ko-KR" sz="1900" baseline="30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  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1900" baseline="30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  </a:t>
            </a: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elected government</a:t>
            </a:r>
            <a:endParaRPr lang="ko-KR" altLang="en-US" sz="19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3419872" y="5422002"/>
            <a:ext cx="6192688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>
              <a:spcBef>
                <a:spcPts val="600"/>
              </a:spcBef>
            </a:pP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5. Projects: 3 directions</a:t>
            </a:r>
            <a:r>
              <a:rPr lang="en-US" altLang="ko-KR" sz="1900" dirty="0" smtClean="0">
                <a:solidFill>
                  <a:srgbClr val="FF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with 11 projects</a:t>
            </a:r>
            <a:endParaRPr lang="ko-KR" altLang="en-US" sz="1900" dirty="0" smtClean="0">
              <a:solidFill>
                <a:schemeClr val="tx2">
                  <a:lumMod val="7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10" name="Picture 16" descr="서울 0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5214950"/>
            <a:ext cx="2843808" cy="164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419871" y="2883999"/>
            <a:ext cx="60121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2. Importance of cultural policy in the global age</a:t>
            </a:r>
            <a:endParaRPr lang="ko-KR" altLang="en-US" sz="19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11560" y="836712"/>
            <a:ext cx="4389068" cy="646315"/>
          </a:xfrm>
          <a:prstGeom prst="rect">
            <a:avLst/>
          </a:prstGeom>
        </p:spPr>
        <p:txBody>
          <a:bodyPr wrap="square" lIns="91422" tIns="45712" rIns="91422" bIns="45712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Table of Contents</a:t>
            </a:r>
            <a:endParaRPr kumimoji="0" lang="en-US" altLang="ko-KR" sz="36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3419871" y="2263700"/>
            <a:ext cx="601216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no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ko-KR" sz="19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1. Overview of Seoul</a:t>
            </a:r>
            <a:endParaRPr lang="ko-KR" altLang="en-US" sz="1900" dirty="0">
              <a:solidFill>
                <a:schemeClr val="tx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Rectangle 10"/>
          <p:cNvSpPr>
            <a:spLocks noChangeArrowheads="1"/>
          </p:cNvSpPr>
          <p:nvPr/>
        </p:nvSpPr>
        <p:spPr bwMode="auto">
          <a:xfrm>
            <a:off x="2247900" y="1196752"/>
            <a:ext cx="5896000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20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Seoul,</a:t>
            </a:r>
            <a:r>
              <a:rPr kumimoji="1" lang="ko-KR" altLang="en-US" sz="20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「</a:t>
            </a:r>
            <a:r>
              <a:rPr kumimoji="1" lang="en-US" altLang="ko-KR" sz="20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Cultural city being created together with citizens</a:t>
            </a:r>
            <a:r>
              <a:rPr kumimoji="1" lang="ko-KR" altLang="en-US" sz="20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」</a:t>
            </a:r>
            <a:endParaRPr kumimoji="1" lang="ko-KR" altLang="en-US" sz="200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7670" name="Text Box 15"/>
          <p:cNvSpPr txBox="1">
            <a:spLocks noChangeArrowheads="1"/>
          </p:cNvSpPr>
          <p:nvPr/>
        </p:nvSpPr>
        <p:spPr bwMode="auto">
          <a:xfrm>
            <a:off x="467544" y="1196752"/>
            <a:ext cx="1512168" cy="432048"/>
          </a:xfrm>
          <a:prstGeom prst="rect">
            <a:avLst/>
          </a:prstGeom>
          <a:solidFill>
            <a:srgbClr val="660033"/>
          </a:solidFill>
          <a:ln w="9525">
            <a:noFill/>
            <a:miter lim="800000"/>
            <a:headEnd/>
            <a:tailEnd/>
          </a:ln>
        </p:spPr>
        <p:txBody>
          <a:bodyPr wrap="square" lIns="91439" rIns="91439" anchor="ctr" anchorCtr="0">
            <a:noAutofit/>
          </a:bodyPr>
          <a:lstStyle/>
          <a:p>
            <a:pPr algn="ctr" fontAlgn="base" latinLnBrk="0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rPr>
              <a:t>Goals</a:t>
            </a:r>
            <a:endParaRPr kumimoji="1" lang="ko-KR" altLang="en-US" sz="2000" dirty="0" smtClean="0">
              <a:solidFill>
                <a:srgbClr val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</p:txBody>
      </p:sp>
      <p:grpSp>
        <p:nvGrpSpPr>
          <p:cNvPr id="2" name="그룹 38"/>
          <p:cNvGrpSpPr/>
          <p:nvPr/>
        </p:nvGrpSpPr>
        <p:grpSpPr>
          <a:xfrm>
            <a:off x="0" y="0"/>
            <a:ext cx="9144000" cy="853805"/>
            <a:chOff x="0" y="0"/>
            <a:chExt cx="9144000" cy="853805"/>
          </a:xfrm>
        </p:grpSpPr>
        <p:pic>
          <p:nvPicPr>
            <p:cNvPr id="23" name="그림 22" descr="그림1.jpg"/>
            <p:cNvPicPr>
              <a:picLocks noChangeAspect="1"/>
            </p:cNvPicPr>
            <p:nvPr/>
          </p:nvPicPr>
          <p:blipFill>
            <a:blip r:embed="rId3" cstate="print"/>
            <a:srcRect l="69510" t="75362" r="16958" b="3459"/>
            <a:stretch>
              <a:fillRect/>
            </a:stretch>
          </p:blipFill>
          <p:spPr>
            <a:xfrm rot="10800000">
              <a:off x="0" y="0"/>
              <a:ext cx="1073816" cy="853805"/>
            </a:xfrm>
            <a:prstGeom prst="rect">
              <a:avLst/>
            </a:prstGeom>
          </p:spPr>
        </p:pic>
        <p:cxnSp>
          <p:nvCxnSpPr>
            <p:cNvPr id="24" name="직선 연결선 23"/>
            <p:cNvCxnSpPr/>
            <p:nvPr/>
          </p:nvCxnSpPr>
          <p:spPr>
            <a:xfrm>
              <a:off x="0" y="842948"/>
              <a:ext cx="9144000" cy="1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1213945" y="243606"/>
            <a:ext cx="7572897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6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Goal and philosophy of the cultural city of Seoul</a:t>
            </a:r>
            <a:endParaRPr lang="ko-KR" altLang="en-US" sz="26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8" name="Oval 24"/>
          <p:cNvSpPr>
            <a:spLocks noChangeArrowheads="1"/>
          </p:cNvSpPr>
          <p:nvPr/>
        </p:nvSpPr>
        <p:spPr bwMode="auto">
          <a:xfrm>
            <a:off x="5162260" y="4591101"/>
            <a:ext cx="2636075" cy="581085"/>
          </a:xfrm>
          <a:prstGeom prst="ellipse">
            <a:avLst/>
          </a:prstGeom>
          <a:gradFill rotWithShape="1">
            <a:gsLst>
              <a:gs pos="0">
                <a:srgbClr val="000000">
                  <a:alpha val="38000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Oval 25"/>
          <p:cNvSpPr>
            <a:spLocks noChangeArrowheads="1"/>
          </p:cNvSpPr>
          <p:nvPr/>
        </p:nvSpPr>
        <p:spPr bwMode="auto">
          <a:xfrm>
            <a:off x="1611489" y="4591101"/>
            <a:ext cx="2636075" cy="581085"/>
          </a:xfrm>
          <a:prstGeom prst="ellipse">
            <a:avLst/>
          </a:prstGeom>
          <a:gradFill rotWithShape="1">
            <a:gsLst>
              <a:gs pos="0">
                <a:srgbClr val="000000">
                  <a:alpha val="38000"/>
                </a:srgbClr>
              </a:gs>
              <a:gs pos="100000">
                <a:srgbClr val="000000">
                  <a:gamma/>
                  <a:shade val="46275"/>
                  <a:invGamma/>
                  <a:alpha val="0"/>
                </a:srgbClr>
              </a:gs>
            </a:gsLst>
            <a:path path="shape">
              <a:fillToRect l="50000" t="50000" r="50000" b="50000"/>
            </a:path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Line 31"/>
          <p:cNvSpPr>
            <a:spLocks noChangeShapeType="1"/>
          </p:cNvSpPr>
          <p:nvPr/>
        </p:nvSpPr>
        <p:spPr bwMode="auto">
          <a:xfrm>
            <a:off x="947001" y="5595020"/>
            <a:ext cx="3761329" cy="0"/>
          </a:xfrm>
          <a:prstGeom prst="line">
            <a:avLst/>
          </a:prstGeom>
          <a:noFill/>
          <a:ln w="127000">
            <a:solidFill>
              <a:srgbClr val="006699"/>
            </a:solidFill>
            <a:round/>
            <a:headEnd type="triangle" w="sm" len="lg"/>
            <a:tailEnd type="none" w="sm" len="lg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Line 32"/>
          <p:cNvSpPr>
            <a:spLocks noChangeShapeType="1"/>
          </p:cNvSpPr>
          <p:nvPr/>
        </p:nvSpPr>
        <p:spPr bwMode="auto">
          <a:xfrm>
            <a:off x="4708330" y="5595020"/>
            <a:ext cx="3736717" cy="0"/>
          </a:xfrm>
          <a:prstGeom prst="line">
            <a:avLst/>
          </a:prstGeom>
          <a:noFill/>
          <a:ln w="127000">
            <a:solidFill>
              <a:srgbClr val="CC3300"/>
            </a:solidFill>
            <a:round/>
            <a:headEnd/>
            <a:tailEnd type="triangle" w="sm" len="lg"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Line 33"/>
          <p:cNvSpPr>
            <a:spLocks noChangeShapeType="1"/>
          </p:cNvSpPr>
          <p:nvPr/>
        </p:nvSpPr>
        <p:spPr bwMode="auto">
          <a:xfrm>
            <a:off x="4705595" y="5519822"/>
            <a:ext cx="0" cy="196885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Text Box 35"/>
          <p:cNvSpPr txBox="1">
            <a:spLocks noChangeArrowheads="1"/>
          </p:cNvSpPr>
          <p:nvPr/>
        </p:nvSpPr>
        <p:spPr bwMode="auto">
          <a:xfrm>
            <a:off x="862458" y="5829557"/>
            <a:ext cx="363753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solidFill>
                  <a:srgbClr val="006699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Keeping up with advanced foreign models</a:t>
            </a:r>
            <a:endParaRPr lang="en-US" altLang="ko-KR" sz="1600" dirty="0">
              <a:solidFill>
                <a:srgbClr val="006699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0" name="Text Box 36"/>
          <p:cNvSpPr txBox="1">
            <a:spLocks noChangeArrowheads="1"/>
          </p:cNvSpPr>
          <p:nvPr/>
        </p:nvSpPr>
        <p:spPr bwMode="auto">
          <a:xfrm>
            <a:off x="4691475" y="5843230"/>
            <a:ext cx="41273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ko-KR" sz="1600" dirty="0" smtClean="0">
                <a:solidFill>
                  <a:srgbClr val="FF66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Global model, creating the cultural city together</a:t>
            </a:r>
            <a:endParaRPr lang="en-US" altLang="ko-KR" sz="1600" dirty="0">
              <a:solidFill>
                <a:srgbClr val="FF66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1" name="Text Box 37"/>
          <p:cNvSpPr txBox="1">
            <a:spLocks noChangeArrowheads="1"/>
          </p:cNvSpPr>
          <p:nvPr/>
        </p:nvSpPr>
        <p:spPr bwMode="auto">
          <a:xfrm>
            <a:off x="2586752" y="5171494"/>
            <a:ext cx="16280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latinLnBrk="0" hangingPunct="0"/>
            <a:r>
              <a:rPr kumimoji="0" lang="en-US" altLang="ko-KR" sz="16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20th century</a:t>
            </a:r>
            <a:endParaRPr kumimoji="0" lang="en-US" altLang="ko-KR" sz="1600" dirty="0">
              <a:solidFill>
                <a:srgbClr val="0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70" name="그룹 69"/>
          <p:cNvGrpSpPr/>
          <p:nvPr/>
        </p:nvGrpSpPr>
        <p:grpSpPr>
          <a:xfrm>
            <a:off x="1597909" y="2204864"/>
            <a:ext cx="6228306" cy="2408230"/>
            <a:chOff x="1354444" y="1820020"/>
            <a:chExt cx="7050953" cy="2726314"/>
          </a:xfrm>
        </p:grpSpPr>
        <p:sp>
          <p:nvSpPr>
            <p:cNvPr id="50" name="Oval 26"/>
            <p:cNvSpPr>
              <a:spLocks noChangeArrowheads="1"/>
            </p:cNvSpPr>
            <p:nvPr/>
          </p:nvSpPr>
          <p:spPr bwMode="auto">
            <a:xfrm>
              <a:off x="1361281" y="3463465"/>
              <a:ext cx="3347049" cy="1081502"/>
            </a:xfrm>
            <a:prstGeom prst="ellipse">
              <a:avLst/>
            </a:prstGeom>
            <a:gradFill rotWithShape="1">
              <a:gsLst>
                <a:gs pos="0">
                  <a:srgbClr val="00CCFF"/>
                </a:gs>
                <a:gs pos="50000">
                  <a:srgbClr val="00CCFF">
                    <a:gamma/>
                    <a:shade val="36078"/>
                    <a:invGamma/>
                  </a:srgbClr>
                </a:gs>
                <a:gs pos="100000">
                  <a:srgbClr val="00CCFF"/>
                </a:gs>
              </a:gsLst>
              <a:lin ang="2700000" scaled="1"/>
            </a:gradFill>
            <a:ln w="28575">
              <a:noFill/>
              <a:prstDash val="sysDot"/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1878000" prstMaterial="legacyMatte">
              <a:bevelT w="13500" h="13500" prst="angle"/>
              <a:bevelB w="13500" h="13500" prst="angle"/>
              <a:extrusionClr>
                <a:srgbClr val="00CCFF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Oval 27"/>
            <p:cNvSpPr>
              <a:spLocks noChangeArrowheads="1"/>
            </p:cNvSpPr>
            <p:nvPr/>
          </p:nvSpPr>
          <p:spPr bwMode="auto">
            <a:xfrm>
              <a:off x="4708330" y="3365022"/>
              <a:ext cx="3385332" cy="1181312"/>
            </a:xfrm>
            <a:prstGeom prst="ellipse">
              <a:avLst/>
            </a:prstGeom>
            <a:gradFill rotWithShape="1">
              <a:gsLst>
                <a:gs pos="0">
                  <a:srgbClr val="CC3300"/>
                </a:gs>
                <a:gs pos="50000">
                  <a:srgbClr val="CC3300">
                    <a:gamma/>
                    <a:shade val="36078"/>
                    <a:invGamma/>
                  </a:srgbClr>
                </a:gs>
                <a:gs pos="100000">
                  <a:srgbClr val="CC3300"/>
                </a:gs>
              </a:gsLst>
              <a:lin ang="2700000" scaled="1"/>
            </a:gradFill>
            <a:ln w="28575">
              <a:prstDash val="sysDot"/>
              <a:round/>
              <a:headEnd/>
              <a:tailEnd/>
            </a:ln>
            <a:effectLst/>
            <a:scene3d>
              <a:camera prst="legacyPerspectiveBottom"/>
              <a:lightRig rig="legacyFlat3" dir="t"/>
            </a:scene3d>
            <a:sp3d extrusionH="1878000" prstMaterial="legacyMatte">
              <a:bevelT w="13500" h="13500" prst="angle"/>
              <a:bevelB w="13500" h="13500" prst="angle"/>
              <a:extrusionClr>
                <a:srgbClr val="CC3300"/>
              </a:extrusionClr>
            </a:sp3d>
          </p:spPr>
          <p:txBody>
            <a:bodyPr wrap="none" anchor="ctr">
              <a:flatTx/>
            </a:bodyPr>
            <a:lstStyle/>
            <a:p>
              <a:pPr algn="ctr"/>
              <a:endParaRPr lang="ko-KR" altLang="ko-KR" sz="1400" b="1">
                <a:latin typeface="Times New Roman" pitchFamily="18" charset="0"/>
                <a:ea typeface="굴림체" pitchFamily="49" charset="-127"/>
                <a:cs typeface="Times New Roman" pitchFamily="18" charset="0"/>
              </a:endParaRPr>
            </a:p>
          </p:txBody>
        </p:sp>
        <p:sp>
          <p:nvSpPr>
            <p:cNvPr id="52" name="WordArt 28"/>
            <p:cNvSpPr>
              <a:spLocks noChangeArrowheads="1" noChangeShapeType="1" noTextEdit="1"/>
            </p:cNvSpPr>
            <p:nvPr/>
          </p:nvSpPr>
          <p:spPr bwMode="auto">
            <a:xfrm>
              <a:off x="2267744" y="3789040"/>
              <a:ext cx="1080120" cy="384199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8972"/>
                </a:avLst>
              </a:prstTxWarp>
            </a:bodyPr>
            <a:lstStyle/>
            <a:p>
              <a:pPr algn="ctr"/>
              <a:r>
                <a:rPr lang="en-US" altLang="ko-KR" sz="4800" b="1" kern="10" dirty="0" smtClean="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>
                          <a:alpha val="20000"/>
                        </a:srgbClr>
                      </a:gs>
                      <a:gs pos="100000">
                        <a:srgbClr val="FFFFFF">
                          <a:alpha val="60001"/>
                        </a:srgbClr>
                      </a:gs>
                    </a:gsLst>
                    <a:lin ang="5400000" scaled="1"/>
                  </a:gradFill>
                  <a:effectLst>
                    <a:outerShdw dist="35921" dir="2700000" algn="ctr" rotWithShape="0">
                      <a:srgbClr val="000000">
                        <a:alpha val="17000"/>
                      </a:srgbClr>
                    </a:outerShdw>
                  </a:effectLst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Competitiveness</a:t>
              </a:r>
              <a:endParaRPr lang="ko-KR" altLang="en-US" sz="48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FF">
                        <a:alpha val="20000"/>
                      </a:srgbClr>
                    </a:gs>
                    <a:gs pos="100000">
                      <a:srgbClr val="FFFFFF">
                        <a:alpha val="60001"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>
                      <a:alpha val="17000"/>
                    </a:srgbClr>
                  </a:outerShdw>
                </a:effectLst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53" name="WordArt 29"/>
            <p:cNvSpPr>
              <a:spLocks noChangeArrowheads="1" noChangeShapeType="1" noTextEdit="1"/>
            </p:cNvSpPr>
            <p:nvPr/>
          </p:nvSpPr>
          <p:spPr bwMode="auto">
            <a:xfrm>
              <a:off x="5804870" y="3806647"/>
              <a:ext cx="1647450" cy="384199"/>
            </a:xfrm>
            <a:prstGeom prst="rect">
              <a:avLst/>
            </a:prstGeom>
          </p:spPr>
          <p:txBody>
            <a:bodyPr wrap="none" fromWordArt="1">
              <a:prstTxWarp prst="textFadeUp">
                <a:avLst>
                  <a:gd name="adj" fmla="val 8972"/>
                </a:avLst>
              </a:prstTxWarp>
            </a:bodyPr>
            <a:lstStyle/>
            <a:p>
              <a:pPr algn="ctr"/>
              <a:r>
                <a:rPr lang="en-US" altLang="ko-KR" sz="4800" b="1" kern="10" dirty="0" smtClean="0">
                  <a:ln w="9525">
                    <a:noFill/>
                    <a:round/>
                    <a:headEnd/>
                    <a:tailEnd/>
                  </a:ln>
                  <a:gradFill rotWithShape="1">
                    <a:gsLst>
                      <a:gs pos="0">
                        <a:srgbClr val="FFFFFF">
                          <a:alpha val="20000"/>
                        </a:srgbClr>
                      </a:gs>
                      <a:gs pos="100000">
                        <a:srgbClr val="FFFFFF">
                          <a:alpha val="60001"/>
                        </a:srgbClr>
                      </a:gs>
                    </a:gsLst>
                    <a:lin ang="5400000" scaled="1"/>
                  </a:gradFill>
                  <a:effectLst>
                    <a:outerShdw dist="35921" dir="2700000" algn="ctr" rotWithShape="0">
                      <a:srgbClr val="000000">
                        <a:alpha val="17000"/>
                      </a:srgbClr>
                    </a:outerShdw>
                  </a:effectLst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Attraction</a:t>
              </a:r>
              <a:endParaRPr lang="ko-KR" altLang="en-US" sz="4800" b="1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FF">
                        <a:alpha val="20000"/>
                      </a:srgbClr>
                    </a:gs>
                    <a:gs pos="100000">
                      <a:srgbClr val="FFFFFF">
                        <a:alpha val="60001"/>
                      </a:srgbClr>
                    </a:gs>
                  </a:gsLst>
                  <a:lin ang="5400000" scaled="1"/>
                </a:gradFill>
                <a:effectLst>
                  <a:outerShdw dist="35921" dir="2700000" algn="ctr" rotWithShape="0">
                    <a:srgbClr val="000000">
                      <a:alpha val="17000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4" name="Oval 30"/>
            <p:cNvSpPr>
              <a:spLocks noChangeArrowheads="1"/>
            </p:cNvSpPr>
            <p:nvPr/>
          </p:nvSpPr>
          <p:spPr bwMode="auto">
            <a:xfrm rot="468918">
              <a:off x="1354444" y="3381429"/>
              <a:ext cx="4003333" cy="984426"/>
            </a:xfrm>
            <a:prstGeom prst="ellipse">
              <a:avLst/>
            </a:prstGeom>
            <a:noFill/>
            <a:ln w="19050">
              <a:solidFill>
                <a:srgbClr val="00CC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8" name="Oval 34"/>
            <p:cNvSpPr>
              <a:spLocks noChangeArrowheads="1"/>
            </p:cNvSpPr>
            <p:nvPr/>
          </p:nvSpPr>
          <p:spPr bwMode="auto">
            <a:xfrm>
              <a:off x="3398496" y="1820020"/>
              <a:ext cx="2605995" cy="2605995"/>
            </a:xfrm>
            <a:prstGeom prst="ellipse">
              <a:avLst/>
            </a:prstGeom>
            <a:gradFill rotWithShape="1">
              <a:gsLst>
                <a:gs pos="0">
                  <a:srgbClr val="C68DFF">
                    <a:alpha val="30000"/>
                  </a:srgbClr>
                </a:gs>
                <a:gs pos="100000">
                  <a:srgbClr val="C68DFF">
                    <a:gamma/>
                    <a:shade val="46275"/>
                    <a:invGamma/>
                    <a:alpha val="60001"/>
                  </a:srgbClr>
                </a:gs>
              </a:gsLst>
              <a:lin ang="5400000" scaled="1"/>
            </a:gradFill>
            <a:ln w="28575">
              <a:solidFill>
                <a:schemeClr val="accent4">
                  <a:lumMod val="40000"/>
                  <a:lumOff val="60000"/>
                </a:schemeClr>
              </a:solidFill>
              <a:prstDash val="sysDot"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2" name="Text Box 38"/>
            <p:cNvSpPr txBox="1">
              <a:spLocks noChangeArrowheads="1"/>
            </p:cNvSpPr>
            <p:nvPr/>
          </p:nvSpPr>
          <p:spPr bwMode="auto">
            <a:xfrm>
              <a:off x="3692436" y="3898253"/>
              <a:ext cx="1664471" cy="452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ko-KR" sz="2000" dirty="0" smtClean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Cultural city</a:t>
              </a:r>
              <a:endParaRPr lang="en-US" altLang="ko-KR" sz="2000" dirty="0">
                <a:solidFill>
                  <a:srgbClr val="FFFF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3" name="Oval 39"/>
            <p:cNvSpPr>
              <a:spLocks noChangeArrowheads="1"/>
            </p:cNvSpPr>
            <p:nvPr/>
          </p:nvSpPr>
          <p:spPr bwMode="auto">
            <a:xfrm rot="10122088">
              <a:off x="3990519" y="3272049"/>
              <a:ext cx="4414878" cy="984426"/>
            </a:xfrm>
            <a:prstGeom prst="ellipse">
              <a:avLst/>
            </a:prstGeom>
            <a:noFill/>
            <a:ln w="19050">
              <a:solidFill>
                <a:srgbClr val="FF99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WordArt 42"/>
            <p:cNvSpPr>
              <a:spLocks noChangeArrowheads="1" noChangeShapeType="1" noTextEdit="1"/>
            </p:cNvSpPr>
            <p:nvPr/>
          </p:nvSpPr>
          <p:spPr bwMode="auto">
            <a:xfrm>
              <a:off x="3990519" y="2369272"/>
              <a:ext cx="1434255" cy="657650"/>
            </a:xfrm>
            <a:prstGeom prst="rect">
              <a:avLst/>
            </a:prstGeom>
            <a:effectLst>
              <a:outerShdw sx="1000" sy="1000" algn="ctr" rotWithShape="0">
                <a:schemeClr val="tx1"/>
              </a:outerShdw>
            </a:effectLst>
          </p:spPr>
          <p:txBody>
            <a:bodyPr wrap="none" fromWordArt="1">
              <a:prstTxWarp prst="textCanDown">
                <a:avLst>
                  <a:gd name="adj" fmla="val 8605"/>
                </a:avLst>
              </a:prstTxWarp>
            </a:bodyPr>
            <a:lstStyle/>
            <a:p>
              <a:pPr algn="ctr"/>
              <a:r>
                <a:rPr lang="en-US" altLang="ko-KR" sz="4800" kern="10" dirty="0" smtClean="0">
                  <a:ln w="9525">
                    <a:noFill/>
                    <a:round/>
                    <a:headEnd/>
                    <a:tailEnd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World’s First Class City</a:t>
              </a:r>
              <a:endParaRPr lang="ko-KR" altLang="en-US" sz="4800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68" name="Text Box 37"/>
          <p:cNvSpPr txBox="1">
            <a:spLocks noChangeArrowheads="1"/>
          </p:cNvSpPr>
          <p:nvPr/>
        </p:nvSpPr>
        <p:spPr bwMode="auto">
          <a:xfrm>
            <a:off x="5752277" y="5171494"/>
            <a:ext cx="18915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latinLnBrk="0" hangingPunct="0"/>
            <a:r>
              <a:rPr kumimoji="0" lang="en-US" altLang="ko-KR" sz="16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21</a:t>
            </a:r>
            <a:r>
              <a:rPr kumimoji="0" lang="en-US" altLang="ko-KR" sz="1600" baseline="300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st</a:t>
            </a:r>
            <a:r>
              <a:rPr kumimoji="0" lang="en-US" altLang="ko-KR" sz="16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century</a:t>
            </a:r>
            <a:endParaRPr kumimoji="0" lang="en-US" altLang="ko-KR" sz="1600" dirty="0">
              <a:solidFill>
                <a:srgbClr val="0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7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34259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그룹 27"/>
          <p:cNvGrpSpPr/>
          <p:nvPr/>
        </p:nvGrpSpPr>
        <p:grpSpPr>
          <a:xfrm>
            <a:off x="6659891" y="194383"/>
            <a:ext cx="2387250" cy="2313290"/>
            <a:chOff x="-1" y="1534958"/>
            <a:chExt cx="4037493" cy="3889235"/>
          </a:xfrm>
        </p:grpSpPr>
        <p:grpSp>
          <p:nvGrpSpPr>
            <p:cNvPr id="2" name="Group 8"/>
            <p:cNvGrpSpPr>
              <a:grpSpLocks/>
            </p:cNvGrpSpPr>
            <p:nvPr/>
          </p:nvGrpSpPr>
          <p:grpSpPr bwMode="auto">
            <a:xfrm rot="20785968">
              <a:off x="839892" y="2474020"/>
              <a:ext cx="2242834" cy="2197992"/>
              <a:chOff x="3531" y="1640"/>
              <a:chExt cx="1490" cy="1457"/>
            </a:xfrm>
          </p:grpSpPr>
          <p:sp>
            <p:nvSpPr>
              <p:cNvPr id="28683" name="Arc 9"/>
              <p:cNvSpPr>
                <a:spLocks/>
              </p:cNvSpPr>
              <p:nvPr/>
            </p:nvSpPr>
            <p:spPr bwMode="auto">
              <a:xfrm rot="13821197">
                <a:off x="3547" y="1624"/>
                <a:ext cx="1457" cy="1490"/>
              </a:xfrm>
              <a:custGeom>
                <a:avLst/>
                <a:gdLst>
                  <a:gd name="T0" fmla="*/ 0 w 43200"/>
                  <a:gd name="T1" fmla="*/ 1 h 43200"/>
                  <a:gd name="T2" fmla="*/ 1 w 43200"/>
                  <a:gd name="T3" fmla="*/ 2 h 43200"/>
                  <a:gd name="T4" fmla="*/ 1 w 43200"/>
                  <a:gd name="T5" fmla="*/ 1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2010" y="30701"/>
                    </a:moveTo>
                    <a:cubicBezTo>
                      <a:pt x="686" y="27849"/>
                      <a:pt x="0" y="2474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19674" y="43200"/>
                      <a:pt x="17757" y="42942"/>
                      <a:pt x="15899" y="42434"/>
                    </a:cubicBezTo>
                  </a:path>
                  <a:path w="43200" h="43200" stroke="0" extrusionOk="0">
                    <a:moveTo>
                      <a:pt x="2010" y="30701"/>
                    </a:moveTo>
                    <a:cubicBezTo>
                      <a:pt x="686" y="27849"/>
                      <a:pt x="0" y="24743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33529" y="0"/>
                      <a:pt x="43200" y="9670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19674" y="43200"/>
                      <a:pt x="17757" y="42942"/>
                      <a:pt x="15899" y="42434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4">
                    <a:lumMod val="40000"/>
                    <a:lumOff val="60000"/>
                  </a:schemeClr>
                </a:solidFill>
                <a:prstDash val="sysDot"/>
                <a:round/>
                <a:headEnd/>
                <a:tailEnd type="triangle" w="med" len="med"/>
              </a:ln>
            </p:spPr>
            <p:txBody>
              <a:bodyPr wrap="none" anchor="ctr" anchorCtr="0">
                <a:no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1" lang="ko-KR" altLang="en-US" sz="1200" smtClean="0">
                  <a:solidFill>
                    <a:srgbClr val="FF9933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endParaRPr>
              </a:p>
            </p:txBody>
          </p:sp>
          <p:sp>
            <p:nvSpPr>
              <p:cNvPr id="9" name="Text Box 14"/>
              <p:cNvSpPr txBox="1">
                <a:spLocks noChangeArrowheads="1"/>
              </p:cNvSpPr>
              <p:nvPr/>
            </p:nvSpPr>
            <p:spPr bwMode="auto">
              <a:xfrm rot="814032">
                <a:off x="3880" y="2182"/>
                <a:ext cx="899" cy="3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 anchorCtr="0">
                <a:no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dirty="0" smtClean="0">
                    <a:solidFill>
                      <a:srgbClr val="C00000"/>
                    </a:solidFill>
                    <a:latin typeface="Times New Roman" pitchFamily="18" charset="0"/>
                    <a:ea typeface="YoonGothic Bold" pitchFamily="18" charset="-127"/>
                    <a:cs typeface="Times New Roman" pitchFamily="18" charset="0"/>
                  </a:rPr>
                  <a:t>People-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1" lang="en-US" altLang="ko-KR" sz="1200" dirty="0" smtClean="0">
                    <a:solidFill>
                      <a:srgbClr val="C00000"/>
                    </a:solidFill>
                    <a:latin typeface="Times New Roman" pitchFamily="18" charset="0"/>
                    <a:ea typeface="YoonGothic Bold" pitchFamily="18" charset="-127"/>
                    <a:cs typeface="Times New Roman" pitchFamily="18" charset="0"/>
                  </a:rPr>
                  <a:t>oriented</a:t>
                </a:r>
                <a:endParaRPr kumimoji="1" lang="ko-KR" altLang="en-US" sz="1200" dirty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endParaRPr>
              </a:p>
            </p:txBody>
          </p:sp>
        </p:grpSp>
        <p:sp>
          <p:nvSpPr>
            <p:cNvPr id="28689" name="Oval 17"/>
            <p:cNvSpPr>
              <a:spLocks noChangeArrowheads="1"/>
            </p:cNvSpPr>
            <p:nvPr/>
          </p:nvSpPr>
          <p:spPr bwMode="auto">
            <a:xfrm>
              <a:off x="-1" y="2852936"/>
              <a:ext cx="1341814" cy="1245969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100" dirty="0" err="1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Communica</a:t>
              </a:r>
              <a:r>
                <a:rPr kumimoji="1" lang="en-US" altLang="ko-KR" sz="1100" dirty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100" dirty="0" err="1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tion</a:t>
              </a:r>
              <a:endParaRPr kumimoji="1" lang="ko-KR" altLang="en-US" sz="1100" dirty="0" smtClean="0">
                <a:solidFill>
                  <a:srgbClr val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8690" name="Oval 18"/>
            <p:cNvSpPr>
              <a:spLocks noChangeArrowheads="1"/>
            </p:cNvSpPr>
            <p:nvPr/>
          </p:nvSpPr>
          <p:spPr bwMode="auto">
            <a:xfrm>
              <a:off x="1348260" y="1534958"/>
              <a:ext cx="1341814" cy="1245969"/>
            </a:xfrm>
            <a:prstGeom prst="ellipse">
              <a:avLst/>
            </a:prstGeom>
            <a:gradFill rotWithShape="0">
              <a:gsLst>
                <a:gs pos="0">
                  <a:srgbClr val="99CC00"/>
                </a:gs>
                <a:gs pos="100000">
                  <a:srgbClr val="475E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dirty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People</a:t>
              </a:r>
              <a:endParaRPr kumimoji="1" lang="ko-KR" altLang="en-US" sz="12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8691" name="Oval 19"/>
            <p:cNvSpPr>
              <a:spLocks noChangeArrowheads="1"/>
            </p:cNvSpPr>
            <p:nvPr/>
          </p:nvSpPr>
          <p:spPr bwMode="auto">
            <a:xfrm>
              <a:off x="2695678" y="2852936"/>
              <a:ext cx="1341814" cy="1245969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200" dirty="0" smtClean="0">
                <a:solidFill>
                  <a:srgbClr val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dirty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Globally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dirty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Unique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2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8692" name="Oval 20"/>
            <p:cNvSpPr>
              <a:spLocks noChangeArrowheads="1"/>
            </p:cNvSpPr>
            <p:nvPr/>
          </p:nvSpPr>
          <p:spPr bwMode="auto">
            <a:xfrm>
              <a:off x="1343499" y="4178224"/>
              <a:ext cx="1341814" cy="1245969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en-US" altLang="ko-KR" sz="1200" dirty="0" smtClean="0">
                <a:solidFill>
                  <a:srgbClr val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dirty="0" err="1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Participa</a:t>
              </a:r>
              <a:r>
                <a:rPr kumimoji="1" lang="en-US" altLang="ko-KR" sz="1200" dirty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-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1" lang="en-US" altLang="ko-KR" sz="1200" dirty="0" err="1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tion</a:t>
              </a:r>
              <a:endParaRPr kumimoji="1" lang="en-US" altLang="ko-KR" sz="12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23" name="Text Box 15"/>
          <p:cNvSpPr txBox="1">
            <a:spLocks noChangeArrowheads="1"/>
          </p:cNvSpPr>
          <p:nvPr/>
        </p:nvSpPr>
        <p:spPr bwMode="auto">
          <a:xfrm>
            <a:off x="539527" y="936155"/>
            <a:ext cx="1512168" cy="432048"/>
          </a:xfrm>
          <a:prstGeom prst="rect">
            <a:avLst/>
          </a:prstGeom>
          <a:solidFill>
            <a:srgbClr val="660033"/>
          </a:solidFill>
          <a:ln w="9525">
            <a:noFill/>
            <a:miter lim="800000"/>
            <a:headEnd/>
            <a:tailEnd/>
          </a:ln>
        </p:spPr>
        <p:txBody>
          <a:bodyPr wrap="square" lIns="91439" rIns="91439" anchor="ctr" anchorCtr="0">
            <a:noAutofit/>
          </a:bodyPr>
          <a:lstStyle/>
          <a:p>
            <a:pPr algn="ctr" fontAlgn="base" latinLnBrk="0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2000" dirty="0" smtClean="0">
                <a:solidFill>
                  <a:srgbClr val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rPr>
              <a:t>Philosophy</a:t>
            </a:r>
            <a:endParaRPr kumimoji="1" lang="ko-KR" altLang="en-US" sz="2000" dirty="0" smtClean="0">
              <a:solidFill>
                <a:srgbClr val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-33090" y="0"/>
            <a:ext cx="3962148" cy="404664"/>
            <a:chOff x="6948264" y="0"/>
            <a:chExt cx="2195736" cy="404664"/>
          </a:xfrm>
        </p:grpSpPr>
        <p:sp>
          <p:nvSpPr>
            <p:cNvPr id="25" name="Text Box 9"/>
            <p:cNvSpPr txBox="1">
              <a:spLocks noChangeArrowheads="1"/>
            </p:cNvSpPr>
            <p:nvPr/>
          </p:nvSpPr>
          <p:spPr bwMode="auto">
            <a:xfrm>
              <a:off x="6948264" y="0"/>
              <a:ext cx="2195736" cy="404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anchor="ctr" anchorCtr="0">
              <a:no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ko-KR" sz="1400" i="1" dirty="0" smtClean="0">
                  <a:solidFill>
                    <a:prstClr val="black">
                      <a:lumMod val="95000"/>
                      <a:lumOff val="5000"/>
                    </a:prst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Goal and philosophy of cultural city, Seoul</a:t>
              </a:r>
              <a:endParaRPr lang="ko-KR" altLang="en-US" sz="1400" i="1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cxnSp>
          <p:nvCxnSpPr>
            <p:cNvPr id="26" name="직선 연결선 25"/>
            <p:cNvCxnSpPr/>
            <p:nvPr/>
          </p:nvCxnSpPr>
          <p:spPr>
            <a:xfrm>
              <a:off x="6948264" y="385167"/>
              <a:ext cx="2195736" cy="0"/>
            </a:xfrm>
            <a:prstGeom prst="line">
              <a:avLst/>
            </a:prstGeom>
            <a:ln w="15875">
              <a:solidFill>
                <a:schemeClr val="tx1">
                  <a:lumMod val="50000"/>
                  <a:lumOff val="50000"/>
                </a:schemeClr>
              </a:solidFill>
              <a:prstDash val="sysDot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2448247" y="2319182"/>
            <a:ext cx="6372225" cy="3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Put people before other values</a:t>
            </a:r>
            <a:endParaRPr kumimoji="1" lang="ko-KR" altLang="en-US" sz="1600" dirty="0" smtClean="0">
              <a:solidFill>
                <a:srgbClr val="0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2713022" y="3115153"/>
            <a:ext cx="2617107" cy="2780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srgbClr val="0070C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L" pitchFamily="18" charset="-127"/>
              </a:rPr>
              <a:t>- People nurture a city.</a:t>
            </a:r>
            <a:endParaRPr kumimoji="1" lang="ko-KR" altLang="en-US" sz="1400" dirty="0" smtClean="0">
              <a:solidFill>
                <a:srgbClr val="0070C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  <a:sym typeface="산돌고딕 L" pitchFamily="18" charset="-127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2428860" y="2777694"/>
            <a:ext cx="5541962" cy="30463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70C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L" pitchFamily="18" charset="-127"/>
              </a:rPr>
              <a:t>■  People, the highest standard for urban management</a:t>
            </a:r>
            <a:endParaRPr kumimoji="1" lang="ko-KR" altLang="en-US" sz="1600" dirty="0" smtClean="0">
              <a:solidFill>
                <a:srgbClr val="0070C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  <a:sym typeface="산돌고딕 L" pitchFamily="18" charset="-127"/>
            </a:endParaRPr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2713022" y="3401290"/>
            <a:ext cx="2373312" cy="2780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srgbClr val="0070C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L" pitchFamily="18" charset="-127"/>
              </a:rPr>
              <a:t>- Natural, traditional recovery</a:t>
            </a:r>
            <a:endParaRPr kumimoji="1" lang="ko-KR" altLang="en-US" sz="1400" dirty="0" smtClean="0">
              <a:solidFill>
                <a:srgbClr val="0070C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  <a:sym typeface="산돌고딕 L" pitchFamily="18" charset="-127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2357421" y="4738256"/>
            <a:ext cx="6772723" cy="342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70C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Lucida Sans" pitchFamily="34" charset="0"/>
              </a:rPr>
              <a:t> ■  The role of the social practice of art in </a:t>
            </a:r>
            <a:r>
              <a:rPr kumimoji="1" lang="en-US" altLang="ko-KR" sz="1600" smtClean="0">
                <a:solidFill>
                  <a:srgbClr val="0070C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Lucida Sans" pitchFamily="34" charset="0"/>
              </a:rPr>
              <a:t>recovering  </a:t>
            </a:r>
            <a:r>
              <a:rPr kumimoji="1" lang="en-US" altLang="ko-KR" sz="1600" dirty="0" smtClean="0">
                <a:solidFill>
                  <a:srgbClr val="0070C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Lucida Sans" pitchFamily="34" charset="0"/>
              </a:rPr>
              <a:t>a cultural community.</a:t>
            </a:r>
            <a:endParaRPr kumimoji="1" lang="ko-KR" altLang="en-US" sz="1400" dirty="0" smtClean="0">
              <a:solidFill>
                <a:srgbClr val="00602B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  <a:sym typeface="Lucida Sans" pitchFamily="34" charset="0"/>
            </a:endParaRPr>
          </a:p>
        </p:txBody>
      </p:sp>
      <p:sp>
        <p:nvSpPr>
          <p:cNvPr id="34" name="Text Box 15"/>
          <p:cNvSpPr txBox="1">
            <a:spLocks noChangeArrowheads="1"/>
          </p:cNvSpPr>
          <p:nvPr/>
        </p:nvSpPr>
        <p:spPr bwMode="auto">
          <a:xfrm>
            <a:off x="539527" y="2690117"/>
            <a:ext cx="1800000" cy="3240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mtClean="0">
                <a:solidFill>
                  <a:srgbClr val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rPr>
              <a:t>Humanism</a:t>
            </a:r>
          </a:p>
        </p:txBody>
      </p:sp>
      <p:sp>
        <p:nvSpPr>
          <p:cNvPr id="35" name="Rectangle 16"/>
          <p:cNvSpPr>
            <a:spLocks noChangeArrowheads="1"/>
          </p:cNvSpPr>
          <p:nvPr/>
        </p:nvSpPr>
        <p:spPr bwMode="auto">
          <a:xfrm>
            <a:off x="539527" y="2334592"/>
            <a:ext cx="1800000" cy="324000"/>
          </a:xfrm>
          <a:prstGeom prst="rect">
            <a:avLst/>
          </a:prstGeom>
          <a:solidFill>
            <a:srgbClr val="627228">
              <a:alpha val="54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rPr>
              <a:t>People-oriented</a:t>
            </a:r>
            <a:endParaRPr kumimoji="1" lang="ko-KR" altLang="en-US" sz="1600" dirty="0" smtClean="0">
              <a:solidFill>
                <a:srgbClr val="0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</p:txBody>
      </p:sp>
      <p:sp>
        <p:nvSpPr>
          <p:cNvPr id="36" name="Rectangle 18"/>
          <p:cNvSpPr>
            <a:spLocks noChangeArrowheads="1"/>
          </p:cNvSpPr>
          <p:nvPr/>
        </p:nvSpPr>
        <p:spPr bwMode="auto">
          <a:xfrm>
            <a:off x="5292080" y="3113258"/>
            <a:ext cx="3851920" cy="2880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srgbClr val="00602B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L" pitchFamily="18" charset="-127"/>
              </a:rPr>
              <a:t>City’s contribution to people’s growth/development</a:t>
            </a:r>
            <a:endParaRPr kumimoji="1" lang="ko-KR" altLang="en-US" sz="1400" dirty="0" smtClean="0">
              <a:solidFill>
                <a:srgbClr val="00602B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  <a:sym typeface="산돌고딕 L" pitchFamily="18" charset="-127"/>
            </a:endParaRPr>
          </a:p>
        </p:txBody>
      </p:sp>
      <p:sp>
        <p:nvSpPr>
          <p:cNvPr id="37" name="Rectangle 19"/>
          <p:cNvSpPr>
            <a:spLocks noChangeArrowheads="1"/>
          </p:cNvSpPr>
          <p:nvPr/>
        </p:nvSpPr>
        <p:spPr bwMode="auto">
          <a:xfrm>
            <a:off x="2357422" y="4340922"/>
            <a:ext cx="6372225" cy="3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16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6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From a closed </a:t>
            </a:r>
            <a:r>
              <a:rPr lang="ko-KR" altLang="en-US" sz="16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</a:t>
            </a:r>
            <a:r>
              <a:rPr lang="en-US" altLang="ko-KR" sz="16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block</a:t>
            </a:r>
            <a:r>
              <a:rPr lang="ko-KR" altLang="en-US" sz="16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” </a:t>
            </a:r>
            <a:r>
              <a:rPr lang="en-US" altLang="ko-KR" sz="16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to a communicating</a:t>
            </a:r>
            <a:r>
              <a:rPr lang="ko-KR" altLang="en-US" sz="16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“</a:t>
            </a:r>
            <a:r>
              <a:rPr lang="en-US" altLang="ko-KR" sz="16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net</a:t>
            </a:r>
            <a:r>
              <a:rPr lang="ko-KR" altLang="en-US" sz="16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”</a:t>
            </a:r>
            <a:r>
              <a:rPr kumimoji="1" lang="ko-KR" altLang="en-US" sz="16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</a:p>
        </p:txBody>
      </p:sp>
      <p:sp>
        <p:nvSpPr>
          <p:cNvPr id="38" name="Text Box 21"/>
          <p:cNvSpPr txBox="1">
            <a:spLocks noChangeArrowheads="1"/>
          </p:cNvSpPr>
          <p:nvPr/>
        </p:nvSpPr>
        <p:spPr bwMode="auto">
          <a:xfrm>
            <a:off x="539527" y="4890950"/>
            <a:ext cx="1800000" cy="324000"/>
          </a:xfrm>
          <a:prstGeom prst="rect">
            <a:avLst/>
          </a:prstGeom>
          <a:solidFill>
            <a:srgbClr val="333333"/>
          </a:solidFill>
          <a:ln w="9525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 latinLnBrk="0">
              <a:spcBef>
                <a:spcPct val="5000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rPr>
              <a:t>Communication </a:t>
            </a:r>
            <a:endParaRPr kumimoji="1" lang="en-US" altLang="ko-KR" dirty="0" smtClean="0">
              <a:solidFill>
                <a:srgbClr val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</p:txBody>
      </p:sp>
      <p:sp>
        <p:nvSpPr>
          <p:cNvPr id="39" name="Rectangle 22"/>
          <p:cNvSpPr>
            <a:spLocks noChangeArrowheads="1"/>
          </p:cNvSpPr>
          <p:nvPr/>
        </p:nvSpPr>
        <p:spPr bwMode="auto">
          <a:xfrm>
            <a:off x="539527" y="4271647"/>
            <a:ext cx="1800000" cy="592638"/>
          </a:xfrm>
          <a:prstGeom prst="rect">
            <a:avLst/>
          </a:prstGeom>
          <a:solidFill>
            <a:srgbClr val="627228">
              <a:alpha val="54000"/>
            </a:srgbClr>
          </a:solidFill>
          <a:ln w="9525" algn="ctr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rPr>
              <a:t>Communication-</a:t>
            </a:r>
          </a:p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0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  <a:sym typeface="산돌고딕 M" pitchFamily="18" charset="-127"/>
              </a:rPr>
              <a:t>oriented</a:t>
            </a:r>
            <a:endParaRPr kumimoji="1" lang="ko-KR" altLang="en-US" sz="1600" dirty="0" smtClean="0">
              <a:solidFill>
                <a:srgbClr val="0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  <a:sym typeface="산돌고딕 M" pitchFamily="18" charset="-127"/>
            </a:endParaRPr>
          </a:p>
        </p:txBody>
      </p:sp>
      <p:sp>
        <p:nvSpPr>
          <p:cNvPr id="40" name="Rectangle 23"/>
          <p:cNvSpPr>
            <a:spLocks noChangeArrowheads="1"/>
          </p:cNvSpPr>
          <p:nvPr/>
        </p:nvSpPr>
        <p:spPr bwMode="auto">
          <a:xfrm>
            <a:off x="5292080" y="3401290"/>
            <a:ext cx="2808287" cy="2780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400" dirty="0" smtClean="0">
                <a:solidFill>
                  <a:srgbClr val="00602B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L" pitchFamily="18" charset="-127"/>
              </a:rPr>
              <a:t>To live like a human being</a:t>
            </a:r>
            <a:endParaRPr kumimoji="1" lang="ko-KR" altLang="en-US" sz="1400" dirty="0" smtClean="0">
              <a:solidFill>
                <a:srgbClr val="00602B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  <a:sym typeface="산돌고딕 L" pitchFamily="18" charset="-127"/>
            </a:endParaRPr>
          </a:p>
        </p:txBody>
      </p:sp>
      <p:sp>
        <p:nvSpPr>
          <p:cNvPr id="41" name="Rectangle 24"/>
          <p:cNvSpPr>
            <a:spLocks noChangeArrowheads="1"/>
          </p:cNvSpPr>
          <p:nvPr/>
        </p:nvSpPr>
        <p:spPr bwMode="auto">
          <a:xfrm>
            <a:off x="5597312" y="2302012"/>
            <a:ext cx="1075239" cy="348794"/>
          </a:xfrm>
          <a:prstGeom prst="rect">
            <a:avLst/>
          </a:prstGeom>
          <a:solidFill>
            <a:srgbClr val="660033"/>
          </a:solidFill>
          <a:ln w="9525">
            <a:noFill/>
            <a:miter lim="800000"/>
            <a:headEnd/>
            <a:tailEnd/>
          </a:ln>
        </p:spPr>
        <p:txBody>
          <a:bodyPr wrap="none" lIns="90000" rIns="90000" anchor="ctr" anchorCtr="0">
            <a:no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dirty="0" smtClean="0">
                <a:solidFill>
                  <a:srgbClr val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  <a:sym typeface="산돌고딕 L" pitchFamily="18" charset="-127"/>
              </a:rPr>
              <a:t>Happy life</a:t>
            </a:r>
            <a:endParaRPr kumimoji="1" lang="ko-KR" altLang="en-US" sz="1600" dirty="0" smtClean="0">
              <a:solidFill>
                <a:srgbClr val="FFFFFF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  <a:sym typeface="산돌고딕 L" pitchFamily="18" charset="-127"/>
            </a:endParaRPr>
          </a:p>
        </p:txBody>
      </p:sp>
      <p:cxnSp>
        <p:nvCxnSpPr>
          <p:cNvPr id="44" name="직선 연결선 43"/>
          <p:cNvCxnSpPr/>
          <p:nvPr/>
        </p:nvCxnSpPr>
        <p:spPr>
          <a:xfrm>
            <a:off x="500034" y="1428736"/>
            <a:ext cx="5868000" cy="0"/>
          </a:xfrm>
          <a:prstGeom prst="line">
            <a:avLst/>
          </a:prstGeom>
          <a:ln w="158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/>
          <p:cNvGrpSpPr/>
          <p:nvPr/>
        </p:nvGrpSpPr>
        <p:grpSpPr>
          <a:xfrm>
            <a:off x="467544" y="5681887"/>
            <a:ext cx="8662601" cy="476250"/>
            <a:chOff x="467544" y="5681887"/>
            <a:chExt cx="8662601" cy="476250"/>
          </a:xfrm>
        </p:grpSpPr>
        <p:pic>
          <p:nvPicPr>
            <p:cNvPr id="42" name="_x97195912" descr="EMB000016084a35"/>
            <p:cNvPicPr>
              <a:picLocks noChangeAspect="1" noChangeArrowheads="1"/>
            </p:cNvPicPr>
            <p:nvPr/>
          </p:nvPicPr>
          <p:blipFill>
            <a:blip r:embed="rId3" cstate="print"/>
            <a:srcRect r="9164"/>
            <a:stretch>
              <a:fillRect/>
            </a:stretch>
          </p:blipFill>
          <p:spPr bwMode="auto">
            <a:xfrm>
              <a:off x="467544" y="5681887"/>
              <a:ext cx="7194550" cy="476250"/>
            </a:xfrm>
            <a:prstGeom prst="rect">
              <a:avLst/>
            </a:prstGeom>
            <a:noFill/>
          </p:spPr>
        </p:pic>
        <p:sp>
          <p:nvSpPr>
            <p:cNvPr id="43" name="TextBox 42"/>
            <p:cNvSpPr txBox="1"/>
            <p:nvPr/>
          </p:nvSpPr>
          <p:spPr>
            <a:xfrm>
              <a:off x="1283001" y="5754407"/>
              <a:ext cx="784714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ko-KR" b="1" dirty="0" smtClean="0">
                  <a:solidFill>
                    <a:srgbClr val="002776"/>
                  </a:solidFill>
                  <a:latin typeface="Times New Roman" pitchFamily="18" charset="0"/>
                  <a:cs typeface="Times New Roman" pitchFamily="18" charset="0"/>
                </a:rPr>
                <a:t>A community gets restored by the citizen’s initiative based on the culture.</a:t>
              </a:r>
              <a:endParaRPr lang="ko-KR" altLang="en-US" b="1" dirty="0">
                <a:solidFill>
                  <a:srgbClr val="00277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6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ransition advClick="0" advTm="9874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22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2340692"/>
            <a:ext cx="9144000" cy="1874126"/>
          </a:xfrm>
          <a:prstGeom prst="rect">
            <a:avLst/>
          </a:prstGeom>
          <a:solidFill>
            <a:srgbClr val="003300"/>
          </a:solidFill>
          <a:ln w="25400" cap="flat" cmpd="sng" algn="ctr">
            <a:noFill/>
            <a:prstDash val="solid"/>
          </a:ln>
          <a:effectLst/>
        </p:spPr>
        <p:txBody>
          <a:bodyPr lIns="91422" tIns="45712" rIns="91422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맑은 고딕"/>
              <a:cs typeface="Times New Roman" pitchFamily="18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2699977"/>
            <a:ext cx="9144000" cy="1200312"/>
          </a:xfrm>
          <a:prstGeom prst="rect">
            <a:avLst/>
          </a:prstGeom>
        </p:spPr>
        <p:txBody>
          <a:bodyPr wrap="square" lIns="91422" tIns="45712" rIns="91422" bIns="45712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lvl="0" algn="ctr" latinLnBrk="0">
              <a:defRPr/>
            </a:pPr>
            <a:r>
              <a:rPr lang="en-US" altLang="ko-KR" sz="3600" b="1" dirty="0" smtClean="0">
                <a:solidFill>
                  <a:srgbClr val="FFC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 Outcome of  Cultural </a:t>
            </a:r>
            <a:r>
              <a:rPr lang="en-US" altLang="ko-KR" sz="3600" b="1" dirty="0" err="1" smtClean="0">
                <a:solidFill>
                  <a:srgbClr val="FFC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Adminstration</a:t>
            </a:r>
            <a:r>
              <a:rPr lang="en-US" altLang="ko-KR" sz="3600" b="1" dirty="0" smtClean="0">
                <a:solidFill>
                  <a:srgbClr val="FFC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br>
              <a:rPr lang="en-US" altLang="ko-KR" sz="3600" b="1" dirty="0" smtClean="0">
                <a:solidFill>
                  <a:srgbClr val="FFC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3600" b="1" dirty="0" smtClean="0">
                <a:solidFill>
                  <a:srgbClr val="FFC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of the 4</a:t>
            </a:r>
            <a:r>
              <a:rPr lang="en-US" altLang="ko-KR" sz="3600" b="1" baseline="30000" dirty="0" smtClean="0">
                <a:solidFill>
                  <a:srgbClr val="FFC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</a:t>
            </a:r>
            <a:r>
              <a:rPr lang="en-US" altLang="ko-KR" sz="3600" b="1" dirty="0" smtClean="0">
                <a:solidFill>
                  <a:srgbClr val="FFC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Elected Government</a:t>
            </a:r>
            <a:endParaRPr kumimoji="0" lang="en-US" altLang="ko-KR" sz="3600" b="1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6" name="Picture 16" descr="서울 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6286512" y="0"/>
            <a:ext cx="2857488" cy="142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pPr/>
              <a:t>23</a:t>
            </a:fld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0" y="159657"/>
            <a:ext cx="9144000" cy="735693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 4</a:t>
            </a:r>
            <a:r>
              <a:rPr lang="en-US" altLang="ko-KR" sz="2800" baseline="300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</a:t>
            </a:r>
            <a:r>
              <a:rPr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elected government’s </a:t>
            </a:r>
            <a:r>
              <a:rPr lang="en-US" altLang="ko-KR" sz="2800" dirty="0" err="1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culturenomics</a:t>
            </a:r>
            <a:endParaRPr lang="ko-KR" altLang="en-US" sz="280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975964"/>
            <a:ext cx="9144000" cy="142876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156" y="975964"/>
            <a:ext cx="9000000" cy="142876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-33158" y="975964"/>
            <a:ext cx="8820000" cy="142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571472" y="1319744"/>
            <a:ext cx="1489753" cy="1489769"/>
          </a:xfrm>
          <a:prstGeom prst="ellipse">
            <a:avLst/>
          </a:prstGeom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altLang="ko-KR" sz="14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Declared the city of creativity &amp; culture</a:t>
            </a:r>
          </a:p>
        </p:txBody>
      </p:sp>
      <p:sp>
        <p:nvSpPr>
          <p:cNvPr id="19" name="AutoShape 9"/>
          <p:cNvSpPr>
            <a:spLocks noChangeArrowheads="1"/>
          </p:cNvSpPr>
          <p:nvPr/>
        </p:nvSpPr>
        <p:spPr bwMode="auto">
          <a:xfrm rot="5400000">
            <a:off x="2002994" y="1933119"/>
            <a:ext cx="801482" cy="3685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333333">
                  <a:alpha val="51999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49"/>
          <p:cNvSpPr>
            <a:spLocks noChangeArrowheads="1"/>
          </p:cNvSpPr>
          <p:nvPr/>
        </p:nvSpPr>
        <p:spPr bwMode="auto">
          <a:xfrm>
            <a:off x="4733926" y="1470349"/>
            <a:ext cx="4252684" cy="50400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>
              <a:lnSpc>
                <a:spcPct val="120000"/>
              </a:lnSpc>
            </a:pPr>
            <a:r>
              <a:rPr lang="en-US" altLang="ko-KR" sz="1500" b="1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Creating </a:t>
            </a:r>
            <a:r>
              <a:rPr lang="en-US" altLang="ko-KR" sz="1500" b="1" dirty="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 higher value based on culture</a:t>
            </a:r>
          </a:p>
          <a:p>
            <a:pPr>
              <a:lnSpc>
                <a:spcPct val="120000"/>
              </a:lnSpc>
            </a:pPr>
            <a:r>
              <a:rPr lang="en-US" altLang="ko-KR" sz="1500" b="1" dirty="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Enhancing city competitiveness</a:t>
            </a:r>
            <a:endParaRPr lang="ko-KR" altLang="en-US" sz="1500" b="1" dirty="0" smtClean="0">
              <a:solidFill>
                <a:srgbClr val="00206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1" name="Rectangle 49"/>
          <p:cNvSpPr>
            <a:spLocks noChangeArrowheads="1"/>
          </p:cNvSpPr>
          <p:nvPr/>
        </p:nvSpPr>
        <p:spPr bwMode="auto">
          <a:xfrm>
            <a:off x="4733926" y="1988549"/>
            <a:ext cx="4252684" cy="78422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ko-KR" sz="14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Building up the basis of artistic creativity</a:t>
            </a:r>
          </a:p>
          <a:p>
            <a:r>
              <a:rPr lang="en-US" altLang="ko-KR" sz="14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Setting up a cultural urban environment</a:t>
            </a:r>
          </a:p>
          <a:p>
            <a:r>
              <a:rPr lang="en-US" altLang="ko-KR" sz="14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Raising Seoul’s city value and competitiveness</a:t>
            </a:r>
            <a:endParaRPr lang="ko-KR" altLang="en-US" sz="1400" dirty="0" smtClean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42" name="Rectangle 49"/>
          <p:cNvSpPr>
            <a:spLocks noChangeArrowheads="1"/>
          </p:cNvSpPr>
          <p:nvPr/>
        </p:nvSpPr>
        <p:spPr bwMode="auto">
          <a:xfrm>
            <a:off x="428596" y="3122663"/>
            <a:ext cx="8449804" cy="1196939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ko-KR" kern="0" smtClean="0">
              <a:solidFill>
                <a:sysClr val="windowText" lastClr="000000"/>
              </a:solidFill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43" name="Text Box 10"/>
          <p:cNvSpPr txBox="1">
            <a:spLocks noChangeArrowheads="1"/>
          </p:cNvSpPr>
          <p:nvPr/>
        </p:nvSpPr>
        <p:spPr bwMode="auto">
          <a:xfrm>
            <a:off x="539552" y="3477594"/>
            <a:ext cx="7858180" cy="8156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Developed a variety of creative art spaces in 9 areas, </a:t>
            </a:r>
          </a:p>
          <a:p>
            <a:pPr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 including </a:t>
            </a:r>
            <a:r>
              <a:rPr kumimoji="1" lang="en-US" altLang="ko-KR" sz="1400" kern="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Seogyo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, </a:t>
            </a:r>
            <a:r>
              <a:rPr kumimoji="1" lang="en-US" altLang="ko-KR" sz="1400" kern="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Geumcheon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, </a:t>
            </a:r>
            <a:r>
              <a:rPr kumimoji="1" lang="en-US" altLang="ko-KR" sz="1400" kern="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Mullae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, </a:t>
            </a:r>
            <a:r>
              <a:rPr kumimoji="1" lang="en-US" altLang="ko-KR" sz="1400" kern="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Sindang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, </a:t>
            </a:r>
            <a:r>
              <a:rPr kumimoji="1" lang="en-US" altLang="ko-KR" sz="1400" kern="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Yeonhui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, etc.</a:t>
            </a:r>
          </a:p>
          <a:p>
            <a:pPr fontAlgn="base" latinLnBrk="0">
              <a:spcBef>
                <a:spcPts val="600"/>
              </a:spcBef>
              <a:spcAft>
                <a:spcPct val="0"/>
              </a:spcAft>
              <a:defRPr/>
            </a:pP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Total 3 places additionally completed</a:t>
            </a:r>
            <a:r>
              <a:rPr kumimoji="1" lang="ko-KR" altLang="en-US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</a:t>
            </a:r>
            <a:r>
              <a:rPr kumimoji="1" lang="en-US" altLang="ko-KR" sz="1400" kern="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Seongbuk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, </a:t>
            </a:r>
            <a:r>
              <a:rPr kumimoji="1" lang="en-US" altLang="ko-KR" sz="1400" kern="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Gwanak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, </a:t>
            </a:r>
            <a:r>
              <a:rPr kumimoji="1" lang="en-US" altLang="ko-KR" sz="1400" kern="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Hongeun</a:t>
            </a:r>
            <a:r>
              <a:rPr kumimoji="1" lang="en-US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)</a:t>
            </a:r>
            <a:endParaRPr kumimoji="1" lang="ko-KR" altLang="ko-KR" sz="1400" kern="0" dirty="0" smtClean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44" name="Text Box 65"/>
          <p:cNvSpPr txBox="1">
            <a:spLocks noChangeArrowheads="1"/>
          </p:cNvSpPr>
          <p:nvPr/>
        </p:nvSpPr>
        <p:spPr bwMode="auto">
          <a:xfrm>
            <a:off x="428596" y="3122664"/>
            <a:ext cx="5857916" cy="390287"/>
          </a:xfrm>
          <a:prstGeom prst="rect">
            <a:avLst/>
          </a:prstGeom>
          <a:solidFill>
            <a:srgbClr val="002776">
              <a:alpha val="20000"/>
            </a:srgbClr>
          </a:solidFill>
          <a:ln w="19050" algn="ctr">
            <a:noFill/>
            <a:prstDash val="sysDot"/>
            <a:miter lim="800000"/>
            <a:headEnd/>
            <a:tailEnd/>
          </a:ln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no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6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Using unused facilities to develop creative cultural foundation</a:t>
            </a:r>
            <a:endParaRPr kumimoji="1" lang="ko-KR" altLang="ko-KR" sz="1600" kern="0" dirty="0" smtClean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23" name="Picture 2" descr="G:\100CANON\090527-홍대외부사인물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96697" y="3270343"/>
            <a:ext cx="1210370" cy="920554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grpSp>
        <p:nvGrpSpPr>
          <p:cNvPr id="28" name="그룹 27"/>
          <p:cNvGrpSpPr/>
          <p:nvPr/>
        </p:nvGrpSpPr>
        <p:grpSpPr>
          <a:xfrm>
            <a:off x="428595" y="4564791"/>
            <a:ext cx="8449804" cy="1895466"/>
            <a:chOff x="428596" y="4786322"/>
            <a:chExt cx="8309004" cy="1895466"/>
          </a:xfrm>
        </p:grpSpPr>
        <p:sp>
          <p:nvSpPr>
            <p:cNvPr id="53" name="Rectangle 49"/>
            <p:cNvSpPr>
              <a:spLocks noChangeArrowheads="1"/>
            </p:cNvSpPr>
            <p:nvPr/>
          </p:nvSpPr>
          <p:spPr bwMode="auto">
            <a:xfrm>
              <a:off x="428596" y="4786322"/>
              <a:ext cx="8309004" cy="189546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000" tIns="46800" rIns="90000" bIns="4680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ko-KR" kern="0" smtClean="0">
                <a:solidFill>
                  <a:sysClr val="windowText" lastClr="000000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539552" y="5318678"/>
              <a:ext cx="6175588" cy="1246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_ To be opened : Dream Forest,  </a:t>
              </a:r>
              <a:r>
                <a:rPr kumimoji="1" lang="en-US" altLang="ko-KR" sz="14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Neung</a:t>
              </a: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-dong Forest Open-air Stage, </a:t>
              </a:r>
            </a:p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   The Story of King </a:t>
              </a:r>
              <a:r>
                <a:rPr kumimoji="1" lang="en-US" altLang="ko-KR" sz="14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Sejong</a:t>
              </a: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, The Story of Admiral </a:t>
              </a:r>
              <a:r>
                <a:rPr kumimoji="1" lang="en-US" altLang="ko-KR" sz="14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Yisunshin</a:t>
              </a: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, and others</a:t>
              </a:r>
            </a:p>
            <a:p>
              <a:pPr fontAlgn="base" latinLnBrk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_ Developed  landmark library, Seoul </a:t>
              </a:r>
              <a:r>
                <a:rPr kumimoji="1" lang="en-US" altLang="ko-KR" sz="14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Baekje</a:t>
              </a: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Museum, </a:t>
              </a:r>
            </a:p>
            <a:p>
              <a:pPr fontAlgn="base" latinLnBrk="0">
                <a:spcAft>
                  <a:spcPct val="0"/>
                </a:spcAft>
                <a:defRPr/>
              </a:pP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   </a:t>
              </a:r>
              <a:r>
                <a:rPr kumimoji="1" lang="en-US" altLang="ko-KR" sz="14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Gocheok</a:t>
              </a: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-dong</a:t>
              </a:r>
              <a:r>
                <a:rPr kumimoji="1" lang="ko-KR" altLang="en-US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</a:t>
              </a: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Culture &amp; Sports Complex,</a:t>
              </a:r>
              <a:r>
                <a:rPr kumimoji="1" lang="ko-KR" altLang="en-US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</a:t>
              </a:r>
              <a:r>
                <a:rPr kumimoji="1" lang="en-US" altLang="ko-KR" sz="14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Hannam·Chang</a:t>
              </a: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-dong   </a:t>
              </a:r>
            </a:p>
            <a:p>
              <a:pPr fontAlgn="base" latinLnBrk="0">
                <a:spcAft>
                  <a:spcPct val="0"/>
                </a:spcAft>
                <a:defRPr/>
              </a:pPr>
              <a:r>
                <a:rPr kumimoji="1" lang="en-US" altLang="ko-KR" sz="14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   Special Theater, Northern City Art Museum</a:t>
              </a:r>
              <a:endParaRPr kumimoji="1" lang="ko-KR" altLang="ko-KR" sz="14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55" name="Text Box 65"/>
            <p:cNvSpPr txBox="1">
              <a:spLocks noChangeArrowheads="1"/>
            </p:cNvSpPr>
            <p:nvPr/>
          </p:nvSpPr>
          <p:spPr bwMode="auto">
            <a:xfrm>
              <a:off x="428596" y="4786323"/>
              <a:ext cx="5214974" cy="390287"/>
            </a:xfrm>
            <a:prstGeom prst="rect">
              <a:avLst/>
            </a:prstGeom>
            <a:solidFill>
              <a:srgbClr val="002776">
                <a:alpha val="20000"/>
              </a:srgbClr>
            </a:solidFill>
            <a:ln w="19050" algn="ctr">
              <a:noFill/>
              <a:prstDash val="sysDot"/>
              <a:miter lim="800000"/>
              <a:headEnd/>
              <a:tailEnd/>
            </a:ln>
          </p:spPr>
          <p:txBody>
            <a:bodyPr vert="horz" wrap="square" lIns="36000" tIns="36000" rIns="36000" bIns="3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600" kern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 Cultural </a:t>
              </a:r>
              <a:r>
                <a:rPr kumimoji="1"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oases at every corner of city</a:t>
              </a:r>
              <a:endParaRPr kumimoji="1" lang="ko-KR" altLang="ko-KR" sz="16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pic>
          <p:nvPicPr>
            <p:cNvPr id="24" name="Picture 2" descr="C:\Temp\Hnc\BinData\EMB0000096848bc.jpg"/>
            <p:cNvPicPr preferRelativeResize="0">
              <a:picLocks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6150702" y="4847409"/>
              <a:ext cx="2507935" cy="182963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2" name="Picture 21" descr="성북예술창작센터 렌더링 1024x768 copy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6381763" y="3270343"/>
            <a:ext cx="1227653" cy="915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그룹 25"/>
          <p:cNvGrpSpPr/>
          <p:nvPr/>
        </p:nvGrpSpPr>
        <p:grpSpPr>
          <a:xfrm>
            <a:off x="2686035" y="1319744"/>
            <a:ext cx="1797906" cy="1551441"/>
            <a:chOff x="2428860" y="1582538"/>
            <a:chExt cx="1643074" cy="1417834"/>
          </a:xfrm>
        </p:grpSpPr>
        <p:sp>
          <p:nvSpPr>
            <p:cNvPr id="18" name="타원 17"/>
            <p:cNvSpPr/>
            <p:nvPr/>
          </p:nvSpPr>
          <p:spPr>
            <a:xfrm>
              <a:off x="2515766" y="1582538"/>
              <a:ext cx="1417834" cy="1417834"/>
            </a:xfrm>
            <a:prstGeom prst="ellipse">
              <a:avLst/>
            </a:prstGeom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altLang="ko-KR" sz="14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/>
              <a:endParaRPr lang="en-US" altLang="ko-KR" sz="14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428860" y="1839173"/>
              <a:ext cx="1643074" cy="90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400" dirty="0" smtClean="0">
                  <a:solidFill>
                    <a:prstClr val="black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Preparing/</a:t>
              </a:r>
            </a:p>
            <a:p>
              <a:pPr algn="ctr"/>
              <a:r>
                <a:rPr lang="en-US" altLang="ko-KR" sz="1400" dirty="0" smtClean="0">
                  <a:solidFill>
                    <a:prstClr val="black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executing strategy of </a:t>
              </a:r>
              <a:r>
                <a:rPr lang="en-US" altLang="ko-KR" sz="1400" dirty="0" err="1" smtClean="0">
                  <a:solidFill>
                    <a:prstClr val="black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culturenomics</a:t>
              </a:r>
              <a:endParaRPr lang="ko-KR" altLang="en-US" sz="14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endParaRPr lang="ko-KR" altLang="en-US" sz="1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pPr/>
              <a:t>24</a:t>
            </a:fld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214275" y="633540"/>
            <a:ext cx="8715745" cy="994990"/>
            <a:chOff x="214275" y="428604"/>
            <a:chExt cx="8715745" cy="994990"/>
          </a:xfrm>
        </p:grpSpPr>
        <p:sp>
          <p:nvSpPr>
            <p:cNvPr id="22" name="Rectangle 49"/>
            <p:cNvSpPr>
              <a:spLocks noChangeArrowheads="1"/>
            </p:cNvSpPr>
            <p:nvPr/>
          </p:nvSpPr>
          <p:spPr bwMode="auto">
            <a:xfrm>
              <a:off x="214275" y="428604"/>
              <a:ext cx="8715745" cy="99499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000" tIns="46800" rIns="90000" bIns="4680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ko-KR" kern="0" smtClean="0">
                <a:solidFill>
                  <a:sysClr val="windowText" lastClr="000000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23" name="Text Box 10"/>
            <p:cNvSpPr txBox="1">
              <a:spLocks noChangeArrowheads="1"/>
            </p:cNvSpPr>
            <p:nvPr/>
          </p:nvSpPr>
          <p:spPr bwMode="auto">
            <a:xfrm>
              <a:off x="251519" y="980728"/>
              <a:ext cx="713988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_ 16 projects such as 1,000 </a:t>
              </a:r>
              <a:r>
                <a:rPr kumimoji="1" lang="en-US" altLang="ko-KR" sz="11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won’s</a:t>
              </a: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happiness, poet-flowing Seoul, visiting cultural performances, love tickets, and others</a:t>
              </a:r>
              <a:endParaRPr kumimoji="1" lang="ko-KR" altLang="ko-KR" sz="11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24" name="Text Box 65"/>
            <p:cNvSpPr txBox="1">
              <a:spLocks noChangeArrowheads="1"/>
            </p:cNvSpPr>
            <p:nvPr/>
          </p:nvSpPr>
          <p:spPr bwMode="auto">
            <a:xfrm>
              <a:off x="214275" y="428604"/>
              <a:ext cx="7119049" cy="385133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 w="19050" algn="ctr">
              <a:noFill/>
              <a:prstDash val="sysDot"/>
              <a:miter lim="800000"/>
              <a:headEnd/>
              <a:tailEnd/>
            </a:ln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0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Extending an opportunity to enjoy culture and arts in daily life</a:t>
              </a:r>
              <a:endParaRPr kumimoji="1" lang="ko-KR" altLang="ko-KR" sz="20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pic>
          <p:nvPicPr>
            <p:cNvPr id="1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524328" y="440199"/>
              <a:ext cx="1368152" cy="957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</p:pic>
      </p:grpSp>
      <p:grpSp>
        <p:nvGrpSpPr>
          <p:cNvPr id="30" name="그룹 29"/>
          <p:cNvGrpSpPr/>
          <p:nvPr/>
        </p:nvGrpSpPr>
        <p:grpSpPr>
          <a:xfrm>
            <a:off x="214275" y="3651206"/>
            <a:ext cx="8715443" cy="1283993"/>
            <a:chOff x="214275" y="3610207"/>
            <a:chExt cx="8715443" cy="1283993"/>
          </a:xfrm>
        </p:grpSpPr>
        <p:sp>
          <p:nvSpPr>
            <p:cNvPr id="42" name="Rectangle 49"/>
            <p:cNvSpPr>
              <a:spLocks noChangeArrowheads="1"/>
            </p:cNvSpPr>
            <p:nvPr/>
          </p:nvSpPr>
          <p:spPr bwMode="auto">
            <a:xfrm>
              <a:off x="214282" y="3610207"/>
              <a:ext cx="8715436" cy="128399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000" tIns="46800" rIns="90000" bIns="4680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ko-KR" kern="0" smtClean="0">
                <a:solidFill>
                  <a:sysClr val="windowText" lastClr="000000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43" name="Text Box 10"/>
            <p:cNvSpPr txBox="1">
              <a:spLocks noChangeArrowheads="1"/>
            </p:cNvSpPr>
            <p:nvPr/>
          </p:nvSpPr>
          <p:spPr bwMode="auto">
            <a:xfrm>
              <a:off x="251518" y="4103355"/>
              <a:ext cx="7139881" cy="502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 latinLnBrk="0">
                <a:lnSpc>
                  <a:spcPts val="13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_ Restored Seoul Fortress Wall(12.5km in total 18km) and </a:t>
              </a:r>
              <a:r>
                <a:rPr kumimoji="1" lang="en-US" altLang="ko-KR" sz="11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Bukhansanseong</a:t>
              </a: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Fortress</a:t>
              </a:r>
            </a:p>
            <a:p>
              <a:pPr fontAlgn="base" latinLnBrk="0">
                <a:lnSpc>
                  <a:spcPts val="1300"/>
                </a:lnSpc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_ Restored and opened government cabinet’s </a:t>
              </a:r>
              <a:r>
                <a:rPr kumimoji="1" lang="ko-KR" altLang="en-US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</a:t>
              </a: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remains n 6 places.</a:t>
              </a:r>
              <a:endParaRPr kumimoji="1" lang="ko-KR" altLang="ko-KR" sz="11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44" name="Text Box 65"/>
            <p:cNvSpPr txBox="1">
              <a:spLocks noChangeArrowheads="1"/>
            </p:cNvSpPr>
            <p:nvPr/>
          </p:nvSpPr>
          <p:spPr bwMode="auto">
            <a:xfrm>
              <a:off x="214275" y="3610207"/>
              <a:ext cx="7119049" cy="385133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 w="19050" algn="ctr">
              <a:noFill/>
              <a:prstDash val="sysDot"/>
              <a:miter lim="800000"/>
              <a:headEnd/>
              <a:tailEnd/>
            </a:ln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0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Historic cultural urbanization by restoring and preserving cultural assets</a:t>
              </a:r>
              <a:endParaRPr kumimoji="1" lang="ko-KR" altLang="ko-KR" sz="20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pic>
          <p:nvPicPr>
            <p:cNvPr id="55298" name="Picture 2" descr="C:\DOCUME~1\kim\LOCALS~1\Temp\Hnc\BinData\EMB00001534535a.jpg"/>
            <p:cNvPicPr preferRelativeResize="0"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24690" y="3672115"/>
              <a:ext cx="1367789" cy="1103314"/>
            </a:xfrm>
            <a:prstGeom prst="rect">
              <a:avLst/>
            </a:prstGeom>
            <a:noFill/>
          </p:spPr>
        </p:pic>
      </p:grpSp>
      <p:grpSp>
        <p:nvGrpSpPr>
          <p:cNvPr id="21" name="그룹 20"/>
          <p:cNvGrpSpPr/>
          <p:nvPr/>
        </p:nvGrpSpPr>
        <p:grpSpPr>
          <a:xfrm>
            <a:off x="179512" y="1916832"/>
            <a:ext cx="8715444" cy="1490858"/>
            <a:chOff x="214275" y="1566667"/>
            <a:chExt cx="8715444" cy="1490858"/>
          </a:xfrm>
        </p:grpSpPr>
        <p:sp>
          <p:nvSpPr>
            <p:cNvPr id="25" name="Rectangle 49"/>
            <p:cNvSpPr>
              <a:spLocks noChangeArrowheads="1"/>
            </p:cNvSpPr>
            <p:nvPr/>
          </p:nvSpPr>
          <p:spPr bwMode="auto">
            <a:xfrm>
              <a:off x="214283" y="1566667"/>
              <a:ext cx="8715436" cy="149085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000" tIns="46800" rIns="90000" bIns="4680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ko-KR" kern="0" smtClean="0">
                <a:solidFill>
                  <a:sysClr val="windowText" lastClr="000000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26" name="Text Box 10"/>
            <p:cNvSpPr txBox="1">
              <a:spLocks noChangeArrowheads="1"/>
            </p:cNvSpPr>
            <p:nvPr/>
          </p:nvSpPr>
          <p:spPr bwMode="auto">
            <a:xfrm>
              <a:off x="251519" y="2127458"/>
              <a:ext cx="7139881" cy="5078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_ Han River</a:t>
              </a:r>
              <a:r>
                <a:rPr kumimoji="1" lang="ko-KR" altLang="en-US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</a:t>
              </a: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: 4 specialized districts, including a Floating  Island, J-bug, etc.</a:t>
              </a:r>
            </a:p>
            <a:p>
              <a:pPr fontAlgn="base" latinLnBrk="0">
                <a:spcBef>
                  <a:spcPts val="600"/>
                </a:spcBef>
                <a:spcAft>
                  <a:spcPct val="0"/>
                </a:spcAft>
                <a:defRPr/>
              </a:pP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_ </a:t>
              </a:r>
              <a:r>
                <a:rPr kumimoji="1" lang="en-US" altLang="ko-KR" sz="1100" kern="0" dirty="0" err="1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Namsan</a:t>
              </a: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(Mt.)</a:t>
              </a:r>
              <a:r>
                <a:rPr kumimoji="1" lang="ko-KR" altLang="en-US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</a:t>
              </a: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: restoration of history, landscape, ecology-like fortress wall, waterway,  etc.</a:t>
              </a:r>
            </a:p>
          </p:txBody>
        </p:sp>
        <p:sp>
          <p:nvSpPr>
            <p:cNvPr id="27" name="Text Box 65"/>
            <p:cNvSpPr txBox="1">
              <a:spLocks noChangeArrowheads="1"/>
            </p:cNvSpPr>
            <p:nvPr/>
          </p:nvSpPr>
          <p:spPr bwMode="auto">
            <a:xfrm>
              <a:off x="214275" y="1566668"/>
              <a:ext cx="7119049" cy="385133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 w="19050" algn="ctr">
              <a:noFill/>
              <a:prstDash val="sysDot"/>
              <a:miter lim="800000"/>
              <a:headEnd/>
              <a:tailEnd/>
            </a:ln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lnSpc>
                  <a:spcPts val="12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000" kern="0" spc="-5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Constructing Seoul’s landmark cultural spaces like the Han River, etc</a:t>
              </a:r>
              <a:r>
                <a:rPr kumimoji="1" lang="en-US" altLang="ko-KR" sz="1400" kern="0" spc="-5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.</a:t>
              </a:r>
              <a:endParaRPr kumimoji="1" lang="ko-KR" altLang="ko-KR" sz="1400" kern="0" spc="-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pic>
          <p:nvPicPr>
            <p:cNvPr id="28" name="그림 27" descr="S 달빛무지개분수.jpg"/>
            <p:cNvPicPr preferRelativeResize="0">
              <a:picLocks/>
            </p:cNvPicPr>
            <p:nvPr/>
          </p:nvPicPr>
          <p:blipFill>
            <a:blip r:embed="rId4" cstate="print"/>
            <a:srcRect l="8022"/>
            <a:stretch>
              <a:fillRect/>
            </a:stretch>
          </p:blipFill>
          <p:spPr>
            <a:xfrm>
              <a:off x="7524690" y="1645055"/>
              <a:ext cx="1367789" cy="1218817"/>
            </a:xfrm>
            <a:prstGeom prst="rect">
              <a:avLst/>
            </a:prstGeom>
          </p:spPr>
        </p:pic>
      </p:grpSp>
      <p:grpSp>
        <p:nvGrpSpPr>
          <p:cNvPr id="31" name="그룹 30"/>
          <p:cNvGrpSpPr/>
          <p:nvPr/>
        </p:nvGrpSpPr>
        <p:grpSpPr>
          <a:xfrm>
            <a:off x="214275" y="5201109"/>
            <a:ext cx="8715443" cy="1091635"/>
            <a:chOff x="214275" y="5040672"/>
            <a:chExt cx="8715443" cy="1091635"/>
          </a:xfrm>
        </p:grpSpPr>
        <p:sp>
          <p:nvSpPr>
            <p:cNvPr id="53" name="Rectangle 49"/>
            <p:cNvSpPr>
              <a:spLocks noChangeArrowheads="1"/>
            </p:cNvSpPr>
            <p:nvPr/>
          </p:nvSpPr>
          <p:spPr bwMode="auto">
            <a:xfrm>
              <a:off x="214282" y="5040673"/>
              <a:ext cx="8715436" cy="109163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>
              <a:noFill/>
              <a:miter lim="800000"/>
              <a:headEnd/>
              <a:tailEnd/>
            </a:ln>
          </p:spPr>
          <p:txBody>
            <a:bodyPr vert="horz" wrap="none" lIns="90000" tIns="46800" rIns="90000" bIns="46800" numCol="1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1" lang="ko-KR" altLang="ko-KR" kern="0" smtClean="0">
                <a:solidFill>
                  <a:sysClr val="windowText" lastClr="000000"/>
                </a:solidFill>
                <a:latin typeface="Times New Roman" pitchFamily="18" charset="0"/>
                <a:ea typeface="굴림" pitchFamily="50" charset="-127"/>
                <a:cs typeface="Times New Roman" pitchFamily="18" charset="0"/>
              </a:endParaRPr>
            </a:p>
          </p:txBody>
        </p:sp>
        <p:sp>
          <p:nvSpPr>
            <p:cNvPr id="54" name="Text Box 10"/>
            <p:cNvSpPr txBox="1">
              <a:spLocks noChangeArrowheads="1"/>
            </p:cNvSpPr>
            <p:nvPr/>
          </p:nvSpPr>
          <p:spPr bwMode="auto">
            <a:xfrm>
              <a:off x="251519" y="5575948"/>
              <a:ext cx="7139881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fontAlgn="base" latinLnBrk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_ Incubated the Seoul-type of preliminary social businesses and held the first domestic culture and art support expo</a:t>
              </a:r>
              <a:r>
                <a:rPr kumimoji="1" lang="ko-KR" altLang="en-US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</a:t>
              </a:r>
              <a:r>
                <a:rPr kumimoji="1" lang="en-US" altLang="ko-KR" sz="11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(2009)</a:t>
              </a:r>
              <a:endParaRPr kumimoji="1" lang="ko-KR" altLang="ko-KR" sz="11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55" name="Text Box 65"/>
            <p:cNvSpPr txBox="1">
              <a:spLocks noChangeArrowheads="1"/>
            </p:cNvSpPr>
            <p:nvPr/>
          </p:nvSpPr>
          <p:spPr bwMode="auto">
            <a:xfrm>
              <a:off x="214275" y="5040672"/>
              <a:ext cx="7119049" cy="385133"/>
            </a:xfrm>
            <a:prstGeom prst="rect">
              <a:avLst/>
            </a:prstGeom>
            <a:solidFill>
              <a:srgbClr val="002060">
                <a:alpha val="20000"/>
              </a:srgbClr>
            </a:solidFill>
            <a:ln w="19050" algn="ctr">
              <a:noFill/>
              <a:prstDash val="sysDot"/>
              <a:miter lim="800000"/>
              <a:headEnd/>
              <a:tailEnd/>
            </a:ln>
          </p:spPr>
          <p:txBody>
            <a:bodyPr vert="horz" wrap="none" lIns="36000" tIns="36000" rIns="36000" bIns="36000" numCol="1" anchor="ctr" anchorCtr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kumimoji="1" lang="en-US" altLang="ko-KR" sz="20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Creating jobs on the basis of cultural creativity</a:t>
              </a:r>
              <a:endParaRPr kumimoji="1" lang="ko-KR" altLang="ko-KR" sz="20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pic>
          <p:nvPicPr>
            <p:cNvPr id="29" name="그림 28" descr="새 이미지.JPG"/>
            <p:cNvPicPr preferRelativeResize="0">
              <a:picLocks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524690" y="5050695"/>
              <a:ext cx="1367789" cy="1059819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7" descr="6-4"/>
          <p:cNvPicPr>
            <a:picLocks noChangeAspect="1" noChangeArrowheads="1"/>
          </p:cNvPicPr>
          <p:nvPr/>
        </p:nvPicPr>
        <p:blipFill>
          <a:blip r:embed="rId2" cstate="print"/>
          <a:srcRect l="47084" t="49861" r="13646" b="30417"/>
          <a:stretch>
            <a:fillRect/>
          </a:stretch>
        </p:blipFill>
        <p:spPr bwMode="auto">
          <a:xfrm>
            <a:off x="2267744" y="3851920"/>
            <a:ext cx="513397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C71B4-EFCB-4B6E-B4EF-B4F63AFC11DA}" type="slidenum">
              <a:rPr lang="ko-KR" altLang="en-US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cs typeface="Times New Roman" pitchFamily="18" charset="0"/>
              </a:rPr>
              <a:pPr/>
              <a:t>25</a:t>
            </a:fld>
            <a:endParaRPr lang="ko-KR" altLang="en-US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0" y="87086"/>
            <a:ext cx="8963472" cy="1059543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ko-KR" altLang="en-US" sz="22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        </a:t>
            </a:r>
            <a:r>
              <a:rPr lang="en-US" altLang="ko-KR" sz="22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 foundation of creative culture is accumulated </a:t>
            </a:r>
          </a:p>
          <a:p>
            <a:r>
              <a:rPr lang="en-US" altLang="ko-KR" sz="22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              And the surroundings with citizens enjoying culture and arts</a:t>
            </a:r>
          </a:p>
          <a:p>
            <a:r>
              <a:rPr lang="en-US" altLang="ko-KR" sz="22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                      are largely improved.</a:t>
            </a:r>
            <a:endParaRPr lang="ko-KR" altLang="en-US" sz="220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0" y="1224059"/>
            <a:ext cx="9144000" cy="14287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1156" y="1224059"/>
            <a:ext cx="9000000" cy="142876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-33158" y="1224059"/>
            <a:ext cx="8820000" cy="1428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8596" y="1566597"/>
            <a:ext cx="1353529" cy="897260"/>
          </a:xfrm>
          <a:prstGeom prst="rect">
            <a:avLst/>
          </a:prstGeom>
          <a:solidFill>
            <a:srgbClr val="002776">
              <a:alpha val="34000"/>
            </a:srgbClr>
          </a:solidFill>
        </p:spPr>
        <p:txBody>
          <a:bodyPr wrap="square" lIns="180000" rIns="180000" rtlCol="0" anchor="ctr" anchorCtr="0">
            <a:noAutofit/>
          </a:bodyPr>
          <a:lstStyle/>
          <a:p>
            <a:pPr algn="ctr" latinLnBrk="0"/>
            <a:r>
              <a:rPr lang="en-US" altLang="ko-KR" sz="16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Spaces</a:t>
            </a:r>
            <a:endParaRPr lang="ko-KR" altLang="en-US" sz="1600" kern="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65" name="Rectangle 49"/>
          <p:cNvSpPr>
            <a:spLocks noChangeArrowheads="1"/>
          </p:cNvSpPr>
          <p:nvPr/>
        </p:nvSpPr>
        <p:spPr bwMode="auto">
          <a:xfrm>
            <a:off x="3712819" y="1566597"/>
            <a:ext cx="4826342" cy="425713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1 site</a:t>
            </a:r>
            <a:r>
              <a:rPr kumimoji="1" lang="ko-KR" altLang="en-US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(2006)     ⇒    </a:t>
            </a:r>
            <a:r>
              <a:rPr kumimoji="1" lang="en-US" altLang="ko-KR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9 sites</a:t>
            </a:r>
            <a:r>
              <a:rPr kumimoji="1" lang="ko-KR" altLang="en-US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(2009</a:t>
            </a:r>
            <a:r>
              <a:rPr kumimoji="1" lang="en-US" altLang="ko-KR" sz="1500" kern="0" dirty="0" smtClean="0">
                <a:solidFill>
                  <a:srgbClr val="C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)</a:t>
            </a:r>
            <a:endParaRPr kumimoji="1" lang="ko-KR" altLang="ko-KR" sz="1500" kern="0" dirty="0" smtClean="0">
              <a:solidFill>
                <a:srgbClr val="C0000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66" name="Rectangle 49"/>
          <p:cNvSpPr>
            <a:spLocks noChangeArrowheads="1"/>
          </p:cNvSpPr>
          <p:nvPr/>
        </p:nvSpPr>
        <p:spPr bwMode="auto">
          <a:xfrm>
            <a:off x="1849470" y="1551341"/>
            <a:ext cx="1756670" cy="471547"/>
          </a:xfrm>
          <a:prstGeom prst="rect">
            <a:avLst/>
          </a:prstGeom>
          <a:solidFill>
            <a:srgbClr val="215968">
              <a:alpha val="19000"/>
            </a:srgb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Creation</a:t>
            </a:r>
            <a:endParaRPr kumimoji="1" lang="ko-KR" altLang="ko-KR" sz="1600" kern="0" dirty="0" smtClean="0">
              <a:solidFill>
                <a:sysClr val="windowText" lastClr="00000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67" name="Rectangle 49"/>
          <p:cNvSpPr>
            <a:spLocks noChangeArrowheads="1"/>
          </p:cNvSpPr>
          <p:nvPr/>
        </p:nvSpPr>
        <p:spPr bwMode="auto">
          <a:xfrm>
            <a:off x="3712819" y="2038144"/>
            <a:ext cx="4826342" cy="425713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20 sites</a:t>
            </a:r>
            <a:r>
              <a:rPr kumimoji="1" lang="ko-KR" altLang="en-US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(2006)    ⇒    </a:t>
            </a:r>
            <a:r>
              <a:rPr kumimoji="1" lang="en-US" altLang="ko-KR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31 sites</a:t>
            </a:r>
            <a:r>
              <a:rPr kumimoji="1" lang="ko-KR" altLang="en-US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(2009)</a:t>
            </a:r>
            <a:endParaRPr kumimoji="1" lang="ko-KR" altLang="ko-KR" sz="1500" kern="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8" name="Rectangle 49"/>
          <p:cNvSpPr>
            <a:spLocks noChangeArrowheads="1"/>
          </p:cNvSpPr>
          <p:nvPr/>
        </p:nvSpPr>
        <p:spPr bwMode="auto">
          <a:xfrm>
            <a:off x="1849470" y="2022888"/>
            <a:ext cx="1756670" cy="471547"/>
          </a:xfrm>
          <a:prstGeom prst="rect">
            <a:avLst/>
          </a:prstGeom>
          <a:solidFill>
            <a:srgbClr val="215968">
              <a:alpha val="19000"/>
            </a:srgb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6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Performance ·</a:t>
            </a:r>
            <a:r>
              <a:rPr kumimoji="1" lang="en-US" altLang="ko-KR" sz="1600" b="1" kern="0" dirty="0" smtClean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6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Exhibit</a:t>
            </a:r>
            <a:endParaRPr kumimoji="1" lang="ko-KR" altLang="ko-KR" sz="1600" kern="0" dirty="0" smtClean="0">
              <a:solidFill>
                <a:sysClr val="windowText" lastClr="00000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28596" y="2555681"/>
            <a:ext cx="1353529" cy="538777"/>
          </a:xfrm>
          <a:prstGeom prst="rect">
            <a:avLst/>
          </a:prstGeom>
          <a:solidFill>
            <a:srgbClr val="002776">
              <a:alpha val="34000"/>
            </a:srgbClr>
          </a:solidFill>
        </p:spPr>
        <p:txBody>
          <a:bodyPr wrap="square" lIns="180000" rIns="180000" rtlCol="0" anchor="ctr" anchorCtr="0">
            <a:noAutofit/>
          </a:bodyPr>
          <a:lstStyle/>
          <a:p>
            <a:pPr algn="ctr" latinLnBrk="0">
              <a:lnSpc>
                <a:spcPts val="1200"/>
              </a:lnSpc>
            </a:pPr>
            <a:r>
              <a:rPr lang="en-US" altLang="ko-KR" sz="16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Support for art promotion</a:t>
            </a:r>
            <a:endParaRPr lang="ko-KR" altLang="en-US" sz="1600" kern="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75" name="Rectangle 49"/>
          <p:cNvSpPr>
            <a:spLocks noChangeArrowheads="1"/>
          </p:cNvSpPr>
          <p:nvPr/>
        </p:nvSpPr>
        <p:spPr bwMode="auto">
          <a:xfrm>
            <a:off x="1857356" y="2548589"/>
            <a:ext cx="6681805" cy="544381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5.8 billion won</a:t>
            </a:r>
            <a:r>
              <a:rPr kumimoji="1" lang="ko-KR" altLang="en-US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(2006)     ⇒    </a:t>
            </a:r>
            <a:r>
              <a:rPr kumimoji="1" lang="en-US" altLang="ko-KR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271 billion won</a:t>
            </a:r>
            <a:r>
              <a:rPr kumimoji="1" lang="ko-KR" altLang="en-US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15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(2009)</a:t>
            </a:r>
            <a:endParaRPr kumimoji="1" lang="ko-KR" altLang="ko-KR" sz="1500" kern="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8596" y="3169161"/>
            <a:ext cx="1353529" cy="593693"/>
          </a:xfrm>
          <a:prstGeom prst="rect">
            <a:avLst/>
          </a:prstGeom>
          <a:solidFill>
            <a:srgbClr val="002776">
              <a:alpha val="34000"/>
            </a:srgbClr>
          </a:solidFill>
        </p:spPr>
        <p:txBody>
          <a:bodyPr wrap="square" lIns="180000" rIns="180000" rtlCol="0" anchor="ctr" anchorCtr="0">
            <a:noAutofit/>
          </a:bodyPr>
          <a:lstStyle/>
          <a:p>
            <a:pPr algn="ctr" latinLnBrk="0"/>
            <a:r>
              <a:rPr lang="en-US" altLang="ko-KR" sz="16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Cultural sharing</a:t>
            </a:r>
            <a:endParaRPr lang="ko-KR" altLang="en-US" sz="1600" kern="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78" name="Rectangle 49"/>
          <p:cNvSpPr>
            <a:spLocks noChangeArrowheads="1"/>
          </p:cNvSpPr>
          <p:nvPr/>
        </p:nvSpPr>
        <p:spPr bwMode="auto">
          <a:xfrm>
            <a:off x="1857356" y="3162505"/>
            <a:ext cx="6681805" cy="59986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  21 projects, such as 1,000 </a:t>
            </a:r>
            <a:r>
              <a:rPr kumimoji="1" lang="en-US" altLang="ko-KR" sz="1500" kern="0" dirty="0" err="1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won’s</a:t>
            </a: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happiness, visiting concerts,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  Seoul Plaza with flowing culture</a:t>
            </a:r>
            <a:r>
              <a:rPr kumimoji="1" lang="ko-KR" altLang="en-US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5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and arts, and others</a:t>
            </a:r>
            <a:endParaRPr kumimoji="1" lang="ko-KR" altLang="ko-KR" sz="1500" kern="0" dirty="0" smtClean="0">
              <a:solidFill>
                <a:sysClr val="windowText" lastClr="00000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grpSp>
        <p:nvGrpSpPr>
          <p:cNvPr id="29" name="그룹 28"/>
          <p:cNvGrpSpPr/>
          <p:nvPr/>
        </p:nvGrpSpPr>
        <p:grpSpPr>
          <a:xfrm>
            <a:off x="1480171" y="4660392"/>
            <a:ext cx="6386572" cy="1717418"/>
            <a:chOff x="1643042" y="4159542"/>
            <a:chExt cx="6060830" cy="2417492"/>
          </a:xfrm>
        </p:grpSpPr>
        <p:sp>
          <p:nvSpPr>
            <p:cNvPr id="97" name="타원 96"/>
            <p:cNvSpPr/>
            <p:nvPr/>
          </p:nvSpPr>
          <p:spPr>
            <a:xfrm>
              <a:off x="5286380" y="4159542"/>
              <a:ext cx="2417492" cy="2417492"/>
            </a:xfrm>
            <a:prstGeom prst="ellipse">
              <a:avLst/>
            </a:prstGeom>
            <a:solidFill>
              <a:srgbClr val="A4D76B">
                <a:alpha val="62000"/>
              </a:srgbClr>
            </a:solidFill>
            <a:ln w="63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타원 86"/>
            <p:cNvSpPr/>
            <p:nvPr/>
          </p:nvSpPr>
          <p:spPr>
            <a:xfrm>
              <a:off x="1643042" y="4159542"/>
              <a:ext cx="2417492" cy="2417492"/>
            </a:xfrm>
            <a:prstGeom prst="ellipse">
              <a:avLst/>
            </a:prstGeom>
            <a:solidFill>
              <a:srgbClr val="A4D76B">
                <a:alpha val="62000"/>
              </a:srgbClr>
            </a:solidFill>
            <a:ln w="6350"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1995632" y="4624358"/>
              <a:ext cx="1739122" cy="440331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algn="ctr" latinLnBrk="0"/>
              <a:r>
                <a:rPr lang="en-US" altLang="ko-KR" kern="0" dirty="0" smtClean="0">
                  <a:solidFill>
                    <a:srgbClr val="002776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Size of audience</a:t>
              </a:r>
              <a:endParaRPr lang="ko-KR" altLang="en-US" kern="0" dirty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cxnSp>
          <p:nvCxnSpPr>
            <p:cNvPr id="89" name="직선 연결선 88"/>
            <p:cNvCxnSpPr/>
            <p:nvPr/>
          </p:nvCxnSpPr>
          <p:spPr>
            <a:xfrm rot="10800000" flipH="1">
              <a:off x="1674814" y="5193946"/>
              <a:ext cx="2340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TextBox 91"/>
            <p:cNvSpPr txBox="1"/>
            <p:nvPr/>
          </p:nvSpPr>
          <p:spPr>
            <a:xfrm>
              <a:off x="1752746" y="5401598"/>
              <a:ext cx="2224894" cy="440331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algn="ctr" latinLnBrk="0"/>
              <a:r>
                <a:rPr lang="en-US" altLang="ko-KR" sz="1600" kern="0" spc="-150" dirty="0" smtClean="0">
                  <a:solidFill>
                    <a:srgbClr val="DDDDDD">
                      <a:lumMod val="25000"/>
                    </a:srgb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248,000</a:t>
              </a:r>
              <a:r>
                <a:rPr lang="ko-KR" altLang="en-US" sz="1600" kern="0" spc="-150" dirty="0" smtClean="0">
                  <a:solidFill>
                    <a:srgbClr val="DDDDDD">
                      <a:lumMod val="25000"/>
                    </a:srgb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⇒ </a:t>
              </a:r>
              <a:r>
                <a:rPr lang="en-US" altLang="ko-KR" sz="2000" kern="0" spc="-150" dirty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781,000</a:t>
              </a:r>
              <a:endParaRPr lang="ko-KR" altLang="en-US" kern="0" spc="-15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1875474" y="5879973"/>
              <a:ext cx="838200" cy="309578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algn="ctr" latinLnBrk="0"/>
              <a:r>
                <a:rPr lang="en-US" altLang="ko-KR" sz="1600" kern="0" smtClean="0">
                  <a:solidFill>
                    <a:srgbClr val="DDDDDD">
                      <a:lumMod val="25000"/>
                    </a:srgb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(‘06)</a:t>
              </a:r>
              <a:endParaRPr lang="ko-KR" altLang="en-US" sz="1600" kern="0" dirty="0">
                <a:solidFill>
                  <a:srgbClr val="DDDDDD">
                    <a:lumMod val="25000"/>
                  </a:srgb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881330" y="5879973"/>
              <a:ext cx="838200" cy="309578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algn="ctr" latinLnBrk="0"/>
              <a:r>
                <a:rPr lang="en-US" altLang="ko-KR" kern="0" dirty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(‘09)</a:t>
              </a:r>
              <a:endParaRPr lang="ko-KR" altLang="en-US" kern="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5638970" y="4624358"/>
              <a:ext cx="1739122" cy="440331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algn="ctr" latinLnBrk="0"/>
              <a:r>
                <a:rPr lang="en-US" altLang="ko-KR" kern="0" dirty="0" smtClean="0">
                  <a:solidFill>
                    <a:srgbClr val="002776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Satisfaction </a:t>
              </a:r>
            </a:p>
            <a:p>
              <a:pPr algn="ctr" latinLnBrk="0"/>
              <a:r>
                <a:rPr lang="en-US" altLang="ko-KR" kern="0" dirty="0" smtClean="0">
                  <a:solidFill>
                    <a:srgbClr val="002776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in cultural environment</a:t>
              </a:r>
              <a:endParaRPr lang="ko-KR" altLang="en-US" kern="0" dirty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cxnSp>
          <p:nvCxnSpPr>
            <p:cNvPr id="98" name="직선 연결선 97"/>
            <p:cNvCxnSpPr/>
            <p:nvPr/>
          </p:nvCxnSpPr>
          <p:spPr>
            <a:xfrm rot="10800000" flipH="1">
              <a:off x="5318152" y="5193946"/>
              <a:ext cx="2340000" cy="0"/>
            </a:xfrm>
            <a:prstGeom prst="line">
              <a:avLst/>
            </a:prstGeom>
            <a:ln w="3175">
              <a:solidFill>
                <a:schemeClr val="bg1">
                  <a:lumMod val="6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TextBox 98"/>
            <p:cNvSpPr txBox="1"/>
            <p:nvPr/>
          </p:nvSpPr>
          <p:spPr>
            <a:xfrm>
              <a:off x="5456090" y="5401598"/>
              <a:ext cx="2104882" cy="440331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algn="ctr" latinLnBrk="0"/>
              <a:r>
                <a:rPr lang="en-US" altLang="ko-KR" sz="1600" kern="0" smtClean="0">
                  <a:solidFill>
                    <a:srgbClr val="DDDDDD">
                      <a:lumMod val="25000"/>
                    </a:srgb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51%</a:t>
              </a:r>
              <a:r>
                <a:rPr lang="ko-KR" altLang="en-US" sz="1600" kern="0" smtClean="0">
                  <a:solidFill>
                    <a:srgbClr val="DDDDDD">
                      <a:lumMod val="25000"/>
                    </a:srgb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  ⇒  </a:t>
              </a:r>
              <a:r>
                <a:rPr lang="en-US" altLang="ko-KR" sz="2000" kern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56%</a:t>
              </a:r>
              <a:endParaRPr lang="ko-KR" altLang="en-US" kern="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5586426" y="5879973"/>
              <a:ext cx="838200" cy="309578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algn="ctr" latinLnBrk="0"/>
              <a:r>
                <a:rPr lang="en-US" altLang="ko-KR" sz="1600" kern="0" smtClean="0">
                  <a:solidFill>
                    <a:srgbClr val="DDDDDD">
                      <a:lumMod val="25000"/>
                    </a:srgb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(‘06)</a:t>
              </a:r>
              <a:endParaRPr lang="ko-KR" altLang="en-US" sz="1600" kern="0" dirty="0">
                <a:solidFill>
                  <a:srgbClr val="DDDDDD">
                    <a:lumMod val="25000"/>
                  </a:srgb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6494188" y="5879973"/>
              <a:ext cx="838200" cy="309578"/>
            </a:xfrm>
            <a:prstGeom prst="rect">
              <a:avLst/>
            </a:prstGeom>
            <a:noFill/>
          </p:spPr>
          <p:txBody>
            <a:bodyPr vert="horz" wrap="square" rtlCol="0" anchor="ctr" anchorCtr="0">
              <a:noAutofit/>
            </a:bodyPr>
            <a:lstStyle/>
            <a:p>
              <a:pPr algn="ctr" latinLnBrk="0"/>
              <a:r>
                <a:rPr lang="en-US" altLang="ko-KR" kern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(‘09)</a:t>
              </a:r>
              <a:endParaRPr lang="ko-KR" altLang="en-US" kern="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62"/>
          <p:cNvGrpSpPr/>
          <p:nvPr/>
        </p:nvGrpSpPr>
        <p:grpSpPr>
          <a:xfrm>
            <a:off x="853169" y="2305046"/>
            <a:ext cx="7559818" cy="1458851"/>
            <a:chOff x="1492460" y="2000243"/>
            <a:chExt cx="7080077" cy="2321232"/>
          </a:xfrm>
        </p:grpSpPr>
        <p:pic>
          <p:nvPicPr>
            <p:cNvPr id="64" name="Picture 3" descr="Base3"/>
            <p:cNvPicPr>
              <a:picLocks noChangeAspect="1" noChangeArrowheads="1"/>
            </p:cNvPicPr>
            <p:nvPr/>
          </p:nvPicPr>
          <p:blipFill>
            <a:blip r:embed="rId2" cstate="print"/>
            <a:srcRect l="18272" t="42158" r="5031" b="20515"/>
            <a:stretch>
              <a:fillRect/>
            </a:stretch>
          </p:blipFill>
          <p:spPr bwMode="auto">
            <a:xfrm>
              <a:off x="1492460" y="2000243"/>
              <a:ext cx="7080077" cy="232123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5" name="Oval 41"/>
            <p:cNvSpPr>
              <a:spLocks noChangeArrowheads="1"/>
            </p:cNvSpPr>
            <p:nvPr/>
          </p:nvSpPr>
          <p:spPr bwMode="auto">
            <a:xfrm>
              <a:off x="3107138" y="3068980"/>
              <a:ext cx="216000" cy="216000"/>
            </a:xfrm>
            <a:prstGeom prst="ellipse">
              <a:avLst/>
            </a:prstGeom>
            <a:noFill/>
            <a:ln w="38100" algn="ctr">
              <a:solidFill>
                <a:schemeClr val="tx2">
                  <a:lumMod val="75000"/>
                  <a:alpha val="89000"/>
                </a:schemeClr>
              </a:solidFill>
              <a:round/>
              <a:headEnd/>
              <a:tailEnd/>
            </a:ln>
            <a:effectLst/>
          </p:spPr>
          <p:txBody>
            <a:bodyPr wrap="none" lIns="127987" tIns="63994" rIns="127987" bIns="63994" anchor="ctr"/>
            <a:lstStyle/>
            <a:p>
              <a:endParaRPr lang="ko-KR" altLang="en-US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6" name="Oval 41"/>
            <p:cNvSpPr>
              <a:spLocks noChangeArrowheads="1"/>
            </p:cNvSpPr>
            <p:nvPr/>
          </p:nvSpPr>
          <p:spPr bwMode="auto">
            <a:xfrm>
              <a:off x="6412075" y="3171523"/>
              <a:ext cx="216000" cy="216000"/>
            </a:xfrm>
            <a:prstGeom prst="ellipse">
              <a:avLst/>
            </a:prstGeom>
            <a:noFill/>
            <a:ln w="38100" algn="ctr">
              <a:solidFill>
                <a:schemeClr val="tx2">
                  <a:lumMod val="75000"/>
                  <a:alpha val="89000"/>
                </a:schemeClr>
              </a:solidFill>
              <a:round/>
              <a:headEnd/>
              <a:tailEnd/>
            </a:ln>
            <a:effectLst/>
          </p:spPr>
          <p:txBody>
            <a:bodyPr wrap="none" lIns="127987" tIns="63994" rIns="127987" bIns="63994" anchor="ctr"/>
            <a:lstStyle/>
            <a:p>
              <a:endParaRPr lang="ko-KR" altLang="en-US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7" name="Oval 41"/>
            <p:cNvSpPr>
              <a:spLocks noChangeArrowheads="1"/>
            </p:cNvSpPr>
            <p:nvPr/>
          </p:nvSpPr>
          <p:spPr bwMode="auto">
            <a:xfrm>
              <a:off x="4978973" y="3491147"/>
              <a:ext cx="216000" cy="216000"/>
            </a:xfrm>
            <a:prstGeom prst="ellipse">
              <a:avLst/>
            </a:prstGeom>
            <a:noFill/>
            <a:ln w="38100" algn="ctr">
              <a:solidFill>
                <a:schemeClr val="tx2">
                  <a:lumMod val="75000"/>
                  <a:alpha val="89000"/>
                </a:schemeClr>
              </a:solidFill>
              <a:round/>
              <a:headEnd/>
              <a:tailEnd/>
            </a:ln>
            <a:effectLst/>
          </p:spPr>
          <p:txBody>
            <a:bodyPr wrap="none" lIns="127987" tIns="63994" rIns="127987" bIns="63994" anchor="ctr"/>
            <a:lstStyle/>
            <a:p>
              <a:endParaRPr lang="ko-KR" altLang="en-US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8" name="Oval 41"/>
            <p:cNvSpPr>
              <a:spLocks noChangeArrowheads="1"/>
            </p:cNvSpPr>
            <p:nvPr/>
          </p:nvSpPr>
          <p:spPr bwMode="auto">
            <a:xfrm>
              <a:off x="2211183" y="2357895"/>
              <a:ext cx="216000" cy="216000"/>
            </a:xfrm>
            <a:prstGeom prst="ellipse">
              <a:avLst/>
            </a:prstGeom>
            <a:noFill/>
            <a:ln w="38100" algn="ctr">
              <a:solidFill>
                <a:schemeClr val="tx2">
                  <a:lumMod val="75000"/>
                  <a:alpha val="89000"/>
                </a:schemeClr>
              </a:solidFill>
              <a:round/>
              <a:headEnd/>
              <a:tailEnd/>
            </a:ln>
            <a:effectLst/>
          </p:spPr>
          <p:txBody>
            <a:bodyPr wrap="none" lIns="127987" tIns="63994" rIns="127987" bIns="63994" anchor="ctr"/>
            <a:lstStyle/>
            <a:p>
              <a:endParaRPr lang="ko-KR" altLang="en-US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175" name="직사각형 174"/>
          <p:cNvSpPr/>
          <p:nvPr/>
        </p:nvSpPr>
        <p:spPr>
          <a:xfrm>
            <a:off x="214282" y="4686300"/>
            <a:ext cx="8929718" cy="1990272"/>
          </a:xfrm>
          <a:prstGeom prst="rect">
            <a:avLst/>
          </a:prstGeom>
          <a:solidFill>
            <a:schemeClr val="bg1">
              <a:lumMod val="85000"/>
              <a:alpha val="5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26</a:t>
            </a:fld>
            <a:endParaRPr lang="ko-KR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0" y="87086"/>
            <a:ext cx="9144000" cy="771043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22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However, many things remain to be supplemented and developed</a:t>
            </a:r>
            <a:endParaRPr lang="ko-KR" altLang="en-US" sz="220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2" name="자유형 61"/>
          <p:cNvSpPr/>
          <p:nvPr/>
        </p:nvSpPr>
        <p:spPr>
          <a:xfrm>
            <a:off x="2404326" y="822980"/>
            <a:ext cx="315798" cy="2196446"/>
          </a:xfrm>
          <a:custGeom>
            <a:avLst/>
            <a:gdLst>
              <a:gd name="connsiteX0" fmla="*/ 287518 w 315798"/>
              <a:gd name="connsiteY0" fmla="*/ 0 h 2196446"/>
              <a:gd name="connsiteX1" fmla="*/ 4713 w 315798"/>
              <a:gd name="connsiteY1" fmla="*/ 904973 h 2196446"/>
              <a:gd name="connsiteX2" fmla="*/ 315798 w 315798"/>
              <a:gd name="connsiteY2" fmla="*/ 2196446 h 21964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15798" h="2196446">
                <a:moveTo>
                  <a:pt x="287518" y="0"/>
                </a:moveTo>
                <a:cubicBezTo>
                  <a:pt x="143759" y="269449"/>
                  <a:pt x="0" y="538899"/>
                  <a:pt x="4713" y="904973"/>
                </a:cubicBezTo>
                <a:cubicBezTo>
                  <a:pt x="9426" y="1271047"/>
                  <a:pt x="162612" y="1733746"/>
                  <a:pt x="315798" y="2196446"/>
                </a:cubicBezTo>
              </a:path>
            </a:pathLst>
          </a:cu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78" name="Picture 2"/>
          <p:cNvPicPr preferRelativeResize="0">
            <a:picLocks noChangeArrowheads="1"/>
          </p:cNvPicPr>
          <p:nvPr/>
        </p:nvPicPr>
        <p:blipFill>
          <a:blip r:embed="rId3" cstate="print"/>
          <a:srcRect l="40933" t="43750" r="36230" b="28125"/>
          <a:stretch>
            <a:fillRect/>
          </a:stretch>
        </p:blipFill>
        <p:spPr bwMode="auto">
          <a:xfrm>
            <a:off x="2233599" y="2438365"/>
            <a:ext cx="864000" cy="432000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9" name="Picture 3"/>
          <p:cNvPicPr preferRelativeResize="0">
            <a:picLocks noChangeArrowheads="1"/>
          </p:cNvPicPr>
          <p:nvPr/>
        </p:nvPicPr>
        <p:blipFill>
          <a:blip r:embed="rId4" cstate="print"/>
          <a:srcRect l="35340" t="25687" r="16153" b="23340"/>
          <a:stretch>
            <a:fillRect/>
          </a:stretch>
        </p:blipFill>
        <p:spPr bwMode="auto">
          <a:xfrm>
            <a:off x="2090723" y="1938299"/>
            <a:ext cx="864000" cy="43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0" name="Picture 72" descr="그림1"/>
          <p:cNvPicPr preferRelativeResize="0">
            <a:picLocks noChangeArrowheads="1"/>
          </p:cNvPicPr>
          <p:nvPr/>
        </p:nvPicPr>
        <p:blipFill>
          <a:blip r:embed="rId5" cstate="print"/>
          <a:srcRect t="25215"/>
          <a:stretch>
            <a:fillRect/>
          </a:stretch>
        </p:blipFill>
        <p:spPr bwMode="auto">
          <a:xfrm>
            <a:off x="2143871" y="938167"/>
            <a:ext cx="864000" cy="432000"/>
          </a:xfrm>
          <a:prstGeom prst="ellipse">
            <a:avLst/>
          </a:prstGeom>
          <a:noFill/>
        </p:spPr>
      </p:pic>
      <p:pic>
        <p:nvPicPr>
          <p:cNvPr id="81" name="Picture 2"/>
          <p:cNvPicPr preferRelativeResize="0">
            <a:picLocks noChangeArrowheads="1"/>
          </p:cNvPicPr>
          <p:nvPr/>
        </p:nvPicPr>
        <p:blipFill>
          <a:blip r:embed="rId6" cstate="print"/>
          <a:srcRect l="46221" t="25276" r="9567" b="15812"/>
          <a:stretch>
            <a:fillRect/>
          </a:stretch>
        </p:blipFill>
        <p:spPr bwMode="auto">
          <a:xfrm>
            <a:off x="2012541" y="1450096"/>
            <a:ext cx="864000" cy="432000"/>
          </a:xfrm>
          <a:prstGeom prst="ellipse">
            <a:avLst/>
          </a:prstGeom>
          <a:noFill/>
          <a:ln>
            <a:noFill/>
          </a:ln>
        </p:spPr>
      </p:pic>
      <p:cxnSp>
        <p:nvCxnSpPr>
          <p:cNvPr id="82" name="직선 연결선 81"/>
          <p:cNvCxnSpPr/>
          <p:nvPr/>
        </p:nvCxnSpPr>
        <p:spPr>
          <a:xfrm rot="10800000" flipV="1">
            <a:off x="5376873" y="2226615"/>
            <a:ext cx="2214576" cy="1000132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직선 연결선 82"/>
          <p:cNvCxnSpPr/>
          <p:nvPr/>
        </p:nvCxnSpPr>
        <p:spPr>
          <a:xfrm rot="16200000" flipH="1">
            <a:off x="6337315" y="940730"/>
            <a:ext cx="1571637" cy="857258"/>
          </a:xfrm>
          <a:prstGeom prst="line">
            <a:avLst/>
          </a:prstGeom>
          <a:ln w="1270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TextBox 83"/>
          <p:cNvSpPr txBox="1"/>
          <p:nvPr/>
        </p:nvSpPr>
        <p:spPr>
          <a:xfrm>
            <a:off x="7427935" y="2440929"/>
            <a:ext cx="12858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Neung</a:t>
            </a:r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-dong Forest Open-air Stage</a:t>
            </a:r>
          </a:p>
        </p:txBody>
      </p:sp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7" cstate="print"/>
          <a:srcRect l="26367" t="22656" r="4492" b="16406"/>
          <a:stretch>
            <a:fillRect/>
          </a:stretch>
        </p:blipFill>
        <p:spPr bwMode="auto">
          <a:xfrm>
            <a:off x="5591185" y="2526655"/>
            <a:ext cx="816924" cy="54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6" name="Picture 57" descr="능동 조감도"/>
          <p:cNvPicPr>
            <a:picLocks noChangeAspect="1" noChangeArrowheads="1"/>
          </p:cNvPicPr>
          <p:nvPr/>
        </p:nvPicPr>
        <p:blipFill>
          <a:blip r:embed="rId8" cstate="print"/>
          <a:srcRect r="13749"/>
          <a:stretch>
            <a:fillRect/>
          </a:stretch>
        </p:blipFill>
        <p:spPr bwMode="auto">
          <a:xfrm>
            <a:off x="6908818" y="1940863"/>
            <a:ext cx="931506" cy="540000"/>
          </a:xfrm>
          <a:prstGeom prst="round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Picture 2" descr="D:\그 외 작업\도시공간 문화프로그램 운영방안\문화국\북서울꿈의숲조감도(전체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623066" y="895638"/>
            <a:ext cx="875628" cy="540000"/>
          </a:xfrm>
          <a:prstGeom prst="roundRect">
            <a:avLst/>
          </a:prstGeom>
          <a:noFill/>
        </p:spPr>
      </p:pic>
      <p:sp>
        <p:nvSpPr>
          <p:cNvPr id="88" name="TextBox 87"/>
          <p:cNvSpPr txBox="1"/>
          <p:nvPr/>
        </p:nvSpPr>
        <p:spPr>
          <a:xfrm>
            <a:off x="7161232" y="1395704"/>
            <a:ext cx="12858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Dream Forest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405578" y="2912420"/>
            <a:ext cx="12858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 Forest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2662227" y="2724117"/>
            <a:ext cx="131126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Sungnyemun</a:t>
            </a:r>
            <a:r>
              <a:rPr lang="en-US" altLang="ko-KR" sz="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Plaza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795577" y="1419516"/>
            <a:ext cx="18669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Gwanghwamun</a:t>
            </a:r>
            <a:r>
              <a:rPr lang="en-US" altLang="ko-KR" sz="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Square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2743190" y="1697974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Cheonggye</a:t>
            </a:r>
            <a:r>
              <a:rPr lang="en-US" altLang="ko-KR" sz="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Plaza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2876541" y="2152613"/>
            <a:ext cx="108743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8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 Plaza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713290" y="3360098"/>
            <a:ext cx="12858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Banpo</a:t>
            </a:r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District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162161" y="3145784"/>
            <a:ext cx="12858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Yeoido</a:t>
            </a:r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District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090591" y="2717156"/>
            <a:ext cx="12858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Nanji</a:t>
            </a:r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District</a:t>
            </a:r>
          </a:p>
        </p:txBody>
      </p:sp>
      <p:pic>
        <p:nvPicPr>
          <p:cNvPr id="166" name="Picture 5" descr="001"/>
          <p:cNvPicPr>
            <a:picLocks noGrp="1" noChangeAspect="1" noChangeArrowheads="1"/>
          </p:cNvPicPr>
          <p:nvPr/>
        </p:nvPicPr>
        <p:blipFill>
          <a:blip r:embed="rId10" cstate="print"/>
          <a:srcRect l="3194" t="20869" r="8066" b="19478"/>
          <a:stretch>
            <a:fillRect/>
          </a:stretch>
        </p:blipFill>
        <p:spPr bwMode="auto">
          <a:xfrm>
            <a:off x="-28135" y="3904481"/>
            <a:ext cx="9144000" cy="68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7" name="AutoShape 6"/>
          <p:cNvSpPr>
            <a:spLocks noChangeArrowheads="1"/>
          </p:cNvSpPr>
          <p:nvPr/>
        </p:nvSpPr>
        <p:spPr bwMode="auto">
          <a:xfrm>
            <a:off x="445344" y="3925232"/>
            <a:ext cx="8698656" cy="57626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kern="0" spc="-10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Visualization of citizen’s satisfaction &amp;  the outcome of  the</a:t>
            </a:r>
            <a:r>
              <a:rPr lang="ko-KR" altLang="en-US" kern="0" spc="-10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「</a:t>
            </a:r>
            <a:r>
              <a:rPr lang="en-US" altLang="ko-KR" kern="0" spc="-10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Welfare Net</a:t>
            </a:r>
            <a:r>
              <a:rPr lang="ko-KR" altLang="en-US" kern="0" spc="-10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」</a:t>
            </a:r>
            <a:r>
              <a:rPr lang="en-US" altLang="ko-KR" kern="0" spc="-10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are needed.</a:t>
            </a:r>
            <a:endParaRPr lang="ko-KR" altLang="en-US" sz="2000" kern="0" spc="-100" dirty="0" smtClean="0">
              <a:solidFill>
                <a:sysClr val="windowText" lastClr="0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5" name="그룹 173"/>
          <p:cNvGrpSpPr/>
          <p:nvPr/>
        </p:nvGrpSpPr>
        <p:grpSpPr>
          <a:xfrm>
            <a:off x="324742" y="4071891"/>
            <a:ext cx="246730" cy="396000"/>
            <a:chOff x="179990" y="4602535"/>
            <a:chExt cx="950178" cy="546239"/>
          </a:xfrm>
        </p:grpSpPr>
        <p:sp>
          <p:nvSpPr>
            <p:cNvPr id="169" name="AutoShape 9"/>
            <p:cNvSpPr>
              <a:spLocks noChangeArrowheads="1"/>
            </p:cNvSpPr>
            <p:nvPr/>
          </p:nvSpPr>
          <p:spPr bwMode="auto">
            <a:xfrm>
              <a:off x="197281" y="4602535"/>
              <a:ext cx="618257" cy="546239"/>
            </a:xfrm>
            <a:prstGeom prst="roundRect">
              <a:avLst>
                <a:gd name="adj" fmla="val 0"/>
              </a:avLst>
            </a:prstGeom>
            <a:solidFill>
              <a:srgbClr val="00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lang="ko-KR" altLang="en-US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" name="그룹 169"/>
            <p:cNvGrpSpPr/>
            <p:nvPr/>
          </p:nvGrpSpPr>
          <p:grpSpPr>
            <a:xfrm>
              <a:off x="179990" y="4602652"/>
              <a:ext cx="950178" cy="532055"/>
              <a:chOff x="137786" y="1093880"/>
              <a:chExt cx="950178" cy="532055"/>
            </a:xfrm>
          </p:grpSpPr>
          <p:pic>
            <p:nvPicPr>
              <p:cNvPr id="171" name="Picture 10" descr="001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37786" y="1093880"/>
                <a:ext cx="950178" cy="191980"/>
              </a:xfrm>
              <a:prstGeom prst="rect">
                <a:avLst/>
              </a:prstGeom>
              <a:noFill/>
            </p:spPr>
          </p:pic>
          <p:sp>
            <p:nvSpPr>
              <p:cNvPr id="172" name="AutoShape 11"/>
              <p:cNvSpPr>
                <a:spLocks noChangeArrowheads="1"/>
              </p:cNvSpPr>
              <p:nvPr/>
            </p:nvSpPr>
            <p:spPr bwMode="auto">
              <a:xfrm>
                <a:off x="166653" y="1128695"/>
                <a:ext cx="593725" cy="49724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>
                  <a:defRPr/>
                </a:pPr>
                <a:endParaRPr lang="ko-KR" altLang="en-US" sz="2000" kern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176" name="직사각형 175"/>
          <p:cNvSpPr/>
          <p:nvPr/>
        </p:nvSpPr>
        <p:spPr>
          <a:xfrm>
            <a:off x="419100" y="4846131"/>
            <a:ext cx="3224206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Performance</a:t>
            </a:r>
            <a:r>
              <a:rPr kumimoji="1" lang="ko-KR" altLang="en-US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contribution – Visiting</a:t>
            </a:r>
            <a:endParaRPr kumimoji="1" lang="ko-KR" altLang="en-US" sz="1100" dirty="0" smtClean="0">
              <a:solidFill>
                <a:srgbClr val="0099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Sharing seats</a:t>
            </a:r>
            <a:r>
              <a:rPr kumimoji="1" lang="ko-KR" altLang="en-US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– fee support/invitation</a:t>
            </a:r>
            <a:endParaRPr kumimoji="1" lang="ko-KR" altLang="en-US" sz="1100" dirty="0" smtClean="0">
              <a:solidFill>
                <a:srgbClr val="0099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Free performance in open spaces for all</a:t>
            </a:r>
            <a:endParaRPr kumimoji="1" lang="ko-KR" altLang="en-US" sz="1100" dirty="0" smtClean="0">
              <a:solidFill>
                <a:srgbClr val="0099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Culture arts education program</a:t>
            </a:r>
            <a:endParaRPr kumimoji="1" lang="ko-KR" altLang="en-US" sz="1100" dirty="0" smtClean="0">
              <a:solidFill>
                <a:srgbClr val="0099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1" lang="en-US" altLang="ko-KR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Cultural community</a:t>
            </a:r>
            <a:r>
              <a:rPr kumimoji="1" lang="ko-KR" altLang="en-US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1100" dirty="0" smtClean="0">
                <a:solidFill>
                  <a:srgbClr val="0099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activation</a:t>
            </a:r>
          </a:p>
        </p:txBody>
      </p:sp>
      <p:sp>
        <p:nvSpPr>
          <p:cNvPr id="178" name="직사각형 177"/>
          <p:cNvSpPr/>
          <p:nvPr/>
        </p:nvSpPr>
        <p:spPr>
          <a:xfrm>
            <a:off x="2928925" y="4985514"/>
            <a:ext cx="6367474" cy="23083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Cultural sharing with love, sharing with arts, Seoul Symphony Orchestra, visiting concerts, galleries and museums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80" name="직사각형 179"/>
          <p:cNvSpPr/>
          <p:nvPr/>
        </p:nvSpPr>
        <p:spPr>
          <a:xfrm>
            <a:off x="2928925" y="5292424"/>
            <a:ext cx="6215074" cy="22057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US" altLang="ko-KR" sz="90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Sejong</a:t>
            </a:r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, 1,000 </a:t>
            </a:r>
            <a:r>
              <a:rPr lang="en-US" altLang="ko-KR" sz="900" dirty="0" err="1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won’s</a:t>
            </a:r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happiness in a city or town, invitation of the disadvantaged to the performance, culture vouchers, love tickets</a:t>
            </a:r>
            <a:endParaRPr lang="ko-KR" altLang="en-US" sz="900" dirty="0" smtClean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83" name="직사각형 182"/>
          <p:cNvSpPr/>
          <p:nvPr/>
        </p:nvSpPr>
        <p:spPr>
          <a:xfrm>
            <a:off x="2928925" y="5892566"/>
            <a:ext cx="6026252" cy="23083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Child’s creative art tree, our town orchestra, and other programs</a:t>
            </a:r>
            <a:endParaRPr lang="ko-KR" altLang="en-US" sz="900" dirty="0" smtClean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85" name="직사각형 184"/>
          <p:cNvSpPr/>
          <p:nvPr/>
        </p:nvSpPr>
        <p:spPr>
          <a:xfrm>
            <a:off x="2928925" y="6199475"/>
            <a:ext cx="6026252" cy="230832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Cultural community in living spaces, creative space</a:t>
            </a:r>
            <a:r>
              <a:rPr lang="ko-KR" altLang="en-US" sz="9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art, specialized local projects</a:t>
            </a:r>
            <a:endParaRPr lang="ko-KR" altLang="en-US" sz="900" dirty="0" smtClean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grpSp>
        <p:nvGrpSpPr>
          <p:cNvPr id="52" name="그룹 51"/>
          <p:cNvGrpSpPr/>
          <p:nvPr/>
        </p:nvGrpSpPr>
        <p:grpSpPr>
          <a:xfrm>
            <a:off x="2979457" y="5215696"/>
            <a:ext cx="6050243" cy="1237016"/>
            <a:chOff x="2979457" y="5157192"/>
            <a:chExt cx="5163671" cy="1237016"/>
          </a:xfrm>
        </p:grpSpPr>
        <p:cxnSp>
          <p:nvCxnSpPr>
            <p:cNvPr id="179" name="직선 연결선 178"/>
            <p:cNvCxnSpPr/>
            <p:nvPr/>
          </p:nvCxnSpPr>
          <p:spPr>
            <a:xfrm>
              <a:off x="2979457" y="5157192"/>
              <a:ext cx="5163671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직선 연결선 180"/>
            <p:cNvCxnSpPr/>
            <p:nvPr/>
          </p:nvCxnSpPr>
          <p:spPr>
            <a:xfrm>
              <a:off x="2979457" y="5466288"/>
              <a:ext cx="5163671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직선 연결선 181"/>
            <p:cNvCxnSpPr/>
            <p:nvPr/>
          </p:nvCxnSpPr>
          <p:spPr>
            <a:xfrm>
              <a:off x="2979457" y="5754628"/>
              <a:ext cx="5163671" cy="113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직선 연결선 183"/>
            <p:cNvCxnSpPr/>
            <p:nvPr/>
          </p:nvCxnSpPr>
          <p:spPr>
            <a:xfrm flipV="1">
              <a:off x="2979457" y="6030813"/>
              <a:ext cx="5163671" cy="33196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직선 연결선 185"/>
            <p:cNvCxnSpPr/>
            <p:nvPr/>
          </p:nvCxnSpPr>
          <p:spPr>
            <a:xfrm>
              <a:off x="2979457" y="6394208"/>
              <a:ext cx="5163671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9" name="직사각형 188"/>
          <p:cNvSpPr/>
          <p:nvPr/>
        </p:nvSpPr>
        <p:spPr>
          <a:xfrm>
            <a:off x="2928925" y="5589075"/>
            <a:ext cx="6417045" cy="22741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>
              <a:lnSpc>
                <a:spcPts val="1000"/>
              </a:lnSpc>
            </a:pPr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Culture- and art-flowing Seoul Plaza, Seoul culture night, open space free performances</a:t>
            </a:r>
            <a:endParaRPr lang="ko-KR" altLang="en-US" sz="900" dirty="0" smtClean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32538" y="3402961"/>
            <a:ext cx="128588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Ttukseom</a:t>
            </a:r>
            <a:r>
              <a:rPr lang="en-US" altLang="ko-KR" sz="9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District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347864" y="1628800"/>
            <a:ext cx="3578772" cy="73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12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Needs exist for 4 large plazas, 4 large specialized districts in the Han River area, downtown parks, and various cultural contents</a:t>
            </a:r>
            <a:endParaRPr lang="ko-KR" altLang="en-US" sz="1200" dirty="0">
              <a:solidFill>
                <a:srgbClr val="002776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27</a:t>
            </a:fld>
            <a:endParaRPr lang="ko-KR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pic>
        <p:nvPicPr>
          <p:cNvPr id="107" name="Picture 5" descr="001"/>
          <p:cNvPicPr>
            <a:picLocks noGrp="1" noChangeAspect="1" noChangeArrowheads="1"/>
          </p:cNvPicPr>
          <p:nvPr/>
        </p:nvPicPr>
        <p:blipFill>
          <a:blip r:embed="rId2" cstate="print"/>
          <a:srcRect l="3194" t="20869" r="8066" b="19478"/>
          <a:stretch>
            <a:fillRect/>
          </a:stretch>
        </p:blipFill>
        <p:spPr bwMode="auto">
          <a:xfrm>
            <a:off x="-28135" y="147396"/>
            <a:ext cx="9144000" cy="68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8" name="AutoShape 6"/>
          <p:cNvSpPr>
            <a:spLocks noChangeArrowheads="1"/>
          </p:cNvSpPr>
          <p:nvPr/>
        </p:nvSpPr>
        <p:spPr bwMode="auto">
          <a:xfrm>
            <a:off x="500034" y="177932"/>
            <a:ext cx="8252080" cy="57626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2000" kern="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Poor value-sharing and few available programs.</a:t>
            </a:r>
            <a:endParaRPr lang="ko-KR" altLang="en-US" sz="2000" kern="0" dirty="0" smtClean="0">
              <a:solidFill>
                <a:srgbClr val="003366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166" name="Picture 5" descr="001"/>
          <p:cNvPicPr>
            <a:picLocks noGrp="1" noChangeAspect="1" noChangeArrowheads="1"/>
          </p:cNvPicPr>
          <p:nvPr/>
        </p:nvPicPr>
        <p:blipFill>
          <a:blip r:embed="rId2" cstate="print"/>
          <a:srcRect l="3194" t="20869" r="8066" b="19478"/>
          <a:stretch>
            <a:fillRect/>
          </a:stretch>
        </p:blipFill>
        <p:spPr bwMode="auto">
          <a:xfrm>
            <a:off x="-28135" y="3443068"/>
            <a:ext cx="9144000" cy="689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7" name="AutoShape 6"/>
          <p:cNvSpPr>
            <a:spLocks noChangeArrowheads="1"/>
          </p:cNvSpPr>
          <p:nvPr/>
        </p:nvSpPr>
        <p:spPr bwMode="auto">
          <a:xfrm>
            <a:off x="500034" y="3536668"/>
            <a:ext cx="7421628" cy="57626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2000" kern="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Low attendance rates of cultural performances</a:t>
            </a:r>
            <a:r>
              <a:rPr lang="ko-KR" altLang="en-US" sz="2000" kern="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6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_</a:t>
            </a:r>
            <a:r>
              <a:rPr lang="en-US" altLang="ko-KR" sz="2000" kern="0" dirty="0" smtClean="0">
                <a:solidFill>
                  <a:srgbClr val="00336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6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Around 10%, excluding movies</a:t>
            </a:r>
            <a:endParaRPr lang="ko-KR" altLang="en-US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1" name="Rectangle 49"/>
          <p:cNvSpPr>
            <a:spLocks noChangeArrowheads="1"/>
          </p:cNvSpPr>
          <p:nvPr/>
        </p:nvSpPr>
        <p:spPr bwMode="auto">
          <a:xfrm>
            <a:off x="285719" y="1004439"/>
            <a:ext cx="5131407" cy="22145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18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400" kern="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 </a:t>
            </a:r>
            <a:r>
              <a:rPr kumimoji="1" lang="en-US" altLang="ko-KR" sz="1200" kern="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Restored Seoul Fortress Wall and </a:t>
            </a:r>
            <a:r>
              <a:rPr kumimoji="1" lang="en-US" altLang="ko-KR" sz="1200" kern="0" dirty="0" err="1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Bukhansanseong</a:t>
            </a:r>
            <a:r>
              <a:rPr kumimoji="1" lang="en-US" altLang="ko-KR" sz="1200" kern="0" dirty="0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  Fortress</a:t>
            </a:r>
            <a:endParaRPr kumimoji="1" lang="en-US" altLang="ko-KR" sz="1200" kern="0" dirty="0" smtClean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fontAlgn="base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Excavated government cabinets and </a:t>
            </a:r>
            <a:r>
              <a:rPr kumimoji="1" lang="en-US" altLang="ko-KR" sz="1200" kern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modern  cultural </a:t>
            </a: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assets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Traditional program of </a:t>
            </a:r>
            <a:r>
              <a:rPr kumimoji="1" lang="en-US" altLang="ko-KR" sz="1200" kern="0" dirty="0" err="1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Namsan</a:t>
            </a:r>
            <a:r>
              <a:rPr kumimoji="1" lang="ko-KR" altLang="en-US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1200" kern="0" dirty="0" err="1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Hanok</a:t>
            </a: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1" lang="en-US" altLang="ko-KR" sz="1200" kern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Village  </a:t>
            </a: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and </a:t>
            </a:r>
            <a:r>
              <a:rPr kumimoji="1" lang="en-US" altLang="ko-KR" sz="1200" kern="0" dirty="0" err="1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Unhyeongung</a:t>
            </a: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(Palace)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Changing of the Royal Guard</a:t>
            </a:r>
            <a:r>
              <a:rPr kumimoji="1" lang="en-US" altLang="ko-KR" sz="1200" kern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and </a:t>
            </a: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Daily Ringing of the </a:t>
            </a:r>
            <a:r>
              <a:rPr kumimoji="1" lang="en-US" altLang="ko-KR" sz="1200" kern="0" dirty="0" err="1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Bosingak</a:t>
            </a: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Bell </a:t>
            </a:r>
          </a:p>
          <a:p>
            <a:pPr fontAlgn="base">
              <a:spcBef>
                <a:spcPts val="12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20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New programs for 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The Story of </a:t>
            </a:r>
            <a:r>
              <a:rPr kumimoji="1" lang="en-US" altLang="ko-KR" sz="1200" kern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King Sejong  and </a:t>
            </a:r>
            <a:r>
              <a:rPr kumimoji="1" lang="en-US" altLang="ko-KR" sz="1200" kern="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The Story of </a:t>
            </a:r>
            <a:r>
              <a:rPr kumimoji="1" lang="en-US" altLang="ko-KR" sz="1200" kern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Admiral </a:t>
            </a:r>
            <a:br>
              <a:rPr kumimoji="1" lang="en-US" altLang="ko-KR" sz="1200" kern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</a:br>
            <a:r>
              <a:rPr kumimoji="1" lang="en-US" altLang="ko-KR" sz="1200" kern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Yisunshin</a:t>
            </a:r>
            <a:endParaRPr kumimoji="1" lang="ko-KR" altLang="ko-KR" sz="1200" kern="0" dirty="0" smtClean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63" name="Rectangle 49"/>
          <p:cNvSpPr>
            <a:spLocks noChangeArrowheads="1"/>
          </p:cNvSpPr>
          <p:nvPr/>
        </p:nvSpPr>
        <p:spPr bwMode="auto">
          <a:xfrm>
            <a:off x="6026727" y="1004439"/>
            <a:ext cx="2688676" cy="221457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18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200" kern="0" dirty="0" smtClean="0">
                <a:solidFill>
                  <a:srgbClr val="441D6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Citizen’s low awareness and historic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200" kern="0" dirty="0" smtClean="0">
                <a:solidFill>
                  <a:srgbClr val="441D6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and cultural recognition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100" kern="0" dirty="0" smtClean="0">
              <a:solidFill>
                <a:srgbClr val="441D6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200" kern="0" dirty="0" smtClean="0">
                <a:solidFill>
                  <a:srgbClr val="441D6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Lack of efforts to develop tourism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200" kern="0" dirty="0" smtClean="0">
                <a:solidFill>
                  <a:srgbClr val="441D6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resources by establishing the cluster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200" kern="0" dirty="0" smtClean="0">
                <a:solidFill>
                  <a:srgbClr val="441D6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of historic and cultural assets, etc.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en-US" altLang="ko-KR" sz="1050" kern="0" dirty="0" smtClean="0">
              <a:solidFill>
                <a:srgbClr val="441D6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kumimoji="1" lang="en-US" altLang="ko-KR" sz="1200" kern="0" dirty="0" smtClean="0">
                <a:solidFill>
                  <a:srgbClr val="441D6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Few permanent programs and low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200" kern="0" dirty="0" smtClean="0">
                <a:solidFill>
                  <a:srgbClr val="441D6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attendance rates</a:t>
            </a:r>
            <a:endParaRPr kumimoji="1" lang="ko-KR" altLang="ko-KR" sz="1200" kern="0" dirty="0" smtClean="0">
              <a:solidFill>
                <a:srgbClr val="441D6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70" name="AutoShape 2"/>
          <p:cNvSpPr>
            <a:spLocks noChangeArrowheads="1"/>
          </p:cNvSpPr>
          <p:nvPr/>
        </p:nvSpPr>
        <p:spPr bwMode="auto">
          <a:xfrm rot="5400000">
            <a:off x="5094450" y="1739426"/>
            <a:ext cx="1214446" cy="56356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bg1">
                  <a:lumMod val="75000"/>
                </a:schemeClr>
              </a:gs>
              <a:gs pos="100000">
                <a:sysClr val="window" lastClr="FFFFFF">
                  <a:gamma/>
                  <a:shade val="46275"/>
                  <a:invGamma/>
                  <a:alpha val="0"/>
                </a:sys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atinLnBrk="0">
              <a:defRPr/>
            </a:pPr>
            <a:endParaRPr lang="ko-KR" altLang="en-US" ker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1" name="직사각형 130"/>
          <p:cNvSpPr/>
          <p:nvPr/>
        </p:nvSpPr>
        <p:spPr>
          <a:xfrm>
            <a:off x="420914" y="4263022"/>
            <a:ext cx="8723086" cy="1974290"/>
          </a:xfrm>
          <a:prstGeom prst="rect">
            <a:avLst/>
          </a:prstGeom>
          <a:solidFill>
            <a:sysClr val="window" lastClr="FFFFFF">
              <a:lumMod val="85000"/>
              <a:alpha val="56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956254" y="4580329"/>
            <a:ext cx="901102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Museum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3" name="직사각형 132"/>
          <p:cNvSpPr/>
          <p:nvPr/>
        </p:nvSpPr>
        <p:spPr>
          <a:xfrm>
            <a:off x="1527144" y="4632475"/>
            <a:ext cx="369455" cy="154286"/>
          </a:xfrm>
          <a:prstGeom prst="rect">
            <a:avLst/>
          </a:prstGeom>
          <a:solidFill>
            <a:srgbClr val="EEECE1">
              <a:lumMod val="2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5734" tIns="37866" rIns="75734" bIns="37866"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745317" y="4806276"/>
            <a:ext cx="901102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Art Museum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973917" y="4984600"/>
            <a:ext cx="901102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Theater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962509" y="5162925"/>
            <a:ext cx="901102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Concert hall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383100" y="5341248"/>
            <a:ext cx="1188504" cy="353470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Traditional space/</a:t>
            </a:r>
          </a:p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    performance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1527139" y="4817820"/>
            <a:ext cx="296727" cy="154286"/>
          </a:xfrm>
          <a:prstGeom prst="rect">
            <a:avLst/>
          </a:prstGeom>
          <a:solidFill>
            <a:srgbClr val="F79646">
              <a:lumMod val="5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5734" tIns="37866" rIns="75734" bIns="37866"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1527141" y="5003165"/>
            <a:ext cx="354909" cy="154286"/>
          </a:xfrm>
          <a:prstGeom prst="rect">
            <a:avLst/>
          </a:prstGeom>
          <a:solidFill>
            <a:srgbClr val="F79646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5734" tIns="37866" rIns="75734" bIns="37866"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0" name="직사각형 139"/>
          <p:cNvSpPr/>
          <p:nvPr/>
        </p:nvSpPr>
        <p:spPr>
          <a:xfrm>
            <a:off x="1527139" y="5188510"/>
            <a:ext cx="264727" cy="154286"/>
          </a:xfrm>
          <a:prstGeom prst="rect">
            <a:avLst/>
          </a:prstGeom>
          <a:solidFill>
            <a:srgbClr val="C0504D">
              <a:lumMod val="75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5734" tIns="37866" rIns="75734" bIns="37866"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1" name="직사각형 140"/>
          <p:cNvSpPr/>
          <p:nvPr/>
        </p:nvSpPr>
        <p:spPr>
          <a:xfrm>
            <a:off x="1527139" y="5373855"/>
            <a:ext cx="488727" cy="154286"/>
          </a:xfrm>
          <a:prstGeom prst="rect">
            <a:avLst/>
          </a:prstGeom>
          <a:solidFill>
            <a:srgbClr val="EEECE1">
              <a:lumMod val="5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5734" tIns="37866" rIns="75734" bIns="37866"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1872408" y="4591070"/>
            <a:ext cx="577277" cy="199582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8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12.7%</a:t>
            </a:r>
            <a:endParaRPr lang="ko-KR" altLang="en-US" sz="8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3" name="TextBox 142"/>
          <p:cNvSpPr txBox="1"/>
          <p:nvPr/>
        </p:nvSpPr>
        <p:spPr>
          <a:xfrm>
            <a:off x="1872408" y="4787575"/>
            <a:ext cx="577277" cy="199582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8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10.2%</a:t>
            </a:r>
            <a:endParaRPr lang="ko-KR" altLang="en-US" sz="8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1872408" y="4974211"/>
            <a:ext cx="577277" cy="199582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8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12.2%</a:t>
            </a:r>
            <a:endParaRPr lang="ko-KR" altLang="en-US" sz="8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761899" y="5156132"/>
            <a:ext cx="577277" cy="199582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8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9.1%</a:t>
            </a:r>
            <a:endParaRPr lang="ko-KR" altLang="en-US" sz="8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1928794" y="5513644"/>
            <a:ext cx="577277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16.8%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7" name="직사각형 146"/>
          <p:cNvSpPr/>
          <p:nvPr/>
        </p:nvSpPr>
        <p:spPr>
          <a:xfrm>
            <a:off x="1527141" y="5683206"/>
            <a:ext cx="1629091" cy="154286"/>
          </a:xfrm>
          <a:prstGeom prst="rect">
            <a:avLst/>
          </a:prstGeom>
          <a:solidFill>
            <a:srgbClr val="EEECE1">
              <a:lumMod val="90000"/>
            </a:srgb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5734" tIns="37866" rIns="75734" bIns="37866"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8" name="직사각형 147"/>
          <p:cNvSpPr/>
          <p:nvPr/>
        </p:nvSpPr>
        <p:spPr>
          <a:xfrm>
            <a:off x="1527141" y="5868553"/>
            <a:ext cx="290909" cy="154286"/>
          </a:xfrm>
          <a:prstGeom prst="rect">
            <a:avLst/>
          </a:prstGeom>
          <a:solidFill>
            <a:sysClr val="windowText" lastClr="000000">
              <a:lumMod val="50000"/>
              <a:lumOff val="50000"/>
            </a:sysClr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lIns="75734" tIns="37866" rIns="75734" bIns="37866"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24940" y="5821901"/>
            <a:ext cx="1119366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Sports events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3138568" y="5660951"/>
            <a:ext cx="577277" cy="199582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8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58.2%</a:t>
            </a:r>
            <a:endParaRPr lang="ko-KR" altLang="en-US" sz="8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1810830" y="5834079"/>
            <a:ext cx="577277" cy="199582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8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9.9%</a:t>
            </a:r>
            <a:endParaRPr lang="ko-KR" altLang="en-US" sz="8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cxnSp>
        <p:nvCxnSpPr>
          <p:cNvPr id="152" name="직선 연결선 151"/>
          <p:cNvCxnSpPr/>
          <p:nvPr/>
        </p:nvCxnSpPr>
        <p:spPr>
          <a:xfrm rot="5400000">
            <a:off x="790417" y="5283821"/>
            <a:ext cx="1481143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solid"/>
          </a:ln>
          <a:effectLst/>
        </p:spPr>
      </p:cxnSp>
      <p:cxnSp>
        <p:nvCxnSpPr>
          <p:cNvPr id="153" name="직선 연결선 152"/>
          <p:cNvCxnSpPr/>
          <p:nvPr/>
        </p:nvCxnSpPr>
        <p:spPr>
          <a:xfrm rot="5400000">
            <a:off x="3353663" y="5329143"/>
            <a:ext cx="1326857" cy="0"/>
          </a:xfrm>
          <a:prstGeom prst="line">
            <a:avLst/>
          </a:prstGeom>
          <a:noFill/>
          <a:ln w="19050" cap="flat" cmpd="sng" algn="ctr">
            <a:solidFill>
              <a:srgbClr val="C0504D">
                <a:lumMod val="75000"/>
              </a:srgbClr>
            </a:solidFill>
            <a:prstDash val="solid"/>
          </a:ln>
          <a:effectLst/>
        </p:spPr>
      </p:cxnSp>
      <p:sp>
        <p:nvSpPr>
          <p:cNvPr id="154" name="TextBox 153"/>
          <p:cNvSpPr txBox="1"/>
          <p:nvPr/>
        </p:nvSpPr>
        <p:spPr>
          <a:xfrm>
            <a:off x="3786182" y="4452100"/>
            <a:ext cx="577277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100%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cxnSp>
        <p:nvCxnSpPr>
          <p:cNvPr id="155" name="직선 연결선 154"/>
          <p:cNvCxnSpPr/>
          <p:nvPr/>
        </p:nvCxnSpPr>
        <p:spPr>
          <a:xfrm rot="5400000">
            <a:off x="2318255" y="5329143"/>
            <a:ext cx="1326857" cy="0"/>
          </a:xfrm>
          <a:prstGeom prst="line">
            <a:avLst/>
          </a:prstGeom>
          <a:noFill/>
          <a:ln w="12700" cap="flat" cmpd="sng" algn="ctr">
            <a:solidFill>
              <a:srgbClr val="EEECE1">
                <a:lumMod val="50000"/>
              </a:srgbClr>
            </a:solidFill>
            <a:prstDash val="sysDot"/>
          </a:ln>
          <a:effectLst/>
        </p:spPr>
      </p:cxnSp>
      <p:sp>
        <p:nvSpPr>
          <p:cNvPr id="156" name="TextBox 155"/>
          <p:cNvSpPr txBox="1"/>
          <p:nvPr/>
        </p:nvSpPr>
        <p:spPr>
          <a:xfrm>
            <a:off x="2809794" y="4463358"/>
            <a:ext cx="577277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50%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57" name="TextBox 156"/>
          <p:cNvSpPr txBox="1"/>
          <p:nvPr/>
        </p:nvSpPr>
        <p:spPr>
          <a:xfrm>
            <a:off x="1000100" y="5643578"/>
            <a:ext cx="901102" cy="214971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900" dirty="0" smtClean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Cinema</a:t>
            </a:r>
            <a:endParaRPr lang="ko-KR" altLang="en-US" sz="9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1964227" y="5338669"/>
            <a:ext cx="577277" cy="199582"/>
          </a:xfrm>
          <a:prstGeom prst="rect">
            <a:avLst/>
          </a:prstGeom>
          <a:noFill/>
        </p:spPr>
        <p:txBody>
          <a:bodyPr wrap="square" lIns="75734" tIns="37866" rIns="75734" bIns="37866" rtlCol="0">
            <a:spAutoFit/>
          </a:bodyPr>
          <a:lstStyle/>
          <a:p>
            <a:r>
              <a:rPr lang="en-US" altLang="ko-KR" sz="800" dirty="0">
                <a:solidFill>
                  <a:prstClr val="black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16.8%</a:t>
            </a:r>
            <a:endParaRPr lang="ko-KR" altLang="en-US" sz="800" dirty="0">
              <a:solidFill>
                <a:prstClr val="black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59" name="이등변 삼각형 158"/>
          <p:cNvSpPr/>
          <p:nvPr/>
        </p:nvSpPr>
        <p:spPr>
          <a:xfrm rot="5400000">
            <a:off x="4199924" y="5059139"/>
            <a:ext cx="614951" cy="250032"/>
          </a:xfrm>
          <a:prstGeom prst="triangle">
            <a:avLst/>
          </a:prstGeom>
          <a:solidFill>
            <a:srgbClr val="C0504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latinLnBrk="0">
              <a:defRPr/>
            </a:pPr>
            <a:endParaRPr lang="ko-KR" altLang="en-US" kern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60" name="직사각형 159"/>
          <p:cNvSpPr/>
          <p:nvPr/>
        </p:nvSpPr>
        <p:spPr>
          <a:xfrm>
            <a:off x="5369688" y="4637282"/>
            <a:ext cx="356002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/>
            <a:r>
              <a:rPr lang="en-US" altLang="ko-KR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_New Yorker’s attendance rates</a:t>
            </a:r>
            <a:r>
              <a:rPr lang="ko-KR" altLang="en-US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endParaRPr lang="en-US" altLang="ko-KR" sz="1200" dirty="0" smtClean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  <a:p>
            <a:pPr marL="93663" indent="-93663"/>
            <a:r>
              <a:rPr lang="en-US" altLang="ko-KR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Music (49%), exhibitions (43%), movies (36%)</a:t>
            </a:r>
            <a:endParaRPr lang="ko-KR" altLang="en-US" sz="1200" dirty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61" name="직사각형 160"/>
          <p:cNvSpPr/>
          <p:nvPr/>
        </p:nvSpPr>
        <p:spPr>
          <a:xfrm>
            <a:off x="5369689" y="5336389"/>
            <a:ext cx="35106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3663" indent="-93663"/>
            <a:r>
              <a:rPr lang="en-US" altLang="ko-KR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Tokyo citizen’s attendance rates</a:t>
            </a:r>
            <a:r>
              <a:rPr lang="ko-KR" altLang="en-US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endParaRPr lang="en-US" altLang="ko-KR" sz="1200" dirty="0" smtClean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  <a:p>
            <a:pPr marL="93663" indent="-93663"/>
            <a:r>
              <a:rPr lang="en-US" altLang="ko-KR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 Movies (48.4%), fine arts</a:t>
            </a:r>
            <a:r>
              <a:rPr lang="ko-KR" altLang="en-US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(32.4%), music</a:t>
            </a:r>
            <a:r>
              <a:rPr lang="ko-KR" altLang="en-US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(30.3%), plays (17.1%)</a:t>
            </a:r>
            <a:endParaRPr lang="ko-KR" altLang="en-US" sz="1200" dirty="0">
              <a:solidFill>
                <a:prstClr val="black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cxnSp>
        <p:nvCxnSpPr>
          <p:cNvPr id="163" name="직선 연결선 162"/>
          <p:cNvCxnSpPr/>
          <p:nvPr/>
        </p:nvCxnSpPr>
        <p:spPr>
          <a:xfrm>
            <a:off x="4869624" y="5173595"/>
            <a:ext cx="4212000" cy="0"/>
          </a:xfrm>
          <a:prstGeom prst="line">
            <a:avLst/>
          </a:prstGeom>
          <a:noFill/>
          <a:ln w="9525" cap="flat" cmpd="sng" algn="ctr">
            <a:solidFill>
              <a:sysClr val="window" lastClr="FFFFFF">
                <a:lumMod val="50000"/>
              </a:sysClr>
            </a:solidFill>
            <a:prstDash val="dash"/>
          </a:ln>
          <a:effectLst/>
        </p:spPr>
      </p:cxnSp>
      <p:sp>
        <p:nvSpPr>
          <p:cNvPr id="164" name="타원 6"/>
          <p:cNvSpPr>
            <a:spLocks noChangeArrowheads="1"/>
          </p:cNvSpPr>
          <p:nvPr/>
        </p:nvSpPr>
        <p:spPr bwMode="auto">
          <a:xfrm>
            <a:off x="4798186" y="4506947"/>
            <a:ext cx="571504" cy="60620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 algn="ctr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lIns="75734" tIns="37866" rIns="75734" bIns="37866" numCol="1" anchor="ctr" anchorCtr="0" compatLnSpc="1">
            <a:prstTxWarp prst="textNoShape">
              <a:avLst/>
            </a:prstTxWarp>
          </a:bodyPr>
          <a:lstStyle/>
          <a:p>
            <a:pPr algn="ctr" defTabSz="75734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300" kern="0" dirty="0" smtClean="0">
                <a:solidFill>
                  <a:sysClr val="window" lastClr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New </a:t>
            </a:r>
          </a:p>
          <a:p>
            <a:pPr algn="ctr" defTabSz="75734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300" kern="0" dirty="0" smtClean="0">
                <a:solidFill>
                  <a:sysClr val="window" lastClr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York</a:t>
            </a:r>
            <a:endParaRPr kumimoji="1" lang="ko-KR" altLang="en-US" sz="1300" kern="0" dirty="0">
              <a:solidFill>
                <a:sysClr val="window" lastClr="FFFFFF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65" name="타원 6"/>
          <p:cNvSpPr>
            <a:spLocks noChangeArrowheads="1"/>
          </p:cNvSpPr>
          <p:nvPr/>
        </p:nvSpPr>
        <p:spPr bwMode="auto">
          <a:xfrm>
            <a:off x="4798186" y="5258651"/>
            <a:ext cx="571504" cy="606202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 algn="ctr">
            <a:solidFill>
              <a:sysClr val="window" lastClr="FFFFFF"/>
            </a:solidFill>
            <a:round/>
            <a:headEnd/>
            <a:tailEnd/>
          </a:ln>
        </p:spPr>
        <p:txBody>
          <a:bodyPr vert="horz" wrap="none" lIns="75734" tIns="37866" rIns="75734" bIns="37866" numCol="1" anchor="ctr" anchorCtr="0" compatLnSpc="1">
            <a:prstTxWarp prst="textNoShape">
              <a:avLst/>
            </a:prstTxWarp>
          </a:bodyPr>
          <a:lstStyle/>
          <a:p>
            <a:pPr algn="ctr" defTabSz="757344" fontAlgn="base" latinLnBrk="0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300" kern="0" dirty="0" smtClean="0">
                <a:solidFill>
                  <a:sysClr val="window" lastClr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Tokyo</a:t>
            </a:r>
            <a:endParaRPr kumimoji="1" lang="ko-KR" altLang="en-US" sz="1300" kern="0" dirty="0">
              <a:solidFill>
                <a:sysClr val="window" lastClr="FFFFFF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grpSp>
        <p:nvGrpSpPr>
          <p:cNvPr id="55" name="그룹 164"/>
          <p:cNvGrpSpPr/>
          <p:nvPr/>
        </p:nvGrpSpPr>
        <p:grpSpPr>
          <a:xfrm>
            <a:off x="324742" y="274506"/>
            <a:ext cx="246730" cy="396000"/>
            <a:chOff x="137786" y="1103294"/>
            <a:chExt cx="950178" cy="546239"/>
          </a:xfrm>
        </p:grpSpPr>
        <p:sp>
          <p:nvSpPr>
            <p:cNvPr id="56" name="AutoShape 9"/>
            <p:cNvSpPr>
              <a:spLocks noChangeArrowheads="1"/>
            </p:cNvSpPr>
            <p:nvPr/>
          </p:nvSpPr>
          <p:spPr bwMode="auto">
            <a:xfrm>
              <a:off x="155077" y="1103294"/>
              <a:ext cx="618257" cy="546239"/>
            </a:xfrm>
            <a:prstGeom prst="roundRect">
              <a:avLst>
                <a:gd name="adj" fmla="val 0"/>
              </a:avLst>
            </a:prstGeom>
            <a:solidFill>
              <a:srgbClr val="00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lang="ko-KR" altLang="en-US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7" name="그룹 163"/>
            <p:cNvGrpSpPr/>
            <p:nvPr/>
          </p:nvGrpSpPr>
          <p:grpSpPr>
            <a:xfrm>
              <a:off x="137786" y="1103411"/>
              <a:ext cx="950178" cy="532055"/>
              <a:chOff x="137786" y="1093880"/>
              <a:chExt cx="950178" cy="532055"/>
            </a:xfrm>
          </p:grpSpPr>
          <p:pic>
            <p:nvPicPr>
              <p:cNvPr id="58" name="Picture 10" descr="0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7786" y="1093880"/>
                <a:ext cx="950178" cy="191980"/>
              </a:xfrm>
              <a:prstGeom prst="rect">
                <a:avLst/>
              </a:prstGeom>
              <a:noFill/>
            </p:spPr>
          </p:pic>
          <p:sp>
            <p:nvSpPr>
              <p:cNvPr id="59" name="AutoShape 11"/>
              <p:cNvSpPr>
                <a:spLocks noChangeArrowheads="1"/>
              </p:cNvSpPr>
              <p:nvPr/>
            </p:nvSpPr>
            <p:spPr bwMode="auto">
              <a:xfrm>
                <a:off x="166653" y="1128695"/>
                <a:ext cx="593725" cy="49724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>
                  <a:defRPr/>
                </a:pPr>
                <a:endParaRPr lang="ko-KR" altLang="en-US" sz="2000" kern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endParaRPr>
              </a:p>
            </p:txBody>
          </p:sp>
        </p:grpSp>
      </p:grpSp>
      <p:grpSp>
        <p:nvGrpSpPr>
          <p:cNvPr id="60" name="그룹 164"/>
          <p:cNvGrpSpPr/>
          <p:nvPr/>
        </p:nvGrpSpPr>
        <p:grpSpPr>
          <a:xfrm>
            <a:off x="324742" y="3611289"/>
            <a:ext cx="246730" cy="396000"/>
            <a:chOff x="137786" y="1103294"/>
            <a:chExt cx="950178" cy="546239"/>
          </a:xfrm>
        </p:grpSpPr>
        <p:sp>
          <p:nvSpPr>
            <p:cNvPr id="62" name="AutoShape 9"/>
            <p:cNvSpPr>
              <a:spLocks noChangeArrowheads="1"/>
            </p:cNvSpPr>
            <p:nvPr/>
          </p:nvSpPr>
          <p:spPr bwMode="auto">
            <a:xfrm>
              <a:off x="155077" y="1103294"/>
              <a:ext cx="618257" cy="546239"/>
            </a:xfrm>
            <a:prstGeom prst="roundRect">
              <a:avLst>
                <a:gd name="adj" fmla="val 0"/>
              </a:avLst>
            </a:prstGeom>
            <a:solidFill>
              <a:srgbClr val="003366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latinLnBrk="0">
                <a:defRPr/>
              </a:pPr>
              <a:endParaRPr lang="ko-KR" altLang="en-US" kern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64" name="그룹 163"/>
            <p:cNvGrpSpPr/>
            <p:nvPr/>
          </p:nvGrpSpPr>
          <p:grpSpPr>
            <a:xfrm>
              <a:off x="137786" y="1103411"/>
              <a:ext cx="950178" cy="532055"/>
              <a:chOff x="137786" y="1093880"/>
              <a:chExt cx="950178" cy="532055"/>
            </a:xfrm>
          </p:grpSpPr>
          <p:pic>
            <p:nvPicPr>
              <p:cNvPr id="65" name="Picture 10" descr="001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37786" y="1093880"/>
                <a:ext cx="950178" cy="191980"/>
              </a:xfrm>
              <a:prstGeom prst="rect">
                <a:avLst/>
              </a:prstGeom>
              <a:noFill/>
            </p:spPr>
          </p:pic>
          <p:sp>
            <p:nvSpPr>
              <p:cNvPr id="66" name="AutoShape 11"/>
              <p:cNvSpPr>
                <a:spLocks noChangeArrowheads="1"/>
              </p:cNvSpPr>
              <p:nvPr/>
            </p:nvSpPr>
            <p:spPr bwMode="auto">
              <a:xfrm>
                <a:off x="166653" y="1128695"/>
                <a:ext cx="593725" cy="497240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latinLnBrk="0">
                  <a:defRPr/>
                </a:pPr>
                <a:endParaRPr lang="ko-KR" altLang="en-US" sz="2000" kern="0" smtClean="0">
                  <a:solidFill>
                    <a:srgbClr val="FFFFFF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endParaRPr>
              </a:p>
            </p:txBody>
          </p:sp>
        </p:grpSp>
      </p:grpSp>
      <p:sp>
        <p:nvSpPr>
          <p:cNvPr id="54" name="AutoShape 6"/>
          <p:cNvSpPr>
            <a:spLocks noChangeArrowheads="1"/>
          </p:cNvSpPr>
          <p:nvPr/>
        </p:nvSpPr>
        <p:spPr bwMode="auto">
          <a:xfrm>
            <a:off x="624893" y="6006774"/>
            <a:ext cx="2428892" cy="32732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5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Source: Seoul Survey, 2009</a:t>
            </a:r>
            <a:endParaRPr lang="ko-KR" altLang="en-US" sz="110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7" name="AutoShape 6"/>
          <p:cNvSpPr>
            <a:spLocks noChangeArrowheads="1"/>
          </p:cNvSpPr>
          <p:nvPr/>
        </p:nvSpPr>
        <p:spPr bwMode="auto">
          <a:xfrm>
            <a:off x="6643702" y="4429132"/>
            <a:ext cx="2428892" cy="32732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5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Source: </a:t>
            </a:r>
            <a:r>
              <a:rPr lang="en-US" altLang="ko-KR" sz="1050" kern="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Alliance</a:t>
            </a:r>
            <a:r>
              <a:rPr lang="en-US" altLang="ko-KR" sz="1050" kern="0" dirty="0" smtClean="0">
                <a:solidFill>
                  <a:srgbClr val="FF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05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for the Arts, 2002</a:t>
            </a:r>
            <a:endParaRPr lang="ko-KR" altLang="en-US" sz="110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8" name="AutoShape 6"/>
          <p:cNvSpPr>
            <a:spLocks noChangeArrowheads="1"/>
          </p:cNvSpPr>
          <p:nvPr/>
        </p:nvSpPr>
        <p:spPr bwMode="auto">
          <a:xfrm>
            <a:off x="6643702" y="5892800"/>
            <a:ext cx="2428892" cy="32732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5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Seoul: Tokyo City, 2004</a:t>
            </a:r>
            <a:endParaRPr lang="ko-KR" altLang="en-US" sz="110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28</a:t>
            </a:fld>
            <a:endParaRPr lang="ko-KR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3" name="Rectangle 49"/>
          <p:cNvSpPr>
            <a:spLocks noChangeArrowheads="1"/>
          </p:cNvSpPr>
          <p:nvPr/>
        </p:nvSpPr>
        <p:spPr bwMode="auto">
          <a:xfrm>
            <a:off x="0" y="443379"/>
            <a:ext cx="9144000" cy="771043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ko-KR" sz="2200" dirty="0" smtClean="0">
                <a:solidFill>
                  <a:srgbClr val="FF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To need fundamental efforts to upgrade the ‘Creative Cultural City, Seoul’</a:t>
            </a:r>
            <a:r>
              <a:rPr lang="ko-KR" altLang="en-US" sz="2200" dirty="0" smtClean="0">
                <a:solidFill>
                  <a:srgbClr val="FF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539940" y="1491030"/>
            <a:ext cx="8318340" cy="4749455"/>
            <a:chOff x="539940" y="1698722"/>
            <a:chExt cx="8318340" cy="4394624"/>
          </a:xfrm>
        </p:grpSpPr>
        <p:sp>
          <p:nvSpPr>
            <p:cNvPr id="145" name="직사각형 144"/>
            <p:cNvSpPr/>
            <p:nvPr/>
          </p:nvSpPr>
          <p:spPr>
            <a:xfrm>
              <a:off x="3408218" y="1767597"/>
              <a:ext cx="5450062" cy="6662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Establishing the Han River cultural axis to make the  </a:t>
              </a:r>
            </a:p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world’s best waterside art spaces</a:t>
              </a:r>
              <a:endParaRPr lang="ko-KR" altLang="en-US" sz="15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152" name="직사각형 151"/>
            <p:cNvSpPr/>
            <p:nvPr/>
          </p:nvSpPr>
          <p:spPr>
            <a:xfrm>
              <a:off x="3408218" y="2474092"/>
              <a:ext cx="5450062" cy="6662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Establishing a regional cultural belt to create a tourist </a:t>
              </a:r>
            </a:p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   attraction</a:t>
              </a:r>
              <a:endParaRPr lang="ko-KR" altLang="en-US" sz="15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159" name="직사각형 158"/>
            <p:cNvSpPr/>
            <p:nvPr/>
          </p:nvSpPr>
          <p:spPr>
            <a:xfrm>
              <a:off x="3408218" y="3180587"/>
              <a:ext cx="5450062" cy="6662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Outposts for nurturing the cultural industry of pure arts</a:t>
              </a:r>
              <a:endParaRPr lang="ko-KR" altLang="en-US" sz="15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25" name="오각형 24"/>
            <p:cNvSpPr/>
            <p:nvPr/>
          </p:nvSpPr>
          <p:spPr>
            <a:xfrm>
              <a:off x="539940" y="1792873"/>
              <a:ext cx="2300242" cy="640939"/>
            </a:xfrm>
            <a:prstGeom prst="homePlate">
              <a:avLst>
                <a:gd name="adj" fmla="val 0"/>
              </a:avLst>
            </a:prstGeom>
            <a:solidFill>
              <a:srgbClr val="002776">
                <a:alpha val="1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ctr"/>
            <a:lstStyle/>
            <a:p>
              <a:pPr algn="ctr" latinLnBrk="0">
                <a:defRPr/>
              </a:pPr>
              <a:r>
                <a:rPr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Han River</a:t>
              </a:r>
            </a:p>
            <a:p>
              <a:pPr algn="ctr" latinLnBrk="0">
                <a:defRPr/>
              </a:pPr>
              <a:r>
                <a:rPr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Renaissance</a:t>
              </a:r>
              <a:endParaRPr lang="ko-KR" altLang="en-US" sz="1600" kern="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6" name="오각형 25"/>
            <p:cNvSpPr/>
            <p:nvPr/>
          </p:nvSpPr>
          <p:spPr>
            <a:xfrm>
              <a:off x="539940" y="2499368"/>
              <a:ext cx="2300242" cy="640939"/>
            </a:xfrm>
            <a:prstGeom prst="homePlate">
              <a:avLst>
                <a:gd name="adj" fmla="val 0"/>
              </a:avLst>
            </a:prstGeom>
            <a:solidFill>
              <a:srgbClr val="002776">
                <a:alpha val="1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ctr"/>
            <a:lstStyle/>
            <a:p>
              <a:pPr algn="ctr" latinLnBrk="0">
                <a:defRPr/>
              </a:pPr>
              <a:r>
                <a:rPr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Downtown/</a:t>
              </a:r>
            </a:p>
            <a:p>
              <a:pPr algn="ctr" latinLnBrk="0">
                <a:defRPr/>
              </a:pPr>
              <a:r>
                <a:rPr lang="en-US" altLang="ko-KR" sz="1600" kern="0" dirty="0" err="1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Namsan</a:t>
              </a:r>
              <a:r>
                <a:rPr lang="ko-KR" altLang="en-US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Renaissance</a:t>
              </a:r>
              <a:endParaRPr lang="ko-KR" altLang="en-US" sz="1600" kern="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7" name="오각형 26"/>
            <p:cNvSpPr/>
            <p:nvPr/>
          </p:nvSpPr>
          <p:spPr>
            <a:xfrm>
              <a:off x="539940" y="3205863"/>
              <a:ext cx="2300242" cy="640939"/>
            </a:xfrm>
            <a:prstGeom prst="homePlate">
              <a:avLst>
                <a:gd name="adj" fmla="val 0"/>
              </a:avLst>
            </a:prstGeom>
            <a:solidFill>
              <a:srgbClr val="002776">
                <a:alpha val="1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ctr"/>
            <a:lstStyle/>
            <a:p>
              <a:pPr algn="ctr" latinLnBrk="0">
                <a:defRPr/>
              </a:pPr>
              <a:r>
                <a:rPr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Creation space</a:t>
              </a:r>
              <a:endParaRPr lang="ko-KR" altLang="en-US" sz="1600" kern="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3408218" y="3887082"/>
              <a:ext cx="5450062" cy="6662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Developed for the discovery and use of culture assets’ values</a:t>
              </a:r>
              <a:endParaRPr lang="ko-KR" altLang="en-US" sz="15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29" name="오각형 28"/>
            <p:cNvSpPr/>
            <p:nvPr/>
          </p:nvSpPr>
          <p:spPr>
            <a:xfrm>
              <a:off x="539940" y="3912358"/>
              <a:ext cx="2300242" cy="640939"/>
            </a:xfrm>
            <a:prstGeom prst="homePlate">
              <a:avLst>
                <a:gd name="adj" fmla="val 0"/>
              </a:avLst>
            </a:prstGeom>
            <a:solidFill>
              <a:srgbClr val="002776">
                <a:alpha val="1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ctr"/>
            <a:lstStyle/>
            <a:p>
              <a:pPr algn="ctr" latinLnBrk="0">
                <a:defRPr/>
              </a:pPr>
              <a:r>
                <a:rPr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Restoration of historic and cultural assets</a:t>
              </a:r>
              <a:endParaRPr lang="ko-KR" altLang="en-US" sz="1600" kern="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3408218" y="4593577"/>
              <a:ext cx="5450062" cy="6662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Providing citizens with the space for reading books at their leisure</a:t>
              </a:r>
              <a:endParaRPr lang="ko-KR" altLang="en-US" sz="15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32" name="오각형 31"/>
            <p:cNvSpPr/>
            <p:nvPr/>
          </p:nvSpPr>
          <p:spPr>
            <a:xfrm>
              <a:off x="539940" y="4618853"/>
              <a:ext cx="2300242" cy="640939"/>
            </a:xfrm>
            <a:prstGeom prst="homePlate">
              <a:avLst>
                <a:gd name="adj" fmla="val 0"/>
              </a:avLst>
            </a:prstGeom>
            <a:solidFill>
              <a:srgbClr val="002776">
                <a:alpha val="1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ctr"/>
            <a:lstStyle/>
            <a:p>
              <a:pPr algn="ctr" latinLnBrk="0">
                <a:defRPr/>
              </a:pPr>
              <a:r>
                <a:rPr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Constructing landmark libraries</a:t>
              </a:r>
              <a:endParaRPr lang="ko-KR" altLang="en-US" sz="1600" kern="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3408218" y="5300071"/>
              <a:ext cx="5450062" cy="6662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Realizing everyday and universal welfare by matching a </a:t>
              </a:r>
            </a:p>
            <a:p>
              <a:pPr latinLnBrk="0">
                <a:defRPr/>
              </a:pPr>
              <a:r>
                <a:rPr lang="en-US" altLang="ko-KR" sz="1500" kern="0" dirty="0" smtClean="0">
                  <a:solidFill>
                    <a:prstClr val="black"/>
                  </a:solidFill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  living space with a program</a:t>
              </a:r>
              <a:endParaRPr lang="ko-KR" altLang="en-US" sz="15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34" name="오각형 33"/>
            <p:cNvSpPr/>
            <p:nvPr/>
          </p:nvSpPr>
          <p:spPr>
            <a:xfrm>
              <a:off x="539940" y="5325347"/>
              <a:ext cx="2300242" cy="640939"/>
            </a:xfrm>
            <a:prstGeom prst="homePlate">
              <a:avLst>
                <a:gd name="adj" fmla="val 0"/>
              </a:avLst>
            </a:prstGeom>
            <a:solidFill>
              <a:srgbClr val="002776">
                <a:alpha val="19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180000" rIns="180000" rtlCol="0" anchor="ctr"/>
            <a:lstStyle/>
            <a:p>
              <a:pPr algn="ctr" latinLnBrk="0">
                <a:defRPr/>
              </a:pPr>
              <a:r>
                <a:rPr lang="en-US" altLang="ko-KR" sz="1600" kern="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Cultural welfare net</a:t>
              </a:r>
              <a:endParaRPr lang="ko-KR" altLang="en-US" sz="1600" kern="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18" name="AutoShape 2"/>
            <p:cNvSpPr>
              <a:spLocks noChangeArrowheads="1"/>
            </p:cNvSpPr>
            <p:nvPr/>
          </p:nvSpPr>
          <p:spPr bwMode="auto">
            <a:xfrm rot="5400000">
              <a:off x="2684343" y="1923294"/>
              <a:ext cx="838028" cy="38888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ysClr val="window" lastClr="FFFFFF">
                    <a:gamma/>
                    <a:shade val="46275"/>
                    <a:invGamma/>
                    <a:alpha val="0"/>
                  </a:sys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atinLnBrk="0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AutoShape 2"/>
            <p:cNvSpPr>
              <a:spLocks noChangeArrowheads="1"/>
            </p:cNvSpPr>
            <p:nvPr/>
          </p:nvSpPr>
          <p:spPr bwMode="auto">
            <a:xfrm rot="5400000">
              <a:off x="2684343" y="2634613"/>
              <a:ext cx="838028" cy="38888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ysClr val="window" lastClr="FFFFFF">
                    <a:gamma/>
                    <a:shade val="46275"/>
                    <a:invGamma/>
                    <a:alpha val="0"/>
                  </a:sys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atinLnBrk="0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AutoShape 2"/>
            <p:cNvSpPr>
              <a:spLocks noChangeArrowheads="1"/>
            </p:cNvSpPr>
            <p:nvPr/>
          </p:nvSpPr>
          <p:spPr bwMode="auto">
            <a:xfrm rot="5400000">
              <a:off x="2684343" y="3345932"/>
              <a:ext cx="838028" cy="38888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ysClr val="window" lastClr="FFFFFF">
                    <a:gamma/>
                    <a:shade val="46275"/>
                    <a:invGamma/>
                    <a:alpha val="0"/>
                  </a:sys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atinLnBrk="0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AutoShape 2"/>
            <p:cNvSpPr>
              <a:spLocks noChangeArrowheads="1"/>
            </p:cNvSpPr>
            <p:nvPr/>
          </p:nvSpPr>
          <p:spPr bwMode="auto">
            <a:xfrm rot="5400000">
              <a:off x="2684343" y="4057251"/>
              <a:ext cx="838028" cy="38888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ysClr val="window" lastClr="FFFFFF">
                    <a:gamma/>
                    <a:shade val="46275"/>
                    <a:invGamma/>
                    <a:alpha val="0"/>
                  </a:sys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atinLnBrk="0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AutoShape 2"/>
            <p:cNvSpPr>
              <a:spLocks noChangeArrowheads="1"/>
            </p:cNvSpPr>
            <p:nvPr/>
          </p:nvSpPr>
          <p:spPr bwMode="auto">
            <a:xfrm rot="5400000">
              <a:off x="2684343" y="4768570"/>
              <a:ext cx="838028" cy="38888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ysClr val="window" lastClr="FFFFFF">
                    <a:gamma/>
                    <a:shade val="46275"/>
                    <a:invGamma/>
                    <a:alpha val="0"/>
                  </a:sys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atinLnBrk="0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AutoShape 2"/>
            <p:cNvSpPr>
              <a:spLocks noChangeArrowheads="1"/>
            </p:cNvSpPr>
            <p:nvPr/>
          </p:nvSpPr>
          <p:spPr bwMode="auto">
            <a:xfrm rot="5400000">
              <a:off x="2684343" y="5479890"/>
              <a:ext cx="838028" cy="388884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chemeClr val="bg1">
                    <a:lumMod val="75000"/>
                  </a:schemeClr>
                </a:gs>
                <a:gs pos="100000">
                  <a:sysClr val="window" lastClr="FFFFFF">
                    <a:gamma/>
                    <a:shade val="46275"/>
                    <a:invGamma/>
                    <a:alpha val="0"/>
                  </a:sysClr>
                </a:gs>
              </a:gsLst>
              <a:lin ang="5400000" scaled="1"/>
            </a:gradFill>
            <a:ln w="9525" algn="ctr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latinLnBrk="0">
                <a:defRPr/>
              </a:pPr>
              <a:endParaRPr lang="ko-KR" altLang="en-US" ker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29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0" y="2269254"/>
            <a:ext cx="9144000" cy="1874126"/>
          </a:xfrm>
          <a:prstGeom prst="rect">
            <a:avLst/>
          </a:prstGeom>
          <a:solidFill>
            <a:srgbClr val="003300"/>
          </a:solidFill>
          <a:ln w="25400" cap="flat" cmpd="sng" algn="ctr">
            <a:noFill/>
            <a:prstDash val="solid"/>
          </a:ln>
          <a:effectLst/>
        </p:spPr>
        <p:txBody>
          <a:bodyPr lIns="91422" tIns="45712" rIns="91422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맑은 고딕"/>
              <a:cs typeface="Times New Roman" pitchFamily="18" charset="0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0" y="2630243"/>
            <a:ext cx="9144000" cy="1200312"/>
          </a:xfrm>
          <a:prstGeom prst="rect">
            <a:avLst/>
          </a:prstGeom>
        </p:spPr>
        <p:txBody>
          <a:bodyPr wrap="square" lIns="91422" tIns="45712" rIns="91422" bIns="45712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Vision and Goals of Cultural Policy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600" kern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 t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he 5</a:t>
            </a:r>
            <a:r>
              <a:rPr kumimoji="0" lang="en-US" altLang="ko-KR" sz="3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</a:t>
            </a:r>
            <a:r>
              <a:rPr kumimoji="0" lang="en-US" altLang="ko-KR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elected Government </a:t>
            </a:r>
          </a:p>
        </p:txBody>
      </p:sp>
      <p:pic>
        <p:nvPicPr>
          <p:cNvPr id="6" name="Picture 16" descr="서울 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6286512" y="0"/>
            <a:ext cx="2857488" cy="142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-8527" y="2329598"/>
            <a:ext cx="1770392" cy="307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5741" tIns="37871" rIns="75741" bIns="37871">
            <a:spAutoFit/>
          </a:bodyPr>
          <a:lstStyle/>
          <a:p>
            <a:pPr defTabSz="757411" latinLnBrk="0">
              <a:spcBef>
                <a:spcPct val="30000"/>
              </a:spcBef>
              <a:defRPr/>
            </a:pPr>
            <a:r>
              <a:rPr lang="en-US" altLang="ko-KR" sz="1500" kern="0" dirty="0" err="1" smtClean="0">
                <a:solidFill>
                  <a:srgbClr val="5454C8"/>
                </a:solidFill>
                <a:latin typeface="AucoinExtBol" pitchFamily="34" charset="0"/>
                <a:ea typeface="굴림" charset="-127"/>
              </a:rPr>
              <a:t>Seoul_creative</a:t>
            </a:r>
            <a:r>
              <a:rPr lang="en-US" altLang="ko-KR" sz="1500" kern="0" dirty="0" smtClean="0">
                <a:solidFill>
                  <a:srgbClr val="5454C8"/>
                </a:solidFill>
                <a:latin typeface="AucoinExtBol" pitchFamily="34" charset="0"/>
                <a:ea typeface="굴림" charset="-127"/>
              </a:rPr>
              <a:t> city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62392" y="3321492"/>
            <a:ext cx="3081608" cy="599702"/>
          </a:xfrm>
          <a:prstGeom prst="rect">
            <a:avLst/>
          </a:prstGeom>
          <a:noFill/>
        </p:spPr>
        <p:txBody>
          <a:bodyPr wrap="square" lIns="75741" tIns="37871" rIns="75741" bIns="37871" rtlCol="0">
            <a:spAutoFit/>
          </a:bodyPr>
          <a:lstStyle/>
          <a:p>
            <a:pPr defTabSz="757411" latinLnBrk="0">
              <a:defRPr/>
            </a:pPr>
            <a:r>
              <a:rPr lang="en-US" altLang="ko-KR" sz="23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Overview of Seoul </a:t>
            </a:r>
          </a:p>
          <a:p>
            <a:pPr defTabSz="757411" latinLnBrk="0">
              <a:defRPr/>
            </a:pPr>
            <a:r>
              <a:rPr lang="ko-KR" altLang="en-US" sz="11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서울시</a:t>
            </a:r>
            <a:r>
              <a:rPr lang="en-US" altLang="ko-KR" sz="11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</a:t>
            </a:r>
            <a:r>
              <a:rPr lang="ko-KR" altLang="en-US" sz="11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개요</a:t>
            </a:r>
            <a:endParaRPr lang="ko-KR" altLang="en-US" sz="1100" kern="0" dirty="0">
              <a:solidFill>
                <a:srgbClr val="FFFFFF"/>
              </a:solidFill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0" y="2657467"/>
            <a:ext cx="9144000" cy="1874126"/>
          </a:xfrm>
          <a:prstGeom prst="rect">
            <a:avLst/>
          </a:prstGeom>
          <a:solidFill>
            <a:srgbClr val="003300"/>
          </a:solidFill>
          <a:ln w="25400" cap="flat" cmpd="sng" algn="ctr">
            <a:noFill/>
            <a:prstDash val="solid"/>
          </a:ln>
          <a:effectLst/>
        </p:spPr>
        <p:txBody>
          <a:bodyPr lIns="91422" tIns="45712" rIns="91422" bIns="45712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Times New Roman" pitchFamily="18" charset="0"/>
              <a:ea typeface="맑은 고딕"/>
              <a:cs typeface="Times New Roman" pitchFamily="18" charset="0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-13270" y="3235449"/>
            <a:ext cx="9144000" cy="707870"/>
          </a:xfrm>
          <a:prstGeom prst="rect">
            <a:avLst/>
          </a:prstGeom>
        </p:spPr>
        <p:txBody>
          <a:bodyPr wrap="square" lIns="91422" tIns="45712" rIns="91422" bIns="45712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4000" kern="0" noProof="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Overview of Seoul</a:t>
            </a:r>
            <a:endParaRPr kumimoji="0" lang="en-US" altLang="ko-KR" sz="4000" b="0" i="0" u="none" strike="noStrike" kern="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14" name="Picture 16" descr="서울 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6286512" y="0"/>
            <a:ext cx="2857488" cy="142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30</a:t>
            </a:fld>
            <a:endParaRPr lang="ko-KR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grpSp>
        <p:nvGrpSpPr>
          <p:cNvPr id="11" name="그룹 38"/>
          <p:cNvGrpSpPr/>
          <p:nvPr/>
        </p:nvGrpSpPr>
        <p:grpSpPr>
          <a:xfrm>
            <a:off x="0" y="0"/>
            <a:ext cx="9144000" cy="853805"/>
            <a:chOff x="0" y="0"/>
            <a:chExt cx="9144000" cy="853805"/>
          </a:xfrm>
        </p:grpSpPr>
        <p:pic>
          <p:nvPicPr>
            <p:cNvPr id="104" name="그림 103" descr="그림1.jpg"/>
            <p:cNvPicPr>
              <a:picLocks noChangeAspect="1"/>
            </p:cNvPicPr>
            <p:nvPr/>
          </p:nvPicPr>
          <p:blipFill>
            <a:blip r:embed="rId2" cstate="print"/>
            <a:srcRect l="69510" t="75362" r="16958" b="3459"/>
            <a:stretch>
              <a:fillRect/>
            </a:stretch>
          </p:blipFill>
          <p:spPr>
            <a:xfrm rot="10800000">
              <a:off x="0" y="0"/>
              <a:ext cx="1073816" cy="853805"/>
            </a:xfrm>
            <a:prstGeom prst="rect">
              <a:avLst/>
            </a:prstGeom>
          </p:spPr>
        </p:pic>
        <p:cxnSp>
          <p:nvCxnSpPr>
            <p:cNvPr id="105" name="직선 연결선 104"/>
            <p:cNvCxnSpPr/>
            <p:nvPr/>
          </p:nvCxnSpPr>
          <p:spPr>
            <a:xfrm>
              <a:off x="0" y="842948"/>
              <a:ext cx="9144000" cy="1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 Box 9"/>
          <p:cNvSpPr txBox="1">
            <a:spLocks noChangeArrowheads="1"/>
          </p:cNvSpPr>
          <p:nvPr/>
        </p:nvSpPr>
        <p:spPr bwMode="auto">
          <a:xfrm>
            <a:off x="1149927" y="174785"/>
            <a:ext cx="80079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5</a:t>
            </a:r>
            <a:r>
              <a:rPr lang="en-US" altLang="ko-KR" sz="2400" i="1" baseline="30000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</a:t>
            </a:r>
            <a:r>
              <a:rPr lang="en-US" altLang="ko-KR" sz="24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Government’s visions and goals for cultural administration</a:t>
            </a:r>
            <a:endParaRPr lang="ko-KR" altLang="en-US" sz="24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모서리가 둥근 직사각형 46"/>
          <p:cNvSpPr/>
          <p:nvPr/>
        </p:nvSpPr>
        <p:spPr>
          <a:xfrm>
            <a:off x="1856509" y="1278291"/>
            <a:ext cx="7010400" cy="490574"/>
          </a:xfrm>
          <a:prstGeom prst="roundRect">
            <a:avLst>
              <a:gd name="adj" fmla="val 7849"/>
            </a:avLst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To transform Seoul into a  “Cultural City Created Together”</a:t>
            </a:r>
            <a:endParaRPr lang="ko-KR" altLang="en-US" dirty="0" smtClean="0">
              <a:solidFill>
                <a:srgbClr val="00206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48" name="Group 15"/>
          <p:cNvGrpSpPr>
            <a:grpSpLocks/>
          </p:cNvGrpSpPr>
          <p:nvPr/>
        </p:nvGrpSpPr>
        <p:grpSpPr bwMode="auto">
          <a:xfrm>
            <a:off x="287695" y="1212104"/>
            <a:ext cx="1426702" cy="562787"/>
            <a:chOff x="2059" y="1719"/>
            <a:chExt cx="906" cy="301"/>
          </a:xfrm>
        </p:grpSpPr>
        <p:sp>
          <p:nvSpPr>
            <p:cNvPr id="49" name="AutoShape 16"/>
            <p:cNvSpPr>
              <a:spLocks noChangeArrowheads="1"/>
            </p:cNvSpPr>
            <p:nvPr/>
          </p:nvSpPr>
          <p:spPr bwMode="auto">
            <a:xfrm flipH="1">
              <a:off x="2059" y="1767"/>
              <a:ext cx="823" cy="2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F5F00"/>
                </a:gs>
                <a:gs pos="100000">
                  <a:srgbClr val="75B000"/>
                </a:gs>
              </a:gsLst>
              <a:lin ang="5400000" scaled="1"/>
            </a:gradFill>
            <a:ln w="12700" algn="ctr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0" name="AutoShape 17"/>
            <p:cNvSpPr>
              <a:spLocks noChangeArrowheads="1"/>
            </p:cNvSpPr>
            <p:nvPr/>
          </p:nvSpPr>
          <p:spPr bwMode="auto">
            <a:xfrm>
              <a:off x="2099" y="1719"/>
              <a:ext cx="751" cy="187"/>
            </a:xfrm>
            <a:prstGeom prst="roundRect">
              <a:avLst>
                <a:gd name="adj" fmla="val 20727"/>
              </a:avLst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28575" cap="rnd" algn="ctr">
              <a:noFill/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1" name="Text Box 18"/>
            <p:cNvSpPr txBox="1">
              <a:spLocks noChangeArrowheads="1"/>
            </p:cNvSpPr>
            <p:nvPr/>
          </p:nvSpPr>
          <p:spPr bwMode="auto">
            <a:xfrm>
              <a:off x="2078" y="1765"/>
              <a:ext cx="887" cy="255"/>
            </a:xfrm>
            <a:prstGeom prst="roundRect">
              <a:avLst>
                <a:gd name="adj" fmla="val 50000"/>
              </a:avLst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sx="1000" sy="1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6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Visions</a:t>
              </a:r>
              <a:endParaRPr lang="ko-KR" altLang="en-US" sz="160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grpSp>
        <p:nvGrpSpPr>
          <p:cNvPr id="53" name="Group 15"/>
          <p:cNvGrpSpPr>
            <a:grpSpLocks/>
          </p:cNvGrpSpPr>
          <p:nvPr/>
        </p:nvGrpSpPr>
        <p:grpSpPr bwMode="auto">
          <a:xfrm>
            <a:off x="287696" y="2051927"/>
            <a:ext cx="1296000" cy="576605"/>
            <a:chOff x="2059" y="1725"/>
            <a:chExt cx="823" cy="290"/>
          </a:xfrm>
        </p:grpSpPr>
        <p:sp>
          <p:nvSpPr>
            <p:cNvPr id="54" name="AutoShape 16"/>
            <p:cNvSpPr>
              <a:spLocks noChangeArrowheads="1"/>
            </p:cNvSpPr>
            <p:nvPr/>
          </p:nvSpPr>
          <p:spPr bwMode="auto">
            <a:xfrm flipH="1">
              <a:off x="2059" y="1767"/>
              <a:ext cx="823" cy="2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F5F00"/>
                </a:gs>
                <a:gs pos="100000">
                  <a:srgbClr val="75B000"/>
                </a:gs>
              </a:gsLst>
              <a:lin ang="5400000" scaled="1"/>
            </a:gradFill>
            <a:ln w="12700" algn="ctr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5" name="AutoShape 17"/>
            <p:cNvSpPr>
              <a:spLocks noChangeArrowheads="1"/>
            </p:cNvSpPr>
            <p:nvPr/>
          </p:nvSpPr>
          <p:spPr bwMode="auto">
            <a:xfrm>
              <a:off x="2099" y="1725"/>
              <a:ext cx="751" cy="176"/>
            </a:xfrm>
            <a:prstGeom prst="roundRect">
              <a:avLst>
                <a:gd name="adj" fmla="val 20727"/>
              </a:avLst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28575" cap="rnd" algn="ctr">
              <a:noFill/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6" name="Text Box 18"/>
            <p:cNvSpPr txBox="1">
              <a:spLocks noChangeArrowheads="1"/>
            </p:cNvSpPr>
            <p:nvPr/>
          </p:nvSpPr>
          <p:spPr bwMode="auto">
            <a:xfrm>
              <a:off x="2064" y="1776"/>
              <a:ext cx="814" cy="239"/>
            </a:xfrm>
            <a:prstGeom prst="roundRect">
              <a:avLst>
                <a:gd name="adj" fmla="val 50000"/>
              </a:avLst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sx="1000" sy="1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altLang="ko-KR" sz="1600" dirty="0" smtClean="0">
                  <a:solidFill>
                    <a:schemeClr val="bg1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Goals</a:t>
              </a:r>
              <a:endParaRPr lang="ko-KR" altLang="en-US" sz="1600" dirty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grpSp>
        <p:nvGrpSpPr>
          <p:cNvPr id="58" name="그룹 101"/>
          <p:cNvGrpSpPr/>
          <p:nvPr/>
        </p:nvGrpSpPr>
        <p:grpSpPr>
          <a:xfrm>
            <a:off x="1877260" y="2144309"/>
            <a:ext cx="2059260" cy="1277195"/>
            <a:chOff x="188640" y="3569578"/>
            <a:chExt cx="2160000" cy="1688222"/>
          </a:xfrm>
        </p:grpSpPr>
        <p:sp>
          <p:nvSpPr>
            <p:cNvPr id="73" name="모서리가 둥근 직사각형 72"/>
            <p:cNvSpPr/>
            <p:nvPr/>
          </p:nvSpPr>
          <p:spPr>
            <a:xfrm>
              <a:off x="249259" y="3614982"/>
              <a:ext cx="2038763" cy="1605195"/>
            </a:xfrm>
            <a:prstGeom prst="roundRect">
              <a:avLst>
                <a:gd name="adj" fmla="val 1818"/>
              </a:avLst>
            </a:prstGeom>
            <a:solidFill>
              <a:schemeClr val="accent5">
                <a:lumMod val="50000"/>
                <a:alpha val="60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algn="ctr">
                <a:spcBef>
                  <a:spcPts val="600"/>
                </a:spcBef>
              </a:pPr>
              <a:endParaRPr lang="en-US" altLang="ko-KR" sz="15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>
                <a:spcBef>
                  <a:spcPts val="600"/>
                </a:spcBef>
              </a:pPr>
              <a:endParaRPr lang="en-US" altLang="ko-KR" sz="15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>
                <a:lnSpc>
                  <a:spcPts val="1600"/>
                </a:lnSpc>
              </a:pPr>
              <a:r>
                <a:rPr lang="en-US" altLang="ko-KR" sz="15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</a:p>
            <a:p>
              <a:pPr algn="ctr">
                <a:lnSpc>
                  <a:spcPts val="1600"/>
                </a:lnSpc>
              </a:pPr>
              <a:endParaRPr lang="en-US" altLang="ko-KR" sz="1500" dirty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>
                <a:lnSpc>
                  <a:spcPts val="1600"/>
                </a:lnSpc>
              </a:pPr>
              <a:r>
                <a:rPr lang="en-US" altLang="ko-KR" sz="15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Community culture supporting a happy and abundant life</a:t>
              </a:r>
            </a:p>
            <a:p>
              <a:pPr algn="ctr"/>
              <a:endParaRPr lang="en-US" altLang="ko-KR" sz="15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/>
              <a:endParaRPr lang="en-US" altLang="ko-KR" sz="15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/>
              <a:endParaRPr lang="en-US" altLang="ko-KR" sz="15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  <a:p>
              <a:pPr algn="ctr"/>
              <a:endParaRPr lang="en-US" altLang="ko-KR" sz="1500" dirty="0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74" name="모서리가 둥근 직사각형 73"/>
            <p:cNvSpPr/>
            <p:nvPr/>
          </p:nvSpPr>
          <p:spPr>
            <a:xfrm>
              <a:off x="188640" y="3569578"/>
              <a:ext cx="2160000" cy="1688222"/>
            </a:xfrm>
            <a:prstGeom prst="roundRect">
              <a:avLst>
                <a:gd name="adj" fmla="val 1818"/>
              </a:avLst>
            </a:prstGeom>
            <a:noFill/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20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grpSp>
        <p:nvGrpSpPr>
          <p:cNvPr id="84" name="그룹 83"/>
          <p:cNvGrpSpPr/>
          <p:nvPr/>
        </p:nvGrpSpPr>
        <p:grpSpPr>
          <a:xfrm>
            <a:off x="1877260" y="3593356"/>
            <a:ext cx="2059260" cy="1719798"/>
            <a:chOff x="1877260" y="3614581"/>
            <a:chExt cx="2059260" cy="1406785"/>
          </a:xfrm>
        </p:grpSpPr>
        <p:sp>
          <p:nvSpPr>
            <p:cNvPr id="71" name="모서리가 둥근 직사각형 70"/>
            <p:cNvSpPr/>
            <p:nvPr/>
          </p:nvSpPr>
          <p:spPr>
            <a:xfrm>
              <a:off x="1935052" y="3649174"/>
              <a:ext cx="1943677" cy="1337599"/>
            </a:xfrm>
            <a:prstGeom prst="roundRect">
              <a:avLst>
                <a:gd name="adj" fmla="val 1818"/>
              </a:avLst>
            </a:prstGeom>
            <a:solidFill>
              <a:schemeClr val="accent5">
                <a:lumMod val="50000"/>
                <a:alpha val="77000"/>
              </a:schemeClr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rIns="180000" rtlCol="0" anchor="ctr"/>
            <a:lstStyle/>
            <a:p>
              <a:pPr algn="ctr"/>
              <a:r>
                <a:rPr lang="en-US" altLang="ko-KR" sz="15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Promoting the creative industry,</a:t>
              </a:r>
            </a:p>
            <a:p>
              <a:pPr algn="ctr"/>
              <a:r>
                <a:rPr lang="en-US" altLang="ko-KR" sz="1500" dirty="0" smtClean="0">
                  <a:solidFill>
                    <a:schemeClr val="bg1"/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an ocean of opportunity for creating jobs</a:t>
              </a:r>
            </a:p>
          </p:txBody>
        </p:sp>
        <p:sp>
          <p:nvSpPr>
            <p:cNvPr id="72" name="모서리가 둥근 직사각형 71"/>
            <p:cNvSpPr/>
            <p:nvPr/>
          </p:nvSpPr>
          <p:spPr>
            <a:xfrm>
              <a:off x="1877260" y="3614581"/>
              <a:ext cx="2059260" cy="1406785"/>
            </a:xfrm>
            <a:prstGeom prst="roundRect">
              <a:avLst>
                <a:gd name="adj" fmla="val 1818"/>
              </a:avLst>
            </a:prstGeom>
            <a:noFill/>
            <a:ln w="3175">
              <a:solidFill>
                <a:schemeClr val="tx2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ko-KR" sz="120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61" name="모서리가 둥근 직사각형 60"/>
          <p:cNvSpPr/>
          <p:nvPr/>
        </p:nvSpPr>
        <p:spPr>
          <a:xfrm>
            <a:off x="4184169" y="2144309"/>
            <a:ext cx="4668885" cy="379621"/>
          </a:xfrm>
          <a:prstGeom prst="roundRect">
            <a:avLst>
              <a:gd name="adj" fmla="val 1818"/>
            </a:avLst>
          </a:prstGeom>
          <a:solidFill>
            <a:schemeClr val="bg2">
              <a:lumMod val="90000"/>
              <a:alpha val="61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Providing the citizens in the community with the opportunities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for </a:t>
            </a:r>
            <a:b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cultural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creative activity</a:t>
            </a:r>
          </a:p>
        </p:txBody>
      </p:sp>
      <p:sp>
        <p:nvSpPr>
          <p:cNvPr id="62" name="모서리가 둥근 직사각형 61"/>
          <p:cNvSpPr/>
          <p:nvPr/>
        </p:nvSpPr>
        <p:spPr>
          <a:xfrm>
            <a:off x="4184169" y="2580495"/>
            <a:ext cx="4668885" cy="379621"/>
          </a:xfrm>
          <a:prstGeom prst="roundRect">
            <a:avLst>
              <a:gd name="adj" fmla="val 1818"/>
            </a:avLst>
          </a:prstGeom>
          <a:solidFill>
            <a:schemeClr val="bg2">
              <a:lumMod val="90000"/>
              <a:alpha val="61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Expansion of the</a:t>
            </a:r>
            <a:r>
              <a:rPr lang="ko-KR" alt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library and museum for more local users</a:t>
            </a:r>
          </a:p>
        </p:txBody>
      </p:sp>
      <p:sp>
        <p:nvSpPr>
          <p:cNvPr id="63" name="모서리가 둥근 직사각형 62"/>
          <p:cNvSpPr/>
          <p:nvPr/>
        </p:nvSpPr>
        <p:spPr>
          <a:xfrm>
            <a:off x="4184169" y="3016681"/>
            <a:ext cx="4668885" cy="379621"/>
          </a:xfrm>
          <a:prstGeom prst="roundRect">
            <a:avLst>
              <a:gd name="adj" fmla="val 1818"/>
            </a:avLst>
          </a:prstGeom>
          <a:solidFill>
            <a:schemeClr val="bg2">
              <a:lumMod val="90000"/>
              <a:alpha val="61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Expanding the cultural art programs that citizens can participate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 </a:t>
            </a:r>
            <a:b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together</a:t>
            </a:r>
            <a:endParaRPr lang="en-US" altLang="ko-KR" sz="12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7" name="모서리가 둥근 직사각형 66"/>
          <p:cNvSpPr/>
          <p:nvPr/>
        </p:nvSpPr>
        <p:spPr>
          <a:xfrm>
            <a:off x="4184169" y="3593356"/>
            <a:ext cx="4668885" cy="379621"/>
          </a:xfrm>
          <a:prstGeom prst="roundRect">
            <a:avLst>
              <a:gd name="adj" fmla="val 1818"/>
            </a:avLst>
          </a:prstGeom>
          <a:solidFill>
            <a:schemeClr val="bg2">
              <a:lumMod val="90000"/>
              <a:alpha val="61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Establishing the foundation of creative industry by supporting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various </a:t>
            </a:r>
            <a:b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creators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and works</a:t>
            </a:r>
          </a:p>
        </p:txBody>
      </p:sp>
      <p:sp>
        <p:nvSpPr>
          <p:cNvPr id="68" name="모서리가 둥근 직사각형 67"/>
          <p:cNvSpPr/>
          <p:nvPr/>
        </p:nvSpPr>
        <p:spPr>
          <a:xfrm>
            <a:off x="4184169" y="4035463"/>
            <a:ext cx="4668885" cy="379621"/>
          </a:xfrm>
          <a:prstGeom prst="roundRect">
            <a:avLst>
              <a:gd name="adj" fmla="val 1818"/>
            </a:avLst>
          </a:prstGeom>
          <a:solidFill>
            <a:schemeClr val="bg2">
              <a:lumMod val="90000"/>
              <a:alpha val="61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Operating DDP, which is an advance base for the creativity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 </a:t>
            </a:r>
            <a:b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industry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of future food</a:t>
            </a:r>
          </a:p>
        </p:txBody>
      </p:sp>
      <p:sp>
        <p:nvSpPr>
          <p:cNvPr id="69" name="모서리가 둥근 직사각형 68"/>
          <p:cNvSpPr/>
          <p:nvPr/>
        </p:nvSpPr>
        <p:spPr>
          <a:xfrm>
            <a:off x="4184169" y="4477570"/>
            <a:ext cx="4668885" cy="379621"/>
          </a:xfrm>
          <a:prstGeom prst="roundRect">
            <a:avLst>
              <a:gd name="adj" fmla="val 1818"/>
            </a:avLst>
          </a:prstGeom>
          <a:solidFill>
            <a:schemeClr val="bg2">
              <a:lumMod val="90000"/>
              <a:alpha val="61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Nurturing fashion, sewing, visual industry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and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animation as the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core </a:t>
            </a:r>
            <a:b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industries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of the future of Seoul</a:t>
            </a:r>
            <a:endParaRPr lang="en-US" altLang="ko-KR" sz="1200" spc="-1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70" name="모서리가 둥근 직사각형 69"/>
          <p:cNvSpPr/>
          <p:nvPr/>
        </p:nvSpPr>
        <p:spPr>
          <a:xfrm>
            <a:off x="4184169" y="4919677"/>
            <a:ext cx="4668885" cy="379621"/>
          </a:xfrm>
          <a:prstGeom prst="roundRect">
            <a:avLst>
              <a:gd name="adj" fmla="val 1818"/>
            </a:avLst>
          </a:prstGeom>
          <a:solidFill>
            <a:schemeClr val="bg2">
              <a:lumMod val="90000"/>
              <a:alpha val="61000"/>
            </a:schemeClr>
          </a:solidFill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>
              <a:buFont typeface="Arial" pitchFamily="34" charset="0"/>
              <a:buChar char="•"/>
            </a:pPr>
            <a:r>
              <a:rPr lang="ko-KR" altLang="en-US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Using the historic and cultural resources in Seoul to establish </a:t>
            </a: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smart </a:t>
            </a:r>
            <a:b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tourism</a:t>
            </a:r>
            <a:r>
              <a:rPr lang="en-US" altLang="ko-KR" sz="12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.</a:t>
            </a:r>
          </a:p>
        </p:txBody>
      </p:sp>
      <p:sp>
        <p:nvSpPr>
          <p:cNvPr id="75" name="모서리가 둥근 직사각형 74"/>
          <p:cNvSpPr/>
          <p:nvPr/>
        </p:nvSpPr>
        <p:spPr>
          <a:xfrm>
            <a:off x="1875058" y="5677776"/>
            <a:ext cx="6964142" cy="738440"/>
          </a:xfrm>
          <a:prstGeom prst="roundRect">
            <a:avLst>
              <a:gd name="adj" fmla="val 7849"/>
            </a:avLst>
          </a:prstGeom>
          <a:noFill/>
          <a:ln w="31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ko-KR" sz="1200" smtClean="0">
              <a:solidFill>
                <a:srgbClr val="00206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76" name="Group 15"/>
          <p:cNvGrpSpPr>
            <a:grpSpLocks/>
          </p:cNvGrpSpPr>
          <p:nvPr/>
        </p:nvGrpSpPr>
        <p:grpSpPr bwMode="auto">
          <a:xfrm>
            <a:off x="287696" y="5644316"/>
            <a:ext cx="1296000" cy="559048"/>
            <a:chOff x="2059" y="1719"/>
            <a:chExt cx="823" cy="299"/>
          </a:xfrm>
        </p:grpSpPr>
        <p:sp>
          <p:nvSpPr>
            <p:cNvPr id="77" name="AutoShape 16"/>
            <p:cNvSpPr>
              <a:spLocks noChangeArrowheads="1"/>
            </p:cNvSpPr>
            <p:nvPr/>
          </p:nvSpPr>
          <p:spPr bwMode="auto">
            <a:xfrm flipH="1">
              <a:off x="2059" y="1767"/>
              <a:ext cx="823" cy="240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3F5F00"/>
                </a:gs>
                <a:gs pos="100000">
                  <a:srgbClr val="75B000"/>
                </a:gs>
              </a:gsLst>
              <a:lin ang="5400000" scaled="1"/>
            </a:gradFill>
            <a:ln w="12700" algn="ctr">
              <a:solidFill>
                <a:srgbClr val="00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ko-KR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AutoShape 17"/>
            <p:cNvSpPr>
              <a:spLocks noChangeArrowheads="1"/>
            </p:cNvSpPr>
            <p:nvPr/>
          </p:nvSpPr>
          <p:spPr bwMode="auto">
            <a:xfrm>
              <a:off x="2099" y="1719"/>
              <a:ext cx="751" cy="187"/>
            </a:xfrm>
            <a:prstGeom prst="roundRect">
              <a:avLst>
                <a:gd name="adj" fmla="val 20727"/>
              </a:avLst>
            </a:prstGeom>
            <a:gradFill rotWithShape="1">
              <a:gsLst>
                <a:gs pos="0">
                  <a:srgbClr val="FFFFFF">
                    <a:alpha val="50000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28575" cap="rnd" algn="ctr">
              <a:noFill/>
              <a:prstDash val="sysDot"/>
              <a:round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ko-KR" altLang="en-US" sz="140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9" name="Text Box 18"/>
            <p:cNvSpPr txBox="1">
              <a:spLocks noChangeArrowheads="1"/>
            </p:cNvSpPr>
            <p:nvPr/>
          </p:nvSpPr>
          <p:spPr bwMode="auto">
            <a:xfrm>
              <a:off x="2068" y="1763"/>
              <a:ext cx="805" cy="255"/>
            </a:xfrm>
            <a:prstGeom prst="roundRect">
              <a:avLst>
                <a:gd name="adj" fmla="val 50000"/>
              </a:avLst>
            </a:prstGeom>
            <a:noFill/>
            <a:ln w="9525">
              <a:noFill/>
              <a:miter lim="800000"/>
              <a:headEnd/>
              <a:tailEnd/>
            </a:ln>
            <a:effectLst>
              <a:outerShdw dist="17961" sx="1000" sy="1000" algn="ctr" rotWithShape="0">
                <a:schemeClr val="tx1"/>
              </a:outerShdw>
            </a:effectLst>
          </p:spPr>
          <p:txBody>
            <a:bodyPr wrap="square">
              <a:spAutoFit/>
            </a:bodyPr>
            <a:lstStyle/>
            <a:p>
              <a:r>
                <a:rPr lang="en-US" altLang="ko-KR" sz="16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Key words </a:t>
              </a:r>
              <a:endParaRPr lang="ko-KR" altLang="ko-KR" sz="1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80" name="AutoShape 4"/>
          <p:cNvSpPr>
            <a:spLocks noChangeArrowheads="1"/>
          </p:cNvSpPr>
          <p:nvPr/>
        </p:nvSpPr>
        <p:spPr bwMode="auto">
          <a:xfrm>
            <a:off x="2570951" y="5832764"/>
            <a:ext cx="2002732" cy="410216"/>
          </a:xfrm>
          <a:prstGeom prst="roundRect">
            <a:avLst>
              <a:gd name="adj" fmla="val 50000"/>
            </a:avLst>
          </a:prstGeom>
          <a:solidFill>
            <a:srgbClr val="FFC000">
              <a:alpha val="30000"/>
            </a:srgbClr>
          </a:solidFill>
          <a:ln w="19050" algn="ctr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-7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Communication</a:t>
            </a:r>
            <a:endParaRPr kumimoji="0" lang="ko-KR" altLang="ko-KR" sz="1600" b="0" i="0" u="none" strike="noStrike" kern="0" cap="none" spc="-7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1" name="AutoShape 4"/>
          <p:cNvSpPr>
            <a:spLocks noChangeArrowheads="1"/>
          </p:cNvSpPr>
          <p:nvPr/>
        </p:nvSpPr>
        <p:spPr bwMode="auto">
          <a:xfrm>
            <a:off x="4391092" y="5832764"/>
            <a:ext cx="2002732" cy="410216"/>
          </a:xfrm>
          <a:prstGeom prst="roundRect">
            <a:avLst>
              <a:gd name="adj" fmla="val 50000"/>
            </a:avLst>
          </a:prstGeom>
          <a:solidFill>
            <a:schemeClr val="accent2">
              <a:lumMod val="75000"/>
              <a:alpha val="39000"/>
            </a:schemeClr>
          </a:solidFill>
          <a:ln w="19050" algn="ctr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600" kern="0" spc="-7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Human</a:t>
            </a:r>
            <a:endParaRPr kumimoji="0" lang="ko-KR" altLang="ko-KR" sz="1600" b="0" i="0" u="none" strike="noStrike" kern="0" cap="none" spc="-70" normalizeH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2" name="AutoShape 4"/>
          <p:cNvSpPr>
            <a:spLocks noChangeArrowheads="1"/>
          </p:cNvSpPr>
          <p:nvPr/>
        </p:nvSpPr>
        <p:spPr bwMode="auto">
          <a:xfrm>
            <a:off x="6211233" y="5832764"/>
            <a:ext cx="2002732" cy="410216"/>
          </a:xfrm>
          <a:prstGeom prst="roundRect">
            <a:avLst>
              <a:gd name="adj" fmla="val 50000"/>
            </a:avLst>
          </a:prstGeom>
          <a:solidFill>
            <a:srgbClr val="FFC000">
              <a:alpha val="30000"/>
            </a:srgbClr>
          </a:solidFill>
          <a:ln w="19050" algn="ctr">
            <a:solidFill>
              <a:srgbClr val="5F5F5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lvl="0" algn="ctr" latinLnBrk="0">
              <a:defRPr/>
            </a:pPr>
            <a:r>
              <a:rPr lang="en-US" altLang="ko-KR" sz="1600" kern="0" spc="-7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Trust</a:t>
            </a:r>
            <a:endParaRPr lang="ko-KR" altLang="ko-KR" sz="1600" kern="0" spc="-70" dirty="0" smtClean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31</a:t>
            </a:fld>
            <a:endParaRPr lang="ko-KR" altLang="en-US" sz="1400" dirty="0">
              <a:solidFill>
                <a:prstClr val="black">
                  <a:lumMod val="85000"/>
                  <a:lumOff val="15000"/>
                </a:prst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grpSp>
        <p:nvGrpSpPr>
          <p:cNvPr id="2" name="그룹 38"/>
          <p:cNvGrpSpPr/>
          <p:nvPr/>
        </p:nvGrpSpPr>
        <p:grpSpPr>
          <a:xfrm>
            <a:off x="0" y="0"/>
            <a:ext cx="9144000" cy="853805"/>
            <a:chOff x="0" y="0"/>
            <a:chExt cx="9144000" cy="853805"/>
          </a:xfrm>
        </p:grpSpPr>
        <p:pic>
          <p:nvPicPr>
            <p:cNvPr id="104" name="그림 103" descr="그림1.jpg"/>
            <p:cNvPicPr>
              <a:picLocks noChangeAspect="1"/>
            </p:cNvPicPr>
            <p:nvPr/>
          </p:nvPicPr>
          <p:blipFill>
            <a:blip r:embed="rId2" cstate="print"/>
            <a:srcRect l="69510" t="75362" r="16958" b="3459"/>
            <a:stretch>
              <a:fillRect/>
            </a:stretch>
          </p:blipFill>
          <p:spPr>
            <a:xfrm rot="10800000">
              <a:off x="0" y="0"/>
              <a:ext cx="1073816" cy="853805"/>
            </a:xfrm>
            <a:prstGeom prst="rect">
              <a:avLst/>
            </a:prstGeom>
          </p:spPr>
        </p:pic>
        <p:cxnSp>
          <p:nvCxnSpPr>
            <p:cNvPr id="105" name="직선 연결선 104"/>
            <p:cNvCxnSpPr/>
            <p:nvPr/>
          </p:nvCxnSpPr>
          <p:spPr>
            <a:xfrm>
              <a:off x="0" y="842948"/>
              <a:ext cx="9144000" cy="14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 Box 9"/>
          <p:cNvSpPr txBox="1">
            <a:spLocks noChangeArrowheads="1"/>
          </p:cNvSpPr>
          <p:nvPr/>
        </p:nvSpPr>
        <p:spPr bwMode="auto">
          <a:xfrm>
            <a:off x="1213945" y="243606"/>
            <a:ext cx="714426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ko-KR" sz="2600" i="1" dirty="0" smtClean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Major Indices of Cultural Administration</a:t>
            </a:r>
            <a:endParaRPr lang="ko-KR" altLang="en-US" sz="2600" i="1" dirty="0">
              <a:solidFill>
                <a:prstClr val="black">
                  <a:lumMod val="95000"/>
                  <a:lumOff val="5000"/>
                </a:prst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4" name="표 23"/>
          <p:cNvGraphicFramePr>
            <a:graphicFrameLocks noGrp="1"/>
          </p:cNvGraphicFramePr>
          <p:nvPr/>
        </p:nvGraphicFramePr>
        <p:xfrm>
          <a:off x="179512" y="1052736"/>
          <a:ext cx="8605464" cy="5162712"/>
        </p:xfrm>
        <a:graphic>
          <a:graphicData uri="http://schemas.openxmlformats.org/drawingml/2006/table">
            <a:tbl>
              <a:tblPr>
                <a:tableStyleId>{073A0DAA-6AF3-43AB-8588-CEC1D06C72B9}</a:tableStyleId>
              </a:tblPr>
              <a:tblGrid>
                <a:gridCol w="1044624"/>
                <a:gridCol w="2376264"/>
                <a:gridCol w="864096"/>
                <a:gridCol w="864096"/>
                <a:gridCol w="864096"/>
                <a:gridCol w="864096"/>
                <a:gridCol w="864096"/>
                <a:gridCol w="864096"/>
              </a:tblGrid>
              <a:tr h="487412">
                <a:tc>
                  <a:txBody>
                    <a:bodyPr/>
                    <a:lstStyle/>
                    <a:p>
                      <a:pPr marL="25400" marR="254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Items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12700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Index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Unit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2011</a:t>
                      </a:r>
                    </a:p>
                  </a:txBody>
                  <a:tcPr marL="10292" marR="10292" marT="10292" marB="10292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2012</a:t>
                      </a:r>
                    </a:p>
                  </a:txBody>
                  <a:tcPr marL="10292" marR="10292" marT="10292" marB="10292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2013</a:t>
                      </a:r>
                    </a:p>
                  </a:txBody>
                  <a:tcPr marL="10292" marR="10292" marT="10292" marB="10292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2014</a:t>
                      </a:r>
                    </a:p>
                  </a:txBody>
                  <a:tcPr marL="10292" marR="10292" marT="10292" marB="10292" anchor="ctr"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Long-term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(2020)</a:t>
                      </a:r>
                      <a:endParaRPr lang="ko-KR" altLang="en-US" sz="1200" dirty="0">
                        <a:solidFill>
                          <a:schemeClr val="bg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solidFill>
                      <a:srgbClr val="002060"/>
                    </a:solidFill>
                  </a:tcPr>
                </a:tc>
              </a:tr>
              <a:tr h="16066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700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</a:tr>
              <a:tr h="435852">
                <a:tc rowSpan="3">
                  <a:txBody>
                    <a:bodyPr/>
                    <a:lstStyle/>
                    <a:p>
                      <a:pPr marL="25400" marR="254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dirty="0" smtClean="0">
                          <a:latin typeface="Times New Roman" pitchFamily="18" charset="0"/>
                          <a:ea typeface="YoonGothic Bold" pitchFamily="18" charset="-127"/>
                          <a:cs typeface="Times New Roman" pitchFamily="18" charset="0"/>
                        </a:rPr>
                        <a:t>Culture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Bold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Village’s cultural space</a:t>
                      </a:r>
                      <a:endParaRPr lang="ko-KR" altLang="en-US" sz="1200" dirty="0"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(town art house, book café, etc.) 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(Places)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11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79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139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200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375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3721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Experience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rate of art creation and presentation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(%)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2.8(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'10)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5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6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20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3721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Cultural environment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s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atisfaction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(Criteria: 10 points)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5.9(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'10)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6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6.2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6.4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7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518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700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</a:tr>
              <a:tr h="372157">
                <a:tc rowSpan="2">
                  <a:txBody>
                    <a:bodyPr/>
                    <a:lstStyle/>
                    <a:p>
                      <a:pPr marL="25400" marR="254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dirty="0" smtClean="0">
                          <a:latin typeface="Times New Roman" pitchFamily="18" charset="0"/>
                          <a:ea typeface="YoonGothic Bold" pitchFamily="18" charset="-127"/>
                          <a:cs typeface="Times New Roman" pitchFamily="18" charset="0"/>
                        </a:rPr>
                        <a:t>Cultural</a:t>
                      </a:r>
                      <a:r>
                        <a:rPr lang="en-US" altLang="ko-KR" sz="2000" baseline="0" dirty="0" smtClean="0">
                          <a:latin typeface="Times New Roman" pitchFamily="18" charset="0"/>
                          <a:ea typeface="YoonGothic Bold" pitchFamily="18" charset="-127"/>
                          <a:cs typeface="Times New Roman" pitchFamily="18" charset="0"/>
                        </a:rPr>
                        <a:t> Assets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Bold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Restored </a:t>
                      </a:r>
                      <a:r>
                        <a:rPr lang="en-US" altLang="ko-KR" sz="1200" dirty="0" err="1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Hanyang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Castle (Fortress Wall)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</a:t>
                      </a:r>
                      <a:r>
                        <a:rPr lang="en-US" sz="1200" dirty="0" err="1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m</a:t>
                      </a: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)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213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86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252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1,731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4,001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3721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Restored government cabinet’s remains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(Places)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3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-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-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518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700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</a:tr>
              <a:tr h="372157">
                <a:tc rowSpan="2">
                  <a:txBody>
                    <a:bodyPr/>
                    <a:lstStyle/>
                    <a:p>
                      <a:pPr marL="25400" marR="254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dirty="0" smtClean="0">
                          <a:latin typeface="Times New Roman" pitchFamily="18" charset="0"/>
                          <a:ea typeface="YoonGothic Bold" pitchFamily="18" charset="-127"/>
                          <a:cs typeface="Times New Roman" pitchFamily="18" charset="0"/>
                        </a:rPr>
                        <a:t>Cultural industry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Bold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Establishing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good sewing workplaces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(Places)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85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195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395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650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1,000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3721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Number of works supported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as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excellent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visual contents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(Pieces/yr)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261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274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277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290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350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7165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700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</a:tr>
              <a:tr h="372157">
                <a:tc rowSpan="2">
                  <a:txBody>
                    <a:bodyPr/>
                    <a:lstStyle/>
                    <a:p>
                      <a:pPr marL="25400" marR="254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dirty="0" smtClean="0">
                          <a:latin typeface="Times New Roman" pitchFamily="18" charset="0"/>
                          <a:ea typeface="YoonGothic Bold" pitchFamily="18" charset="-127"/>
                          <a:cs typeface="Times New Roman" pitchFamily="18" charset="0"/>
                        </a:rPr>
                        <a:t>Sports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Bold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Per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capita area of s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ports facility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(㎡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/person)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1.67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1.87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2.06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2.25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2.82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3721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Rate of total sports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attendance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(%)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41.1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42.5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43.5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45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46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8249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12700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>
                    <a:noFill/>
                  </a:tcPr>
                </a:tc>
              </a:tr>
              <a:tr h="372157">
                <a:tc rowSpan="2">
                  <a:txBody>
                    <a:bodyPr/>
                    <a:lstStyle/>
                    <a:p>
                      <a:pPr marL="25400" marR="254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2000" dirty="0" smtClean="0">
                          <a:latin typeface="Times New Roman" pitchFamily="18" charset="0"/>
                          <a:ea typeface="YoonGothic Bold" pitchFamily="18" charset="-127"/>
                          <a:cs typeface="Times New Roman" pitchFamily="18" charset="0"/>
                        </a:rPr>
                        <a:t>Tourism</a:t>
                      </a:r>
                      <a:endParaRPr lang="ko-KR" altLang="en-US" sz="20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Bold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Traveler’s intention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to revisit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5 points)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3.96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3.97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3.98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4.00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4.05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  <a:tr h="372157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27000" marR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Satisfaction</a:t>
                      </a:r>
                      <a:r>
                        <a:rPr lang="en-US" altLang="ko-KR" sz="1200" baseline="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for traveling in Seoul and Korea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(</a:t>
                      </a:r>
                      <a:r>
                        <a:rPr lang="en-US" altLang="ko-KR" sz="1200" dirty="0" smtClean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5 points)</a:t>
                      </a:r>
                      <a:endParaRPr lang="ko-KR" alt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4.03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4.05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4.07</a:t>
                      </a:r>
                      <a:endParaRPr lang="en-US" sz="12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4.09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  <a:tc>
                  <a:txBody>
                    <a:bodyPr/>
                    <a:lstStyle/>
                    <a:p>
                      <a:pPr marL="0" marR="12700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4.20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L="10292" marR="10292" marT="10292" marB="10292" anchor="ctr"/>
                </a:tc>
              </a:tr>
            </a:tbl>
          </a:graphicData>
        </a:graphic>
      </p:graphicFrame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4447607" y="105489"/>
            <a:ext cx="24878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0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  </a:t>
            </a: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32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pic>
        <p:nvPicPr>
          <p:cNvPr id="7" name="Picture 16" descr="서울 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6286512" y="0"/>
            <a:ext cx="2857488" cy="1428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0" y="-171509"/>
            <a:ext cx="274434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  </a:t>
            </a:r>
            <a:endParaRPr kumimoji="1" lang="ko-KR" altLang="ko-K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굴림" pitchFamily="50" charset="-127"/>
                <a:cs typeface="Times New Roman" pitchFamily="18" charset="0"/>
              </a:rPr>
              <a:t>  </a:t>
            </a:r>
            <a:endParaRPr kumimoji="1" lang="ko-KR" altLang="ko-KR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ko-KR" altLang="ko-K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0" y="4106687"/>
            <a:ext cx="886690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1" fontAlgn="base" latinLnBrk="1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ko-KR" altLang="ko-KR" sz="14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  </a:t>
            </a:r>
            <a:endParaRPr kumimoji="1" lang="ko-KR" altLang="ko-KR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lvl="0" algn="r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Providing the citizens in the community with opportunities for cultural creative activity </a:t>
            </a:r>
          </a:p>
          <a:p>
            <a:pPr lvl="0" algn="r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Expanding the</a:t>
            </a:r>
            <a:r>
              <a:rPr lang="ko-KR" altLang="en-US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library and museum for more local users </a:t>
            </a:r>
          </a:p>
          <a:p>
            <a:pPr lvl="0" algn="r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400" dirty="0" smtClean="0">
                <a:solidFill>
                  <a:schemeClr val="bg2">
                    <a:lumMod val="1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Expanding the cultural art programs that citizens can participate in together</a:t>
            </a:r>
            <a:endParaRPr kumimoji="1" lang="ko-KR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16716" y="1770450"/>
            <a:ext cx="19415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ko-KR" dirty="0" smtClean="0">
                <a:solidFill>
                  <a:srgbClr val="0033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Policy Direction 1</a:t>
            </a:r>
            <a:r>
              <a:rPr lang="en-US" altLang="ko-KR" sz="2000" dirty="0" smtClean="0">
                <a:solidFill>
                  <a:srgbClr val="0033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endParaRPr lang="en-US" altLang="ko-KR" sz="2800" dirty="0">
              <a:solidFill>
                <a:srgbClr val="0033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0" y="2234627"/>
            <a:ext cx="9144000" cy="1911474"/>
            <a:chOff x="0" y="12576"/>
            <a:chExt cx="9144000" cy="1567008"/>
          </a:xfrm>
        </p:grpSpPr>
        <p:sp>
          <p:nvSpPr>
            <p:cNvPr id="15" name="직사각형 14"/>
            <p:cNvSpPr/>
            <p:nvPr/>
          </p:nvSpPr>
          <p:spPr>
            <a:xfrm>
              <a:off x="0" y="135481"/>
              <a:ext cx="9144000" cy="1330010"/>
            </a:xfrm>
            <a:prstGeom prst="rect">
              <a:avLst/>
            </a:prstGeom>
            <a:solidFill>
              <a:srgbClr val="9BBB59">
                <a:lumMod val="5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lIns="91422" tIns="45712" rIns="91422" bIns="45712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맑은 고딕"/>
                <a:cs typeface="Times New Roman" pitchFamily="18" charset="0"/>
              </a:endParaRPr>
            </a:p>
          </p:txBody>
        </p:sp>
        <p:cxnSp>
          <p:nvCxnSpPr>
            <p:cNvPr id="16" name="직선 연결선 15"/>
            <p:cNvCxnSpPr/>
            <p:nvPr/>
          </p:nvCxnSpPr>
          <p:spPr>
            <a:xfrm>
              <a:off x="0" y="12576"/>
              <a:ext cx="9144000" cy="0"/>
            </a:xfrm>
            <a:prstGeom prst="line">
              <a:avLst/>
            </a:prstGeom>
            <a:noFill/>
            <a:ln w="635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7" name="직선 연결선 16"/>
            <p:cNvCxnSpPr/>
            <p:nvPr/>
          </p:nvCxnSpPr>
          <p:spPr>
            <a:xfrm>
              <a:off x="0" y="1579584"/>
              <a:ext cx="9144000" cy="0"/>
            </a:xfrm>
            <a:prstGeom prst="line">
              <a:avLst/>
            </a:prstGeom>
            <a:noFill/>
            <a:ln w="635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18" name="직사각형 17"/>
            <p:cNvSpPr/>
            <p:nvPr/>
          </p:nvSpPr>
          <p:spPr>
            <a:xfrm>
              <a:off x="0" y="113249"/>
              <a:ext cx="9144000" cy="1286779"/>
            </a:xfrm>
            <a:prstGeom prst="rect">
              <a:avLst/>
            </a:prstGeom>
          </p:spPr>
          <p:txBody>
            <a:bodyPr wrap="square" lIns="91422" tIns="45712" rIns="91422" bIns="45712" anchor="ctr" anchorCtr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0E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Recovering</a:t>
              </a:r>
              <a:r>
                <a:rPr kumimoji="0" lang="en-US" altLang="ko-KR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0E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Community culture 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0E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with the Cultural support for Happy and Abundant </a:t>
              </a:r>
              <a:r>
                <a:rPr lang="en-US" altLang="ko-KR" sz="3200" kern="0" dirty="0" smtClean="0">
                  <a:solidFill>
                    <a:srgbClr val="F0E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City</a:t>
              </a:r>
              <a:r>
                <a:rPr kumimoji="0" lang="en-US" altLang="ko-KR" sz="3200" b="0" i="0" u="none" strike="noStrike" kern="0" cap="none" spc="0" normalizeH="0" noProof="0" dirty="0" smtClean="0">
                  <a:ln>
                    <a:noFill/>
                  </a:ln>
                  <a:solidFill>
                    <a:srgbClr val="F0EA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Life</a:t>
              </a:r>
              <a:endParaRPr kumimoji="0" lang="en-US" altLang="ko-KR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F0EA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" name="그룹 52"/>
          <p:cNvGrpSpPr/>
          <p:nvPr/>
        </p:nvGrpSpPr>
        <p:grpSpPr>
          <a:xfrm>
            <a:off x="3573195" y="1519312"/>
            <a:ext cx="5427930" cy="4910084"/>
            <a:chOff x="4214810" y="2104296"/>
            <a:chExt cx="4786314" cy="4910084"/>
          </a:xfrm>
        </p:grpSpPr>
        <p:sp>
          <p:nvSpPr>
            <p:cNvPr id="3" name="직사각형 2"/>
            <p:cNvSpPr/>
            <p:nvPr/>
          </p:nvSpPr>
          <p:spPr>
            <a:xfrm>
              <a:off x="4214810" y="2104296"/>
              <a:ext cx="4786314" cy="4910084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cxnSp>
          <p:nvCxnSpPr>
            <p:cNvPr id="45" name="직선 연결선 44"/>
            <p:cNvCxnSpPr/>
            <p:nvPr/>
          </p:nvCxnSpPr>
          <p:spPr>
            <a:xfrm>
              <a:off x="4214810" y="4071942"/>
              <a:ext cx="4714908" cy="0"/>
            </a:xfrm>
            <a:prstGeom prst="line">
              <a:avLst/>
            </a:prstGeom>
            <a:ln w="9525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33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5771" y="805624"/>
            <a:ext cx="8861705" cy="511014"/>
          </a:xfrm>
          <a:prstGeom prst="rect">
            <a:avLst/>
          </a:prstGeom>
          <a:noFill/>
        </p:spPr>
        <p:txBody>
          <a:bodyPr wrap="square" lIns="79352" tIns="39676" rIns="79352" bIns="39676" rtlCol="0">
            <a:spAutoFit/>
          </a:bodyPr>
          <a:lstStyle/>
          <a:p>
            <a:pPr defTabSz="793516" latinLnBrk="0">
              <a:defRPr/>
            </a:pPr>
            <a:r>
              <a:rPr lang="en-US" altLang="ko-KR" sz="22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</a:t>
            </a:r>
            <a:r>
              <a:rPr lang="en-US" altLang="ko-KR" sz="28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 reality;  Low satisfaction &amp; Low happiness index</a:t>
            </a:r>
            <a:r>
              <a:rPr lang="en-US" altLang="ko-KR" sz="22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.</a:t>
            </a:r>
            <a:r>
              <a:rPr lang="ko-KR" altLang="en-US" sz="22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</a:t>
            </a:r>
            <a:endParaRPr lang="ko-KR" altLang="en-US" sz="2200" kern="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3" name="Oval 89"/>
          <p:cNvSpPr>
            <a:spLocks noChangeArrowheads="1"/>
          </p:cNvSpPr>
          <p:nvPr/>
        </p:nvSpPr>
        <p:spPr bwMode="auto">
          <a:xfrm>
            <a:off x="3856902" y="2064122"/>
            <a:ext cx="1286602" cy="127378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 </a:t>
            </a:r>
          </a:p>
          <a:p>
            <a:pPr algn="ctr">
              <a:defRPr/>
            </a:pPr>
            <a:r>
              <a:rPr kumimoji="0"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citizen’s</a:t>
            </a:r>
          </a:p>
          <a:p>
            <a:pPr algn="ctr">
              <a:defRPr/>
            </a:pPr>
            <a:r>
              <a:rPr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residence</a:t>
            </a:r>
          </a:p>
          <a:p>
            <a:pPr algn="ctr">
              <a:defRPr/>
            </a:pPr>
            <a:r>
              <a:rPr kumimoji="0"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satisfaction</a:t>
            </a:r>
          </a:p>
        </p:txBody>
      </p:sp>
      <p:sp>
        <p:nvSpPr>
          <p:cNvPr id="44" name="Oval 89"/>
          <p:cNvSpPr>
            <a:spLocks noChangeArrowheads="1"/>
          </p:cNvSpPr>
          <p:nvPr/>
        </p:nvSpPr>
        <p:spPr bwMode="auto">
          <a:xfrm>
            <a:off x="3929058" y="4371483"/>
            <a:ext cx="1285884" cy="1273069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noFill/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kumimoji="0"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 </a:t>
            </a:r>
          </a:p>
          <a:p>
            <a:pPr algn="ctr">
              <a:defRPr/>
            </a:pPr>
            <a:r>
              <a:rPr kumimoji="0"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citizen’s </a:t>
            </a:r>
          </a:p>
          <a:p>
            <a:pPr algn="ctr">
              <a:defRPr/>
            </a:pPr>
            <a:r>
              <a:rPr kumimoji="0"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happiness</a:t>
            </a:r>
          </a:p>
          <a:p>
            <a:pPr algn="ctr">
              <a:defRPr/>
            </a:pPr>
            <a:r>
              <a:rPr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index</a:t>
            </a:r>
            <a:endParaRPr kumimoji="0" lang="en-US" altLang="ko-KR" sz="1400" dirty="0" smtClean="0">
              <a:solidFill>
                <a:srgbClr val="002776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6" name="오각형 45"/>
          <p:cNvSpPr/>
          <p:nvPr/>
        </p:nvSpPr>
        <p:spPr>
          <a:xfrm>
            <a:off x="285720" y="2071678"/>
            <a:ext cx="3230104" cy="521075"/>
          </a:xfrm>
          <a:prstGeom prst="homePlate">
            <a:avLst/>
          </a:prstGeom>
          <a:solidFill>
            <a:srgbClr val="A6C36B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 citizen’s residence satisfaction</a:t>
            </a:r>
          </a:p>
        </p:txBody>
      </p:sp>
      <p:sp>
        <p:nvSpPr>
          <p:cNvPr id="47" name="오각형 46"/>
          <p:cNvSpPr/>
          <p:nvPr/>
        </p:nvSpPr>
        <p:spPr>
          <a:xfrm>
            <a:off x="357158" y="4459458"/>
            <a:ext cx="3230104" cy="521075"/>
          </a:xfrm>
          <a:prstGeom prst="homePlate">
            <a:avLst/>
          </a:prstGeom>
          <a:solidFill>
            <a:srgbClr val="A6C36B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dirty="0" smtClean="0">
                <a:solidFill>
                  <a:schemeClr val="tx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Seoul citizen’s happiness index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406" y="2709789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</a:t>
            </a:r>
            <a:r>
              <a:rPr lang="en-US" altLang="ko-KR" sz="2400" i="1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5.86 </a:t>
            </a:r>
            <a:r>
              <a:rPr lang="en-US" altLang="ko-KR" sz="2400" i="1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out of 10 points”</a:t>
            </a:r>
            <a:endParaRPr lang="ko-KR" altLang="en-US" sz="2400" i="1" dirty="0">
              <a:solidFill>
                <a:srgbClr val="002776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71406" y="5110889"/>
            <a:ext cx="4000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i="1" dirty="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</a:t>
            </a:r>
            <a:r>
              <a:rPr lang="en-US" altLang="ko-KR" sz="2400" i="1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6.59</a:t>
            </a:r>
            <a:r>
              <a:rPr lang="en-US" altLang="ko-KR" sz="2400" i="1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out of 10 points</a:t>
            </a:r>
            <a:r>
              <a:rPr lang="en-US" altLang="ko-KR" sz="2400" i="1" dirty="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”</a:t>
            </a:r>
            <a:endParaRPr lang="ko-KR" altLang="en-US" sz="2400" i="1" dirty="0">
              <a:solidFill>
                <a:srgbClr val="00206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103" name="그룹 102"/>
          <p:cNvGrpSpPr/>
          <p:nvPr/>
        </p:nvGrpSpPr>
        <p:grpSpPr>
          <a:xfrm>
            <a:off x="5487256" y="1618938"/>
            <a:ext cx="3371024" cy="1948722"/>
            <a:chOff x="5532226" y="1840376"/>
            <a:chExt cx="3010240" cy="1446741"/>
          </a:xfrm>
        </p:grpSpPr>
        <p:sp>
          <p:nvSpPr>
            <p:cNvPr id="64" name="TextBox 63"/>
            <p:cNvSpPr txBox="1"/>
            <p:nvPr/>
          </p:nvSpPr>
          <p:spPr>
            <a:xfrm>
              <a:off x="5532226" y="2166698"/>
              <a:ext cx="697679" cy="182445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Housing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6232457" y="2189881"/>
              <a:ext cx="1716364" cy="1542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532226" y="2370866"/>
              <a:ext cx="697679" cy="182445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Economy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5532226" y="2575034"/>
              <a:ext cx="697679" cy="182445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Society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532226" y="2779202"/>
              <a:ext cx="777508" cy="182445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Education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541022" y="2983372"/>
              <a:ext cx="697679" cy="182445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solidFill>
                    <a:srgbClr val="C000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Culture</a:t>
              </a:r>
              <a:endParaRPr lang="ko-KR" altLang="en-US" sz="11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6232457" y="2394230"/>
              <a:ext cx="1477818" cy="1542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6232459" y="2598579"/>
              <a:ext cx="1570909" cy="1542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72" name="직사각형 71"/>
            <p:cNvSpPr/>
            <p:nvPr/>
          </p:nvSpPr>
          <p:spPr>
            <a:xfrm>
              <a:off x="6232457" y="2802928"/>
              <a:ext cx="1396364" cy="154286"/>
            </a:xfrm>
            <a:prstGeom prst="rect">
              <a:avLst/>
            </a:prstGeom>
            <a:solidFill>
              <a:sysClr val="window" lastClr="FFFFFF">
                <a:lumMod val="65000"/>
              </a:sys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73" name="직사각형 72"/>
            <p:cNvSpPr/>
            <p:nvPr/>
          </p:nvSpPr>
          <p:spPr>
            <a:xfrm>
              <a:off x="6232457" y="3007278"/>
              <a:ext cx="1692000" cy="154286"/>
            </a:xfrm>
            <a:prstGeom prst="rect">
              <a:avLst/>
            </a:prstGeom>
            <a:solidFill>
              <a:srgbClr val="C00000"/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cxnSp>
          <p:nvCxnSpPr>
            <p:cNvPr id="74" name="직선 연결선 73"/>
            <p:cNvCxnSpPr/>
            <p:nvPr/>
          </p:nvCxnSpPr>
          <p:spPr>
            <a:xfrm rot="5400000">
              <a:off x="5634597" y="2685403"/>
              <a:ext cx="1203429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  <p:sp>
          <p:nvSpPr>
            <p:cNvPr id="75" name="TextBox 74"/>
            <p:cNvSpPr txBox="1"/>
            <p:nvPr/>
          </p:nvSpPr>
          <p:spPr>
            <a:xfrm>
              <a:off x="7946694" y="2157809"/>
              <a:ext cx="577277" cy="171020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0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5.95</a:t>
              </a:r>
              <a:endParaRPr lang="ko-KR" altLang="en-US" sz="10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7703136" y="2370665"/>
              <a:ext cx="577277" cy="171020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0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5.15</a:t>
              </a:r>
              <a:endParaRPr lang="ko-KR" altLang="en-US" sz="10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7813646" y="2578271"/>
              <a:ext cx="577277" cy="171020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0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5.49</a:t>
              </a:r>
              <a:endParaRPr lang="ko-KR" altLang="en-US" sz="10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7654206" y="2771298"/>
              <a:ext cx="577277" cy="171020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0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5.14</a:t>
              </a:r>
              <a:endParaRPr lang="ko-KR" altLang="en-US" sz="10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965189" y="2974823"/>
              <a:ext cx="577277" cy="171020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0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5.93</a:t>
              </a:r>
              <a:endParaRPr lang="ko-KR" altLang="en-US" sz="10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cxnSp>
          <p:nvCxnSpPr>
            <p:cNvPr id="80" name="직선 연결선 79"/>
            <p:cNvCxnSpPr/>
            <p:nvPr/>
          </p:nvCxnSpPr>
          <p:spPr>
            <a:xfrm rot="5400000">
              <a:off x="7037063" y="2655403"/>
              <a:ext cx="1234286" cy="0"/>
            </a:xfrm>
            <a:prstGeom prst="line">
              <a:avLst/>
            </a:prstGeom>
            <a:noFill/>
            <a:ln w="9525" cap="flat" cmpd="sng" algn="ctr">
              <a:solidFill>
                <a:srgbClr val="EEECE1">
                  <a:lumMod val="50000"/>
                </a:srgbClr>
              </a:solidFill>
              <a:prstDash val="solid"/>
            </a:ln>
            <a:effectLst/>
          </p:spPr>
        </p:cxnSp>
        <p:sp>
          <p:nvSpPr>
            <p:cNvPr id="81" name="TextBox 80"/>
            <p:cNvSpPr txBox="1"/>
            <p:nvPr/>
          </p:nvSpPr>
          <p:spPr>
            <a:xfrm>
              <a:off x="7331614" y="1840376"/>
              <a:ext cx="672843" cy="176732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05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5 points</a:t>
              </a:r>
              <a:endParaRPr lang="ko-KR" altLang="en-US" sz="105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</p:grpSp>
      <p:grpSp>
        <p:nvGrpSpPr>
          <p:cNvPr id="104" name="그룹 103"/>
          <p:cNvGrpSpPr/>
          <p:nvPr/>
        </p:nvGrpSpPr>
        <p:grpSpPr>
          <a:xfrm>
            <a:off x="5487256" y="4085324"/>
            <a:ext cx="3231075" cy="1832210"/>
            <a:chOff x="5591772" y="4479800"/>
            <a:chExt cx="3231075" cy="1419429"/>
          </a:xfrm>
        </p:grpSpPr>
        <p:sp>
          <p:nvSpPr>
            <p:cNvPr id="82" name="TextBox 81"/>
            <p:cNvSpPr txBox="1"/>
            <p:nvPr/>
          </p:nvSpPr>
          <p:spPr>
            <a:xfrm>
              <a:off x="5591772" y="4682888"/>
              <a:ext cx="935789" cy="190384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Health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83" name="직사각형 82"/>
            <p:cNvSpPr/>
            <p:nvPr/>
          </p:nvSpPr>
          <p:spPr>
            <a:xfrm>
              <a:off x="6241596" y="4687408"/>
              <a:ext cx="2024727" cy="154286"/>
            </a:xfrm>
            <a:prstGeom prst="rect">
              <a:avLst/>
            </a:prstGeom>
            <a:solidFill>
              <a:srgbClr val="F79646">
                <a:lumMod val="50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5591772" y="4875326"/>
              <a:ext cx="935789" cy="190384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Finance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5591772" y="5067765"/>
              <a:ext cx="844884" cy="321524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Friends/</a:t>
              </a:r>
            </a:p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family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5591772" y="5405296"/>
              <a:ext cx="935789" cy="190384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Home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5591772" y="5597732"/>
              <a:ext cx="935789" cy="190384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1100" dirty="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Society</a:t>
              </a:r>
              <a:endParaRPr lang="ko-KR" altLang="en-US" sz="11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88" name="직사각형 87"/>
            <p:cNvSpPr/>
            <p:nvPr/>
          </p:nvSpPr>
          <p:spPr>
            <a:xfrm>
              <a:off x="6241594" y="4923007"/>
              <a:ext cx="1675636" cy="154286"/>
            </a:xfrm>
            <a:prstGeom prst="rect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89" name="직사각형 88"/>
            <p:cNvSpPr/>
            <p:nvPr/>
          </p:nvSpPr>
          <p:spPr>
            <a:xfrm>
              <a:off x="6241596" y="5154523"/>
              <a:ext cx="1986909" cy="154286"/>
            </a:xfrm>
            <a:prstGeom prst="rect">
              <a:avLst/>
            </a:prstGeom>
            <a:solidFill>
              <a:srgbClr val="EEECE1">
                <a:lumMod val="75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90" name="직사각형 89"/>
            <p:cNvSpPr/>
            <p:nvPr/>
          </p:nvSpPr>
          <p:spPr>
            <a:xfrm>
              <a:off x="6241596" y="5384289"/>
              <a:ext cx="2013091" cy="154286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91" name="직사각형 90"/>
            <p:cNvSpPr/>
            <p:nvPr/>
          </p:nvSpPr>
          <p:spPr>
            <a:xfrm>
              <a:off x="6241594" y="5616391"/>
              <a:ext cx="1946182" cy="154286"/>
            </a:xfrm>
            <a:prstGeom prst="rect">
              <a:avLst/>
            </a:prstGeom>
            <a:solidFill>
              <a:srgbClr val="EEECE1">
                <a:lumMod val="25000"/>
              </a:srgbClr>
            </a:solidFill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lIns="75734" tIns="37866" rIns="75734" bIns="37866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8245570" y="4655334"/>
              <a:ext cx="577277" cy="154618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8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6.88</a:t>
              </a:r>
              <a:endParaRPr lang="ko-KR" altLang="en-US" sz="8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7898105" y="4889915"/>
              <a:ext cx="577277" cy="154618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8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5.88</a:t>
              </a:r>
              <a:endParaRPr lang="ko-KR" altLang="en-US" sz="8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8245570" y="5124492"/>
              <a:ext cx="577277" cy="154618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8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6.75</a:t>
              </a:r>
              <a:endParaRPr lang="ko-KR" altLang="en-US" sz="8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8245570" y="5359073"/>
              <a:ext cx="577277" cy="154618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8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6.80</a:t>
              </a:r>
              <a:endParaRPr lang="ko-KR" altLang="en-US" sz="8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8245570" y="5593650"/>
              <a:ext cx="577277" cy="154618"/>
            </a:xfrm>
            <a:prstGeom prst="rect">
              <a:avLst/>
            </a:prstGeom>
            <a:noFill/>
          </p:spPr>
          <p:txBody>
            <a:bodyPr wrap="square" lIns="75734" tIns="37866" rIns="75734" bIns="37866" rtlCol="0">
              <a:spAutoFit/>
            </a:bodyPr>
            <a:lstStyle/>
            <a:p>
              <a:r>
                <a:rPr lang="en-US" altLang="ko-KR" sz="800" smtClean="0">
                  <a:latin typeface="Times New Roman" pitchFamily="18" charset="0"/>
                  <a:ea typeface="YoonGothic Medium" pitchFamily="18" charset="-127"/>
                  <a:cs typeface="Times New Roman" pitchFamily="18" charset="0"/>
                </a:rPr>
                <a:t>6.64</a:t>
              </a:r>
              <a:endParaRPr lang="ko-KR" altLang="en-US" sz="800" dirty="0">
                <a:latin typeface="Times New Roman" pitchFamily="18" charset="0"/>
                <a:ea typeface="YoonGothic Medium" pitchFamily="18" charset="-127"/>
                <a:cs typeface="Times New Roman" pitchFamily="18" charset="0"/>
              </a:endParaRPr>
            </a:p>
          </p:txBody>
        </p:sp>
        <p:cxnSp>
          <p:nvCxnSpPr>
            <p:cNvPr id="98" name="직선 연결선 97"/>
            <p:cNvCxnSpPr/>
            <p:nvPr/>
          </p:nvCxnSpPr>
          <p:spPr>
            <a:xfrm rot="5400000">
              <a:off x="6967489" y="5189515"/>
              <a:ext cx="1419429" cy="0"/>
            </a:xfrm>
            <a:prstGeom prst="line">
              <a:avLst/>
            </a:prstGeom>
            <a:noFill/>
            <a:ln w="9525" cap="flat" cmpd="sng" algn="ctr">
              <a:solidFill>
                <a:srgbClr val="EEECE1">
                  <a:lumMod val="50000"/>
                </a:srgbClr>
              </a:solidFill>
              <a:prstDash val="solid"/>
            </a:ln>
            <a:effectLst/>
          </p:spPr>
        </p:cxnSp>
        <p:cxnSp>
          <p:nvCxnSpPr>
            <p:cNvPr id="102" name="직선 연결선 101"/>
            <p:cNvCxnSpPr/>
            <p:nvPr/>
          </p:nvCxnSpPr>
          <p:spPr>
            <a:xfrm rot="5400000">
              <a:off x="5634597" y="5255057"/>
              <a:ext cx="1203429" cy="0"/>
            </a:xfrm>
            <a:prstGeom prst="line">
              <a:avLst/>
            </a:prstGeom>
            <a:noFill/>
            <a:ln w="9525" cap="flat" cmpd="sng" algn="ctr">
              <a:solidFill>
                <a:sysClr val="window" lastClr="FFFFFF">
                  <a:lumMod val="50000"/>
                </a:sysClr>
              </a:solidFill>
              <a:prstDash val="solid"/>
            </a:ln>
            <a:effectLst/>
          </p:spPr>
        </p:cxnSp>
      </p:grpSp>
      <p:sp>
        <p:nvSpPr>
          <p:cNvPr id="105" name="TextBox 104"/>
          <p:cNvSpPr txBox="1"/>
          <p:nvPr/>
        </p:nvSpPr>
        <p:spPr>
          <a:xfrm>
            <a:off x="300710" y="3101790"/>
            <a:ext cx="2961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600" i="1" dirty="0" smtClean="0">
                <a:solidFill>
                  <a:srgbClr val="6633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「</a:t>
            </a:r>
            <a:r>
              <a:rPr lang="en-US" altLang="ko-KR" sz="1600" i="1" dirty="0" smtClean="0">
                <a:solidFill>
                  <a:srgbClr val="6633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5.93 for cultural environment</a:t>
            </a:r>
            <a:r>
              <a:rPr lang="ko-KR" altLang="en-US" sz="1600" i="1" dirty="0" smtClean="0">
                <a:solidFill>
                  <a:srgbClr val="6633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」</a:t>
            </a:r>
            <a:endParaRPr lang="ko-KR" altLang="en-US" sz="1600" i="1" dirty="0">
              <a:solidFill>
                <a:srgbClr val="6633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52" name="AutoShape 6"/>
          <p:cNvSpPr>
            <a:spLocks noChangeArrowheads="1"/>
          </p:cNvSpPr>
          <p:nvPr/>
        </p:nvSpPr>
        <p:spPr bwMode="auto">
          <a:xfrm>
            <a:off x="7215206" y="6157026"/>
            <a:ext cx="2428892" cy="32732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5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Source: 2009, Seoul Survey</a:t>
            </a:r>
            <a:endParaRPr lang="ko-KR" altLang="en-US" sz="110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357157" y="4486507"/>
            <a:ext cx="8592879" cy="1986863"/>
          </a:xfrm>
          <a:prstGeom prst="rect">
            <a:avLst/>
          </a:prstGeom>
          <a:solidFill>
            <a:srgbClr val="215968">
              <a:alpha val="12000"/>
            </a:srgbClr>
          </a:solidFill>
        </p:spPr>
        <p:txBody>
          <a:bodyPr wrap="square" rtlCol="0">
            <a:noAutofit/>
          </a:bodyPr>
          <a:lstStyle/>
          <a:p>
            <a:pPr algn="ctr"/>
            <a:endParaRPr lang="ko-KR" altLang="en-US" sz="17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34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3" name="타원 2"/>
          <p:cNvSpPr/>
          <p:nvPr/>
        </p:nvSpPr>
        <p:spPr>
          <a:xfrm>
            <a:off x="968905" y="1595602"/>
            <a:ext cx="1716238" cy="1763910"/>
          </a:xfrm>
          <a:prstGeom prst="ellipse">
            <a:avLst/>
          </a:prstGeom>
          <a:solidFill>
            <a:srgbClr val="A6C36B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8391" y="346511"/>
            <a:ext cx="8633935" cy="511014"/>
          </a:xfrm>
          <a:prstGeom prst="rect">
            <a:avLst/>
          </a:prstGeom>
          <a:noFill/>
        </p:spPr>
        <p:txBody>
          <a:bodyPr wrap="square" lIns="79352" tIns="39676" rIns="79352" bIns="39676" rtlCol="0">
            <a:spAutoFit/>
          </a:bodyPr>
          <a:lstStyle/>
          <a:p>
            <a:pPr defTabSz="793516" latinLnBrk="0">
              <a:defRPr/>
            </a:pPr>
            <a:r>
              <a:rPr lang="en-US" altLang="ko-KR" sz="28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Low rate of cultural activity and competitiveness </a:t>
            </a:r>
            <a:endParaRPr lang="ko-KR" altLang="en-US" sz="2800" kern="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31840" y="944049"/>
            <a:ext cx="5786446" cy="572569"/>
          </a:xfrm>
          <a:prstGeom prst="rect">
            <a:avLst/>
          </a:prstGeom>
          <a:noFill/>
        </p:spPr>
        <p:txBody>
          <a:bodyPr wrap="square" lIns="79352" tIns="39676" rIns="79352" bIns="39676" rtlCol="0">
            <a:spAutoFit/>
          </a:bodyPr>
          <a:lstStyle/>
          <a:p>
            <a:pPr defTabSz="793516" latinLnBrk="0">
              <a:defRPr/>
            </a:pPr>
            <a:r>
              <a:rPr lang="en-US" altLang="ko-KR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“Our competiveness in leisure life is far behind Japan,</a:t>
            </a:r>
            <a:r>
              <a:rPr lang="ko-KR" altLang="en-US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6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Singapore, Hong Kong, and Taiwan in Asia”</a:t>
            </a:r>
            <a:endParaRPr lang="ko-KR" altLang="en-US" sz="1600" kern="0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aphicFrame>
        <p:nvGraphicFramePr>
          <p:cNvPr id="7" name="표 6"/>
          <p:cNvGraphicFramePr>
            <a:graphicFrameLocks noGrp="1"/>
          </p:cNvGraphicFramePr>
          <p:nvPr/>
        </p:nvGraphicFramePr>
        <p:xfrm>
          <a:off x="3000363" y="1650585"/>
          <a:ext cx="5731600" cy="2063284"/>
        </p:xfrm>
        <a:graphic>
          <a:graphicData uri="http://schemas.openxmlformats.org/drawingml/2006/table">
            <a:tbl>
              <a:tblPr/>
              <a:tblGrid>
                <a:gridCol w="457280"/>
                <a:gridCol w="975925"/>
                <a:gridCol w="472126"/>
                <a:gridCol w="960943"/>
                <a:gridCol w="491313"/>
                <a:gridCol w="941892"/>
                <a:gridCol w="558306"/>
                <a:gridCol w="873815"/>
              </a:tblGrid>
              <a:tr h="300088"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Rank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Country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Rank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Country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Rank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Country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Rank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9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Country</a:t>
                      </a:r>
                      <a:endParaRPr lang="ko-KR" altLang="en-US" sz="900" b="0" dirty="0">
                        <a:solidFill>
                          <a:schemeClr val="tx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950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</a:t>
                      </a: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Netherlands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9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France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17</a:t>
                      </a: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Finland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25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Czech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0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</a:t>
                      </a: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U.S.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Israel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18</a:t>
                      </a: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Australia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26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Greece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0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3</a:t>
                      </a: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Denmark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11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Norway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19</a:t>
                      </a: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Singapore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27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Portugal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0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Sweden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12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Belgium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20</a:t>
                      </a: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Hong Kong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28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Hungary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0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5</a:t>
                      </a: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Austria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13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New</a:t>
                      </a:r>
                      <a:r>
                        <a:rPr lang="en-US" altLang="ko-KR" sz="9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Zealand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21</a:t>
                      </a: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Spain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29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Croatia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6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England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14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Italy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22</a:t>
                      </a: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Taiwan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6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7</a:t>
                      </a: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Switzerland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15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Canada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23</a:t>
                      </a: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Korea</a:t>
                      </a:r>
                      <a:endParaRPr lang="ko-KR" altLang="en-US" sz="900" dirty="0">
                        <a:solidFill>
                          <a:schemeClr val="bg1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761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8</a:t>
                      </a:r>
                    </a:p>
                  </a:txBody>
                  <a:tcPr marT="0" marB="0" anchor="ctr">
                    <a:lnL>
                      <a:noFill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Japan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16</a:t>
                      </a: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Germany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24</a:t>
                      </a: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Poland</a:t>
                      </a: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25146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900" dirty="0">
                        <a:solidFill>
                          <a:srgbClr val="000000"/>
                        </a:solidFill>
                        <a:latin typeface="Times New Roman" pitchFamily="18" charset="0"/>
                        <a:ea typeface="YoonGothic Medium" pitchFamily="18" charset="-127"/>
                        <a:cs typeface="Times New Roman" pitchFamily="18" charset="0"/>
                      </a:endParaRPr>
                    </a:p>
                  </a:txBody>
                  <a:tcPr marT="0" marB="0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057">
                <a:tc gridSpan="8">
                  <a:txBody>
                    <a:bodyPr/>
                    <a:lstStyle/>
                    <a:p>
                      <a:pPr marL="0" marR="0" algn="just">
                        <a:lnSpc>
                          <a:spcPct val="13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Source: </a:t>
                      </a:r>
                      <a:r>
                        <a:rPr lang="en-US" altLang="ko-KR" sz="900" dirty="0" err="1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Joh</a:t>
                      </a: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Dong-sung, Competitiveness in Leisure and Country (2008 Leisure</a:t>
                      </a:r>
                      <a:r>
                        <a:rPr lang="en-US" altLang="ko-KR" sz="900" baseline="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 Policy Symposium reference</a:t>
                      </a:r>
                      <a:r>
                        <a:rPr lang="en-US" altLang="ko-KR" sz="900" dirty="0" smtClean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), </a:t>
                      </a:r>
                      <a:r>
                        <a:rPr lang="en-US" altLang="ko-KR" sz="900" dirty="0">
                          <a:solidFill>
                            <a:srgbClr val="000000"/>
                          </a:solidFill>
                          <a:latin typeface="Times New Roman" pitchFamily="18" charset="0"/>
                          <a:ea typeface="YoonGothic Medium" pitchFamily="18" charset="-127"/>
                          <a:cs typeface="Times New Roman" pitchFamily="18" charset="0"/>
                        </a:rPr>
                        <a:t>2008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773093" y="4610780"/>
            <a:ext cx="7264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New Yorkers answer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“Creative work is very or considerably important in my life.”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120" y="4651043"/>
            <a:ext cx="1421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i="1" dirty="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“75%”</a:t>
            </a:r>
            <a:endParaRPr lang="ko-KR" altLang="en-US" sz="2400" b="1" i="1" dirty="0">
              <a:solidFill>
                <a:srgbClr val="00206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7157" y="4068234"/>
            <a:ext cx="8592879" cy="432000"/>
          </a:xfrm>
          <a:prstGeom prst="rect">
            <a:avLst/>
          </a:prstGeom>
          <a:solidFill>
            <a:srgbClr val="215968">
              <a:alpha val="40000"/>
            </a:srgbClr>
          </a:solidFill>
        </p:spPr>
        <p:txBody>
          <a:bodyPr wrap="square" rtlCol="0" anchor="ctr" anchorCtr="0">
            <a:noAutofit/>
          </a:bodyPr>
          <a:lstStyle/>
          <a:p>
            <a:pPr algn="ctr"/>
            <a:r>
              <a:rPr lang="ko-KR" altLang="en-US" sz="17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</a:t>
            </a:r>
            <a:r>
              <a:rPr lang="en-US" altLang="ko-KR" sz="17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Cultural power is the power to raise citizens’ pride and satisfaction.</a:t>
            </a:r>
            <a:endParaRPr lang="ko-KR" altLang="en-US" sz="17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73093" y="5265491"/>
            <a:ext cx="71828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“</a:t>
            </a:r>
            <a:r>
              <a:rPr lang="en-US" altLang="ko-KR" sz="140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Culture improves my life in London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” by Londoners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79120" y="5270815"/>
            <a:ext cx="1421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i="1" dirty="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“72%”</a:t>
            </a:r>
            <a:endParaRPr lang="ko-KR" altLang="en-US" sz="2400" b="1" i="1" dirty="0">
              <a:solidFill>
                <a:srgbClr val="00206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054" y="2125251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“23rd”</a:t>
            </a:r>
            <a:endParaRPr lang="ko-KR" altLang="en-US" sz="36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9120" y="5860241"/>
            <a:ext cx="1421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400" b="1" i="1" dirty="0" smtClean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“62%”</a:t>
            </a:r>
            <a:endParaRPr lang="ko-KR" altLang="en-US" sz="2400" b="1" i="1" dirty="0">
              <a:solidFill>
                <a:srgbClr val="00206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73093" y="5848768"/>
            <a:ext cx="7590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Bilbao citizen’s response after completing the Guggenheim</a:t>
            </a:r>
            <a:r>
              <a:rPr lang="ko-KR" alt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“Very content </a:t>
            </a:r>
            <a:r>
              <a:rPr lang="en-US" altLang="ko-KR" sz="140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with  living </a:t>
            </a:r>
            <a:r>
              <a:rPr lang="en-US" altLang="ko-KR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in this city”</a:t>
            </a:r>
            <a:endParaRPr lang="ko-KR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8" name="AutoShape 6"/>
          <p:cNvSpPr>
            <a:spLocks noChangeArrowheads="1"/>
          </p:cNvSpPr>
          <p:nvPr/>
        </p:nvSpPr>
        <p:spPr bwMode="auto">
          <a:xfrm>
            <a:off x="1763688" y="4889521"/>
            <a:ext cx="2428892" cy="22337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Source: Alliance for the Arts, 2002</a:t>
            </a:r>
            <a:endParaRPr lang="ko-KR" altLang="en-US" sz="105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1785918" y="5521280"/>
            <a:ext cx="2428892" cy="22337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Source: Greater London Authority, 2004</a:t>
            </a:r>
            <a:endParaRPr lang="ko-KR" altLang="en-US" sz="105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0" name="AutoShape 6"/>
          <p:cNvSpPr>
            <a:spLocks noChangeArrowheads="1"/>
          </p:cNvSpPr>
          <p:nvPr/>
        </p:nvSpPr>
        <p:spPr bwMode="auto">
          <a:xfrm>
            <a:off x="1785918" y="6107151"/>
            <a:ext cx="2428892" cy="22337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Source: </a:t>
            </a:r>
            <a:r>
              <a:rPr lang="en-US" altLang="ko-KR" sz="1000" kern="0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Suan</a:t>
            </a:r>
            <a:r>
              <a:rPr lang="en-US" altLang="ko-KR" sz="10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J.T, 1999</a:t>
            </a:r>
            <a:endParaRPr lang="ko-KR" altLang="en-US" sz="105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35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332656"/>
            <a:ext cx="8734097" cy="941901"/>
          </a:xfrm>
          <a:prstGeom prst="rect">
            <a:avLst/>
          </a:prstGeom>
          <a:noFill/>
        </p:spPr>
        <p:txBody>
          <a:bodyPr wrap="square" lIns="79352" tIns="39676" rIns="79352" bIns="39676" rtlCol="0">
            <a:spAutoFit/>
          </a:bodyPr>
          <a:lstStyle/>
          <a:p>
            <a:pPr defTabSz="793516" latinLnBrk="0">
              <a:defRPr/>
            </a:pPr>
            <a:r>
              <a:rPr lang="en-US" altLang="ko-KR" sz="22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     </a:t>
            </a:r>
            <a:r>
              <a:rPr lang="en-US" altLang="ko-KR" sz="28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Requiring a greater leisure and cultural lifestyle</a:t>
            </a:r>
          </a:p>
          <a:p>
            <a:pPr defTabSz="793516" latinLnBrk="0">
              <a:defRPr/>
            </a:pPr>
            <a:r>
              <a:rPr lang="en-US" altLang="ko-KR" sz="28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      due to the changing population structure! </a:t>
            </a:r>
            <a:endParaRPr lang="ko-KR" altLang="en-US" sz="2800" kern="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48" name="그룹 47"/>
          <p:cNvGrpSpPr/>
          <p:nvPr/>
        </p:nvGrpSpPr>
        <p:grpSpPr>
          <a:xfrm>
            <a:off x="192780" y="1826689"/>
            <a:ext cx="4401138" cy="3281328"/>
            <a:chOff x="192780" y="2214554"/>
            <a:chExt cx="4401138" cy="3598653"/>
          </a:xfrm>
        </p:grpSpPr>
        <p:pic>
          <p:nvPicPr>
            <p:cNvPr id="49" name="Picture 2" descr="http://c.ask.nate.com/imgs/qrsi.tsp/6360962/10560967/0/1/A/인구고령화.JPG"/>
            <p:cNvPicPr>
              <a:picLocks noChangeAspect="1" noChangeArrowheads="1"/>
            </p:cNvPicPr>
            <p:nvPr/>
          </p:nvPicPr>
          <p:blipFill>
            <a:blip r:embed="rId2" cstate="print"/>
            <a:srcRect t="12076" r="69270" b="44452"/>
            <a:stretch>
              <a:fillRect/>
            </a:stretch>
          </p:blipFill>
          <p:spPr bwMode="auto">
            <a:xfrm>
              <a:off x="364681" y="3817292"/>
              <a:ext cx="923643" cy="1102187"/>
            </a:xfrm>
            <a:prstGeom prst="rect">
              <a:avLst/>
            </a:prstGeom>
            <a:noFill/>
          </p:spPr>
        </p:pic>
        <p:sp>
          <p:nvSpPr>
            <p:cNvPr id="50" name="직사각형 49"/>
            <p:cNvSpPr/>
            <p:nvPr/>
          </p:nvSpPr>
          <p:spPr>
            <a:xfrm rot="5400000">
              <a:off x="433326" y="5221038"/>
              <a:ext cx="401143" cy="2036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1" name="직사각형 50"/>
            <p:cNvSpPr/>
            <p:nvPr/>
          </p:nvSpPr>
          <p:spPr>
            <a:xfrm rot="5400000">
              <a:off x="745626" y="5174752"/>
              <a:ext cx="493714" cy="2036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2" name="직사각형 51"/>
            <p:cNvSpPr/>
            <p:nvPr/>
          </p:nvSpPr>
          <p:spPr>
            <a:xfrm rot="5400000">
              <a:off x="1385653" y="5097609"/>
              <a:ext cx="648000" cy="2036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3" name="직사각형 52"/>
            <p:cNvSpPr/>
            <p:nvPr/>
          </p:nvSpPr>
          <p:spPr>
            <a:xfrm rot="5400000">
              <a:off x="1667095" y="5020466"/>
              <a:ext cx="802286" cy="2036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4" name="직사각형 53"/>
            <p:cNvSpPr/>
            <p:nvPr/>
          </p:nvSpPr>
          <p:spPr>
            <a:xfrm rot="5400000">
              <a:off x="1871394" y="4866181"/>
              <a:ext cx="1110857" cy="2036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5" name="직사각형 54"/>
            <p:cNvSpPr/>
            <p:nvPr/>
          </p:nvSpPr>
          <p:spPr>
            <a:xfrm rot="5400000">
              <a:off x="2075694" y="4711895"/>
              <a:ext cx="1419429" cy="2036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6" name="직사각형 55"/>
            <p:cNvSpPr/>
            <p:nvPr/>
          </p:nvSpPr>
          <p:spPr>
            <a:xfrm rot="5400000">
              <a:off x="2218279" y="4495895"/>
              <a:ext cx="1851429" cy="2036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7" name="직사각형 56"/>
            <p:cNvSpPr/>
            <p:nvPr/>
          </p:nvSpPr>
          <p:spPr>
            <a:xfrm rot="5400000">
              <a:off x="1073353" y="5143895"/>
              <a:ext cx="555429" cy="203636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8" name="직사각형 57"/>
            <p:cNvSpPr/>
            <p:nvPr/>
          </p:nvSpPr>
          <p:spPr>
            <a:xfrm rot="5400000">
              <a:off x="2472592" y="4033038"/>
              <a:ext cx="2777143" cy="203636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59" name="직사각형 58"/>
            <p:cNvSpPr/>
            <p:nvPr/>
          </p:nvSpPr>
          <p:spPr>
            <a:xfrm>
              <a:off x="456967" y="4916411"/>
              <a:ext cx="393428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2.6%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0" name="직사각형 59"/>
            <p:cNvSpPr/>
            <p:nvPr/>
          </p:nvSpPr>
          <p:spPr>
            <a:xfrm>
              <a:off x="808339" y="4817212"/>
              <a:ext cx="393428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3.2%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1" name="직사각형 60"/>
            <p:cNvSpPr/>
            <p:nvPr/>
          </p:nvSpPr>
          <p:spPr>
            <a:xfrm>
              <a:off x="1192179" y="4743598"/>
              <a:ext cx="393428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3.6%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2" name="직사각형 61"/>
            <p:cNvSpPr/>
            <p:nvPr/>
          </p:nvSpPr>
          <p:spPr>
            <a:xfrm>
              <a:off x="1553871" y="4634741"/>
              <a:ext cx="393428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4.1%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3" name="직사각형 62"/>
            <p:cNvSpPr/>
            <p:nvPr/>
          </p:nvSpPr>
          <p:spPr>
            <a:xfrm>
              <a:off x="2242436" y="4199309"/>
              <a:ext cx="393428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7.2%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4" name="직사각형 63"/>
            <p:cNvSpPr/>
            <p:nvPr/>
          </p:nvSpPr>
          <p:spPr>
            <a:xfrm>
              <a:off x="2597897" y="3904032"/>
              <a:ext cx="393428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9.2%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5" name="직사각형 64"/>
            <p:cNvSpPr/>
            <p:nvPr/>
          </p:nvSpPr>
          <p:spPr>
            <a:xfrm>
              <a:off x="2913988" y="3496357"/>
              <a:ext cx="451136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12.0%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6" name="직사각형 65"/>
            <p:cNvSpPr/>
            <p:nvPr/>
          </p:nvSpPr>
          <p:spPr>
            <a:xfrm>
              <a:off x="3286984" y="3011937"/>
              <a:ext cx="451136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14.9%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7" name="직사각형 66"/>
            <p:cNvSpPr/>
            <p:nvPr/>
          </p:nvSpPr>
          <p:spPr>
            <a:xfrm rot="5400000">
              <a:off x="2345435" y="4264466"/>
              <a:ext cx="2314286" cy="203636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8" name="직사각형 67"/>
            <p:cNvSpPr/>
            <p:nvPr/>
          </p:nvSpPr>
          <p:spPr>
            <a:xfrm rot="5400000">
              <a:off x="2676889" y="3878752"/>
              <a:ext cx="3085714" cy="20363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5749" tIns="37874" rIns="75749" bIns="37874" rtlCol="0" anchor="ctr"/>
            <a:lstStyle/>
            <a:p>
              <a:pPr algn="ctr"/>
              <a:endParaRPr lang="ko-KR" altLang="en-US" sz="200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69" name="직사각형 68"/>
            <p:cNvSpPr/>
            <p:nvPr/>
          </p:nvSpPr>
          <p:spPr>
            <a:xfrm>
              <a:off x="1898750" y="4494587"/>
              <a:ext cx="393428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5.3%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70" name="직사각형 69"/>
            <p:cNvSpPr/>
            <p:nvPr/>
          </p:nvSpPr>
          <p:spPr>
            <a:xfrm>
              <a:off x="3656441" y="2573650"/>
              <a:ext cx="451136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18.6%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71" name="직사각형 70"/>
            <p:cNvSpPr/>
            <p:nvPr/>
          </p:nvSpPr>
          <p:spPr>
            <a:xfrm>
              <a:off x="4009222" y="2214554"/>
              <a:ext cx="451136" cy="235778"/>
            </a:xfrm>
            <a:prstGeom prst="rect">
              <a:avLst/>
            </a:prstGeom>
          </p:spPr>
          <p:txBody>
            <a:bodyPr wrap="none" lIns="75749" tIns="37874" rIns="75749" bIns="37874">
              <a:spAutoFit/>
            </a:bodyPr>
            <a:lstStyle/>
            <a:p>
              <a:r>
                <a:rPr lang="en-US" altLang="ko-KR" sz="90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22.3%</a:t>
              </a:r>
              <a:endParaRPr lang="ko-KR" altLang="en-US" sz="900" dirty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cxnSp>
          <p:nvCxnSpPr>
            <p:cNvPr id="72" name="직선 연결선 71"/>
            <p:cNvCxnSpPr/>
            <p:nvPr/>
          </p:nvCxnSpPr>
          <p:spPr>
            <a:xfrm>
              <a:off x="247928" y="5508785"/>
              <a:ext cx="4243640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직선 연결선 72"/>
            <p:cNvCxnSpPr/>
            <p:nvPr/>
          </p:nvCxnSpPr>
          <p:spPr>
            <a:xfrm>
              <a:off x="1749918" y="3365320"/>
              <a:ext cx="2844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직선 연결선 73"/>
            <p:cNvCxnSpPr/>
            <p:nvPr/>
          </p:nvCxnSpPr>
          <p:spPr>
            <a:xfrm>
              <a:off x="1785918" y="2580182"/>
              <a:ext cx="2808000" cy="0"/>
            </a:xfrm>
            <a:prstGeom prst="line">
              <a:avLst/>
            </a:prstGeom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/>
            <p:cNvSpPr txBox="1"/>
            <p:nvPr/>
          </p:nvSpPr>
          <p:spPr>
            <a:xfrm>
              <a:off x="244124" y="3257822"/>
              <a:ext cx="1443192" cy="691458"/>
            </a:xfrm>
            <a:prstGeom prst="rect">
              <a:avLst/>
            </a:prstGeom>
            <a:noFill/>
          </p:spPr>
          <p:txBody>
            <a:bodyPr wrap="square" lIns="75749" tIns="37874" rIns="75749" bIns="37874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Criteria of aged society</a:t>
              </a:r>
            </a:p>
            <a:p>
              <a:r>
                <a:rPr lang="en-US" altLang="ko-KR" sz="1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(14%)</a:t>
              </a:r>
              <a:endParaRPr lang="ko-KR" altLang="en-US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244124" y="2361049"/>
              <a:ext cx="1684670" cy="691458"/>
            </a:xfrm>
            <a:prstGeom prst="rect">
              <a:avLst/>
            </a:prstGeom>
            <a:noFill/>
          </p:spPr>
          <p:txBody>
            <a:bodyPr wrap="square" lIns="75749" tIns="37874" rIns="75749" bIns="37874" rtlCol="0">
              <a:spAutoFit/>
            </a:bodyPr>
            <a:lstStyle/>
            <a:p>
              <a:r>
                <a:rPr lang="en-US" altLang="ko-KR" sz="1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Criteria of ultra-aged society</a:t>
              </a:r>
            </a:p>
            <a:p>
              <a:r>
                <a:rPr lang="en-US" altLang="ko-KR" sz="1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(20%,)</a:t>
              </a:r>
              <a:endParaRPr lang="ko-KR" altLang="en-US" sz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192780" y="5552114"/>
              <a:ext cx="2886384" cy="261093"/>
            </a:xfrm>
            <a:prstGeom prst="rect">
              <a:avLst/>
            </a:prstGeom>
            <a:noFill/>
          </p:spPr>
          <p:txBody>
            <a:bodyPr wrap="square" lIns="75749" tIns="37874" rIns="75749" bIns="37874" rtlCol="0">
              <a:spAutoFit/>
            </a:bodyPr>
            <a:lstStyle/>
            <a:p>
              <a:r>
                <a:rPr lang="en-US" altLang="ko-KR" sz="1050" dirty="0" smtClean="0"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[Rate of 65 or older population in Seoul]</a:t>
              </a:r>
              <a:endParaRPr lang="ko-KR" altLang="en-US" sz="105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cxnSp>
        <p:nvCxnSpPr>
          <p:cNvPr id="78" name="직선 연결선 77"/>
          <p:cNvCxnSpPr/>
          <p:nvPr/>
        </p:nvCxnSpPr>
        <p:spPr>
          <a:xfrm>
            <a:off x="5235347" y="4774527"/>
            <a:ext cx="3810909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직사각형 80"/>
          <p:cNvSpPr/>
          <p:nvPr/>
        </p:nvSpPr>
        <p:spPr>
          <a:xfrm rot="5400000">
            <a:off x="5628658" y="4340094"/>
            <a:ext cx="696859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2" name="직사각형 81"/>
          <p:cNvSpPr/>
          <p:nvPr/>
        </p:nvSpPr>
        <p:spPr>
          <a:xfrm rot="5400000">
            <a:off x="5902158" y="4290319"/>
            <a:ext cx="796410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3" name="직사각형 82"/>
          <p:cNvSpPr/>
          <p:nvPr/>
        </p:nvSpPr>
        <p:spPr>
          <a:xfrm rot="5400000">
            <a:off x="6100993" y="4165879"/>
            <a:ext cx="1045289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4" name="직사각형 83"/>
          <p:cNvSpPr/>
          <p:nvPr/>
        </p:nvSpPr>
        <p:spPr>
          <a:xfrm rot="5400000">
            <a:off x="6374493" y="4116104"/>
            <a:ext cx="1144840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5" name="직사각형 84"/>
          <p:cNvSpPr/>
          <p:nvPr/>
        </p:nvSpPr>
        <p:spPr>
          <a:xfrm rot="5400000">
            <a:off x="6623105" y="4041440"/>
            <a:ext cx="1294168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6" name="직사각형 85"/>
          <p:cNvSpPr/>
          <p:nvPr/>
        </p:nvSpPr>
        <p:spPr>
          <a:xfrm rot="5400000">
            <a:off x="5330271" y="4364983"/>
            <a:ext cx="647084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8" name="직사각형 87"/>
          <p:cNvSpPr/>
          <p:nvPr/>
        </p:nvSpPr>
        <p:spPr>
          <a:xfrm rot="5400000">
            <a:off x="6995889" y="3767674"/>
            <a:ext cx="1841699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9" name="직사각형 88"/>
          <p:cNvSpPr/>
          <p:nvPr/>
        </p:nvSpPr>
        <p:spPr>
          <a:xfrm rot="5400000">
            <a:off x="6821941" y="3917002"/>
            <a:ext cx="1543045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90" name="직사각형 89"/>
          <p:cNvSpPr/>
          <p:nvPr/>
        </p:nvSpPr>
        <p:spPr>
          <a:xfrm rot="5400000">
            <a:off x="7244498" y="3693010"/>
            <a:ext cx="1991027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378103" y="4790864"/>
            <a:ext cx="3788789" cy="214987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r>
              <a:rPr lang="en-US" altLang="ko-KR" sz="90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‘00     ‘01    ‘02    ‘03    ‘04    ‘05     ‘06    ‘07    ’08    ‘09     ‘10 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4714876" y="4384744"/>
            <a:ext cx="839326" cy="561236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pPr algn="ctr"/>
            <a:r>
              <a:rPr lang="en-US" altLang="ko-KR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Registered foreigners</a:t>
            </a:r>
          </a:p>
          <a:p>
            <a:pPr algn="ctr"/>
            <a:r>
              <a:rPr lang="en-US" altLang="ko-KR" sz="10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(1,000 men)</a:t>
            </a:r>
            <a:endParaRPr lang="ko-KR" altLang="en-US" sz="105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964727" y="2370736"/>
            <a:ext cx="2538193" cy="507375"/>
          </a:xfrm>
          <a:prstGeom prst="rect">
            <a:avLst/>
          </a:prstGeom>
          <a:noFill/>
        </p:spPr>
        <p:txBody>
          <a:bodyPr wrap="square" lIns="75749" tIns="37874" rIns="75749" bIns="37874" rtlCol="0">
            <a:spAutoFit/>
          </a:bodyPr>
          <a:lstStyle/>
          <a:p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Foreigners within the total population in Seoul (%)</a:t>
            </a:r>
            <a:endParaRPr lang="ko-KR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95" name="타원 94"/>
          <p:cNvSpPr/>
          <p:nvPr/>
        </p:nvSpPr>
        <p:spPr>
          <a:xfrm>
            <a:off x="5610256" y="3963921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96" name="타원 95"/>
          <p:cNvSpPr/>
          <p:nvPr/>
        </p:nvSpPr>
        <p:spPr>
          <a:xfrm>
            <a:off x="5930112" y="3919000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97" name="타원 96"/>
          <p:cNvSpPr/>
          <p:nvPr/>
        </p:nvSpPr>
        <p:spPr>
          <a:xfrm>
            <a:off x="6249960" y="3800451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98" name="타원 97"/>
          <p:cNvSpPr/>
          <p:nvPr/>
        </p:nvSpPr>
        <p:spPr>
          <a:xfrm>
            <a:off x="6578184" y="3557681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99" name="타원 98"/>
          <p:cNvSpPr/>
          <p:nvPr/>
        </p:nvSpPr>
        <p:spPr>
          <a:xfrm>
            <a:off x="6908080" y="3439048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00" name="타원 99"/>
          <p:cNvSpPr/>
          <p:nvPr/>
        </p:nvSpPr>
        <p:spPr>
          <a:xfrm>
            <a:off x="7226256" y="3279680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01" name="타원 100"/>
          <p:cNvSpPr/>
          <p:nvPr/>
        </p:nvSpPr>
        <p:spPr>
          <a:xfrm>
            <a:off x="7556152" y="3052153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03" name="타원 102"/>
          <p:cNvSpPr/>
          <p:nvPr/>
        </p:nvSpPr>
        <p:spPr>
          <a:xfrm>
            <a:off x="7884376" y="2780936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04" name="타원 103"/>
          <p:cNvSpPr/>
          <p:nvPr/>
        </p:nvSpPr>
        <p:spPr>
          <a:xfrm>
            <a:off x="8192903" y="2616797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08" name="직사각형 107"/>
          <p:cNvSpPr/>
          <p:nvPr/>
        </p:nvSpPr>
        <p:spPr>
          <a:xfrm>
            <a:off x="5486993" y="3773546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0.6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09" name="직사각형 108"/>
          <p:cNvSpPr/>
          <p:nvPr/>
        </p:nvSpPr>
        <p:spPr>
          <a:xfrm>
            <a:off x="5805169" y="3740841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0.7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0" name="직사각형 109"/>
          <p:cNvSpPr/>
          <p:nvPr/>
        </p:nvSpPr>
        <p:spPr>
          <a:xfrm>
            <a:off x="6115984" y="3611027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0.7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1" name="직사각형 110"/>
          <p:cNvSpPr/>
          <p:nvPr/>
        </p:nvSpPr>
        <p:spPr>
          <a:xfrm>
            <a:off x="6453241" y="3367871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1.0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2" name="직사각형 111"/>
          <p:cNvSpPr/>
          <p:nvPr/>
        </p:nvSpPr>
        <p:spPr>
          <a:xfrm>
            <a:off x="6781465" y="3244792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1.1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3" name="직사각형 112"/>
          <p:cNvSpPr/>
          <p:nvPr/>
        </p:nvSpPr>
        <p:spPr>
          <a:xfrm>
            <a:off x="7101313" y="3100415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1.3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4" name="직사각형 113"/>
          <p:cNvSpPr/>
          <p:nvPr/>
        </p:nvSpPr>
        <p:spPr>
          <a:xfrm>
            <a:off x="7429537" y="2874069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1.7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5" name="직사각형 114"/>
          <p:cNvSpPr/>
          <p:nvPr/>
        </p:nvSpPr>
        <p:spPr>
          <a:xfrm>
            <a:off x="7750400" y="2586037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2.2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7" name="직사각형 116"/>
          <p:cNvSpPr/>
          <p:nvPr/>
        </p:nvSpPr>
        <p:spPr>
          <a:xfrm>
            <a:off x="8067561" y="2430890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2.4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8" name="직사각형 117"/>
          <p:cNvSpPr/>
          <p:nvPr/>
        </p:nvSpPr>
        <p:spPr>
          <a:xfrm>
            <a:off x="158084" y="5215345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960" indent="-74960"/>
            <a:r>
              <a:rPr lang="en-US" altLang="ko-KR" sz="1600" dirty="0" smtClean="0">
                <a:solidFill>
                  <a:srgbClr val="8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Entry into the aged society in 2019, with a 14.1% aging population</a:t>
            </a:r>
          </a:p>
          <a:p>
            <a:pPr marL="4763" lvl="1"/>
            <a:endParaRPr lang="en-US" altLang="ko-K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marL="4763" lvl="1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_ The aged society (12.9%) is expected to be higher </a:t>
            </a:r>
            <a:r>
              <a:rPr lang="en-US" altLang="ko-KR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than </a:t>
            </a:r>
            <a:br>
              <a:rPr lang="en-US" altLang="ko-KR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youth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(12.7%) in 2017.</a:t>
            </a:r>
          </a:p>
          <a:p>
            <a:pPr marL="4763" lvl="1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_ The ultra-aged society appears in 2027 (20.3%).</a:t>
            </a:r>
          </a:p>
        </p:txBody>
      </p:sp>
      <p:sp>
        <p:nvSpPr>
          <p:cNvPr id="119" name="직사각형 118"/>
          <p:cNvSpPr/>
          <p:nvPr/>
        </p:nvSpPr>
        <p:spPr>
          <a:xfrm>
            <a:off x="4786314" y="5171127"/>
            <a:ext cx="42148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960" indent="-74960"/>
            <a:r>
              <a:rPr lang="en-US" altLang="ko-KR" sz="1600" dirty="0" smtClean="0">
                <a:solidFill>
                  <a:srgbClr val="8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The number of registered foreigners have increased four times in the past 10 years.</a:t>
            </a:r>
          </a:p>
          <a:p>
            <a:pPr marL="0" lvl="1"/>
            <a:endParaRPr lang="en-US" altLang="ko-KR" sz="8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marL="0" lvl="1"/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_ The number of registered foreigners have </a:t>
            </a:r>
            <a:r>
              <a:rPr lang="en-US" altLang="ko-KR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increased </a:t>
            </a:r>
          </a:p>
          <a:p>
            <a:pPr marL="0" lvl="1"/>
            <a:r>
              <a:rPr lang="en-US" altLang="ko-KR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four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times (’00,</a:t>
            </a:r>
            <a:r>
              <a:rPr lang="ko-KR" alt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62,000) in the past 10 years, </a:t>
            </a:r>
            <a:r>
              <a:rPr lang="en-US" altLang="ko-KR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making  </a:t>
            </a:r>
          </a:p>
          <a:p>
            <a:pPr marL="0" lvl="1"/>
            <a:r>
              <a:rPr lang="en-US" altLang="ko-KR" sz="140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up </a:t>
            </a:r>
            <a:r>
              <a:rPr lang="en-US" altLang="ko-K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2.5% of the Seoul population.</a:t>
            </a:r>
          </a:p>
        </p:txBody>
      </p:sp>
      <p:cxnSp>
        <p:nvCxnSpPr>
          <p:cNvPr id="120" name="직선 연결선 119"/>
          <p:cNvCxnSpPr/>
          <p:nvPr/>
        </p:nvCxnSpPr>
        <p:spPr>
          <a:xfrm rot="5400000">
            <a:off x="2450291" y="3854116"/>
            <a:ext cx="442439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직사각형 121"/>
          <p:cNvSpPr/>
          <p:nvPr/>
        </p:nvSpPr>
        <p:spPr>
          <a:xfrm rot="18565200">
            <a:off x="5821737" y="4463362"/>
            <a:ext cx="255570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57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3" name="직사각형 122"/>
          <p:cNvSpPr/>
          <p:nvPr/>
        </p:nvSpPr>
        <p:spPr>
          <a:xfrm rot="18565200">
            <a:off x="5519889" y="4463363"/>
            <a:ext cx="255570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62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4" name="직사각형 123"/>
          <p:cNvSpPr/>
          <p:nvPr/>
        </p:nvSpPr>
        <p:spPr>
          <a:xfrm rot="18565200">
            <a:off x="5849610" y="4463363"/>
            <a:ext cx="255570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68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5" name="직사각형 124"/>
          <p:cNvSpPr/>
          <p:nvPr/>
        </p:nvSpPr>
        <p:spPr>
          <a:xfrm rot="18565200">
            <a:off x="6171484" y="4463363"/>
            <a:ext cx="255570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73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6" name="직사각형 125"/>
          <p:cNvSpPr/>
          <p:nvPr/>
        </p:nvSpPr>
        <p:spPr>
          <a:xfrm rot="18565200">
            <a:off x="6468176" y="4463363"/>
            <a:ext cx="306866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103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7" name="직사각형 126"/>
          <p:cNvSpPr/>
          <p:nvPr/>
        </p:nvSpPr>
        <p:spPr>
          <a:xfrm rot="18565200">
            <a:off x="6789788" y="4463363"/>
            <a:ext cx="306866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115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8" name="직사각형 127"/>
          <p:cNvSpPr/>
          <p:nvPr/>
        </p:nvSpPr>
        <p:spPr>
          <a:xfrm rot="18565200">
            <a:off x="7111118" y="4463363"/>
            <a:ext cx="306866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130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9" name="직사각형 128"/>
          <p:cNvSpPr/>
          <p:nvPr/>
        </p:nvSpPr>
        <p:spPr>
          <a:xfrm rot="18565200">
            <a:off x="7445862" y="4463363"/>
            <a:ext cx="306866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175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0" name="직사각형 129"/>
          <p:cNvSpPr/>
          <p:nvPr/>
        </p:nvSpPr>
        <p:spPr>
          <a:xfrm rot="18565200">
            <a:off x="7765204" y="4463363"/>
            <a:ext cx="306866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229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1" name="직사각형 130"/>
          <p:cNvSpPr/>
          <p:nvPr/>
        </p:nvSpPr>
        <p:spPr>
          <a:xfrm rot="18565200">
            <a:off x="8085664" y="4463363"/>
            <a:ext cx="306866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255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7" name="AutoShape 6"/>
          <p:cNvSpPr>
            <a:spLocks noChangeArrowheads="1"/>
          </p:cNvSpPr>
          <p:nvPr/>
        </p:nvSpPr>
        <p:spPr bwMode="auto">
          <a:xfrm>
            <a:off x="1979712" y="1556793"/>
            <a:ext cx="2664296" cy="216024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Source: Issue No. 29 of e-Seoul Statistics Webzine</a:t>
            </a:r>
            <a:endParaRPr lang="ko-KR" altLang="en-US" sz="105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02" name="AutoShape 6"/>
          <p:cNvSpPr>
            <a:spLocks noChangeArrowheads="1"/>
          </p:cNvSpPr>
          <p:nvPr/>
        </p:nvSpPr>
        <p:spPr bwMode="auto">
          <a:xfrm>
            <a:off x="6516216" y="1556792"/>
            <a:ext cx="2428892" cy="223373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lang="en-US" altLang="ko-KR" sz="1000" kern="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Issue No. 29 of e-Seoul Statistics Webzine</a:t>
            </a:r>
            <a:endParaRPr lang="ko-KR" altLang="en-US" sz="1050" kern="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3" name="직사각형 132"/>
          <p:cNvSpPr/>
          <p:nvPr/>
        </p:nvSpPr>
        <p:spPr>
          <a:xfrm rot="5400000">
            <a:off x="7555210" y="3678614"/>
            <a:ext cx="2019824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4" name="직사각형 133"/>
          <p:cNvSpPr/>
          <p:nvPr/>
        </p:nvSpPr>
        <p:spPr>
          <a:xfrm rot="5400000">
            <a:off x="7821656" y="3621787"/>
            <a:ext cx="2133478" cy="180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4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5" name="타원 134"/>
          <p:cNvSpPr/>
          <p:nvPr/>
        </p:nvSpPr>
        <p:spPr>
          <a:xfrm>
            <a:off x="8532759" y="2598867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6" name="타원 135"/>
          <p:cNvSpPr/>
          <p:nvPr/>
        </p:nvSpPr>
        <p:spPr>
          <a:xfrm>
            <a:off x="8850927" y="2489002"/>
            <a:ext cx="72000" cy="72000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5749" tIns="37874" rIns="75749" bIns="37874" rtlCol="0" anchor="ctr"/>
          <a:lstStyle/>
          <a:p>
            <a:pPr algn="ctr"/>
            <a:endParaRPr lang="ko-KR" altLang="en-US" sz="200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7" name="직사각형 136"/>
          <p:cNvSpPr/>
          <p:nvPr/>
        </p:nvSpPr>
        <p:spPr>
          <a:xfrm>
            <a:off x="8402055" y="2365484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2.4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8" name="직사각형 137"/>
          <p:cNvSpPr/>
          <p:nvPr/>
        </p:nvSpPr>
        <p:spPr>
          <a:xfrm>
            <a:off x="8715944" y="2277909"/>
            <a:ext cx="297248" cy="214987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90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2.5</a:t>
            </a:r>
            <a:endParaRPr lang="ko-KR" altLang="en-US" sz="900" dirty="0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9" name="직사각형 138"/>
          <p:cNvSpPr/>
          <p:nvPr/>
        </p:nvSpPr>
        <p:spPr>
          <a:xfrm rot="18565200">
            <a:off x="8413587" y="4463364"/>
            <a:ext cx="306866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256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0" name="직사각형 139"/>
          <p:cNvSpPr/>
          <p:nvPr/>
        </p:nvSpPr>
        <p:spPr>
          <a:xfrm rot="18565200">
            <a:off x="8734047" y="4463364"/>
            <a:ext cx="306866" cy="199598"/>
          </a:xfrm>
          <a:prstGeom prst="rect">
            <a:avLst/>
          </a:prstGeom>
        </p:spPr>
        <p:txBody>
          <a:bodyPr wrap="none" lIns="75749" tIns="37874" rIns="75749" bIns="37874">
            <a:spAutoFit/>
          </a:bodyPr>
          <a:lstStyle/>
          <a:p>
            <a:r>
              <a:rPr lang="en-US" altLang="ko-KR" sz="800" smtClean="0">
                <a:solidFill>
                  <a:schemeClr val="bg1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262</a:t>
            </a:r>
            <a:endParaRPr lang="ko-KR" altLang="en-US" sz="800" dirty="0">
              <a:solidFill>
                <a:schemeClr val="bg1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41" name="자유형 140"/>
          <p:cNvSpPr/>
          <p:nvPr/>
        </p:nvSpPr>
        <p:spPr>
          <a:xfrm>
            <a:off x="5638800" y="2510118"/>
            <a:ext cx="3236259" cy="1488141"/>
          </a:xfrm>
          <a:custGeom>
            <a:avLst/>
            <a:gdLst>
              <a:gd name="connsiteX0" fmla="*/ 0 w 3236259"/>
              <a:gd name="connsiteY0" fmla="*/ 1488141 h 1488141"/>
              <a:gd name="connsiteX1" fmla="*/ 322729 w 3236259"/>
              <a:gd name="connsiteY1" fmla="*/ 1443317 h 1488141"/>
              <a:gd name="connsiteX2" fmla="*/ 645459 w 3236259"/>
              <a:gd name="connsiteY2" fmla="*/ 1326776 h 1488141"/>
              <a:gd name="connsiteX3" fmla="*/ 977153 w 3236259"/>
              <a:gd name="connsiteY3" fmla="*/ 1084729 h 1488141"/>
              <a:gd name="connsiteX4" fmla="*/ 1308847 w 3236259"/>
              <a:gd name="connsiteY4" fmla="*/ 968188 h 1488141"/>
              <a:gd name="connsiteX5" fmla="*/ 1622612 w 3236259"/>
              <a:gd name="connsiteY5" fmla="*/ 806823 h 1488141"/>
              <a:gd name="connsiteX6" fmla="*/ 1945341 w 3236259"/>
              <a:gd name="connsiteY6" fmla="*/ 582706 h 1488141"/>
              <a:gd name="connsiteX7" fmla="*/ 2277035 w 3236259"/>
              <a:gd name="connsiteY7" fmla="*/ 295835 h 1488141"/>
              <a:gd name="connsiteX8" fmla="*/ 2581835 w 3236259"/>
              <a:gd name="connsiteY8" fmla="*/ 143435 h 1488141"/>
              <a:gd name="connsiteX9" fmla="*/ 2931459 w 3236259"/>
              <a:gd name="connsiteY9" fmla="*/ 116541 h 1488141"/>
              <a:gd name="connsiteX10" fmla="*/ 3236259 w 3236259"/>
              <a:gd name="connsiteY10" fmla="*/ 0 h 1488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236259" h="1488141">
                <a:moveTo>
                  <a:pt x="0" y="1488141"/>
                </a:moveTo>
                <a:lnTo>
                  <a:pt x="322729" y="1443317"/>
                </a:lnTo>
                <a:lnTo>
                  <a:pt x="645459" y="1326776"/>
                </a:lnTo>
                <a:lnTo>
                  <a:pt x="977153" y="1084729"/>
                </a:lnTo>
                <a:lnTo>
                  <a:pt x="1308847" y="968188"/>
                </a:lnTo>
                <a:lnTo>
                  <a:pt x="1622612" y="806823"/>
                </a:lnTo>
                <a:lnTo>
                  <a:pt x="1945341" y="582706"/>
                </a:lnTo>
                <a:lnTo>
                  <a:pt x="2277035" y="295835"/>
                </a:lnTo>
                <a:lnTo>
                  <a:pt x="2581835" y="143435"/>
                </a:lnTo>
                <a:lnTo>
                  <a:pt x="2931459" y="116541"/>
                </a:lnTo>
                <a:lnTo>
                  <a:pt x="3236259" y="0"/>
                </a:lnTo>
              </a:path>
            </a:pathLst>
          </a:cu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36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771" y="291091"/>
            <a:ext cx="8882743" cy="941901"/>
          </a:xfrm>
          <a:prstGeom prst="rect">
            <a:avLst/>
          </a:prstGeom>
          <a:solidFill>
            <a:schemeClr val="bg1"/>
          </a:solidFill>
        </p:spPr>
        <p:txBody>
          <a:bodyPr wrap="square" lIns="79352" tIns="39676" rIns="79352" bIns="39676" rtlCol="0">
            <a:spAutoFit/>
          </a:bodyPr>
          <a:lstStyle/>
          <a:p>
            <a:pPr algn="ctr" defTabSz="793516" latinLnBrk="0">
              <a:defRPr/>
            </a:pPr>
            <a:r>
              <a:rPr lang="en-US" altLang="ko-KR" sz="28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The 5th government  strengthens the cultural welfare net,  </a:t>
            </a:r>
          </a:p>
          <a:p>
            <a:pPr algn="ctr" defTabSz="793516" latinLnBrk="0">
              <a:defRPr/>
            </a:pPr>
            <a:r>
              <a:rPr lang="en-US" altLang="ko-KR" sz="2800" kern="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Not such welfare just centered on the neglected class.</a:t>
            </a:r>
            <a:r>
              <a:rPr lang="ko-KR" altLang="en-US" sz="2800" kern="0" dirty="0" smtClean="0">
                <a:solidFill>
                  <a:srgbClr val="C00000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</a:t>
            </a:r>
            <a:endParaRPr lang="ko-KR" altLang="en-US" sz="2800" kern="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1627912" y="1842654"/>
            <a:ext cx="3110831" cy="390669"/>
          </a:xfrm>
          <a:prstGeom prst="rect">
            <a:avLst/>
          </a:prstGeom>
          <a:solidFill>
            <a:srgbClr val="002776">
              <a:alpha val="30000"/>
            </a:srgb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700" b="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700" kern="0" dirty="0" err="1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Unt</a:t>
            </a:r>
            <a:r>
              <a:rPr kumimoji="0" lang="en-US" altLang="ko-KR" sz="1700" b="0" i="0" u="none" strike="noStrike" kern="0" cap="none" spc="0" normalizeH="0" baseline="0" noProof="0" dirty="0" err="1" smtClean="0">
                <a:ln>
                  <a:noFill/>
                </a:ln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il</a:t>
            </a:r>
            <a:r>
              <a:rPr kumimoji="0" lang="en-US" altLang="ko-KR" sz="1700" b="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2011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00" b="0" i="0" u="none" strike="noStrike" kern="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19" name="Rectangle 49"/>
          <p:cNvSpPr>
            <a:spLocks noChangeArrowheads="1"/>
          </p:cNvSpPr>
          <p:nvPr/>
        </p:nvSpPr>
        <p:spPr bwMode="auto">
          <a:xfrm>
            <a:off x="1639862" y="2951737"/>
            <a:ext cx="3110831" cy="785818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4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20" name="직사각형 119"/>
          <p:cNvSpPr/>
          <p:nvPr/>
        </p:nvSpPr>
        <p:spPr>
          <a:xfrm>
            <a:off x="1677475" y="3034467"/>
            <a:ext cx="2963798" cy="569387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No culturally</a:t>
            </a:r>
            <a:r>
              <a:rPr kumimoji="0" lang="en-US" altLang="ko-KR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0" lang="en-US" altLang="ko-KR" sz="1400" b="0" i="0" u="none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isolated citizens</a:t>
            </a:r>
          </a:p>
          <a:p>
            <a:pPr marL="0" marR="0" lvl="0" indent="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altLang="ko-KR" sz="1200" kern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Centered </a:t>
            </a:r>
            <a:r>
              <a:rPr lang="en-US" altLang="ko-KR" sz="12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on low-income</a:t>
            </a:r>
            <a:r>
              <a:rPr lang="en-US" altLang="ko-KR" sz="1200" kern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,  </a:t>
            </a:r>
            <a:r>
              <a:rPr lang="en-US" altLang="ko-KR" sz="12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vulnerable class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627912" y="2347727"/>
            <a:ext cx="3110831" cy="36689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600" b="0" i="0" u="none" strike="noStrike" kern="0" cap="none" spc="0" normalizeH="0" baseline="0" noProof="0" dirty="0" smtClean="0">
              <a:ln>
                <a:noFill/>
              </a:ln>
              <a:solidFill>
                <a:srgbClr val="002776"/>
              </a:solidFill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76"/>
                </a:solidFill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“Providing cultural service for the</a:t>
            </a:r>
            <a:r>
              <a:rPr kumimoji="0" lang="en-US" altLang="ko-KR" sz="1600" b="0" i="0" u="none" strike="noStrike" kern="0" cap="none" spc="0" normalizeH="0" noProof="0" dirty="0" smtClean="0">
                <a:ln>
                  <a:noFill/>
                </a:ln>
                <a:solidFill>
                  <a:srgbClr val="002776"/>
                </a:solidFill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neglected class</a:t>
            </a:r>
            <a:r>
              <a:rPr lang="en-US" altLang="ko-KR" sz="1600" kern="0" dirty="0" smtClean="0">
                <a:solidFill>
                  <a:srgbClr val="002776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”</a:t>
            </a:r>
            <a:endParaRPr kumimoji="0" lang="en-US" altLang="ko-KR" sz="1600" b="0" i="0" u="none" strike="noStrike" kern="0" cap="none" spc="0" normalizeH="0" baseline="0" noProof="0" dirty="0" smtClean="0">
              <a:ln>
                <a:noFill/>
              </a:ln>
              <a:solidFill>
                <a:srgbClr val="002776"/>
              </a:solidFill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rgbClr val="002776"/>
              </a:solidFill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5" name="Rectangle 49"/>
          <p:cNvSpPr>
            <a:spLocks noChangeArrowheads="1"/>
          </p:cNvSpPr>
          <p:nvPr/>
        </p:nvSpPr>
        <p:spPr bwMode="auto">
          <a:xfrm>
            <a:off x="1639862" y="3983400"/>
            <a:ext cx="3110831" cy="9471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4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36" name="직사각형 135"/>
          <p:cNvSpPr/>
          <p:nvPr/>
        </p:nvSpPr>
        <p:spPr>
          <a:xfrm>
            <a:off x="1677475" y="4046670"/>
            <a:ext cx="2674011" cy="75405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Charity type</a:t>
            </a:r>
          </a:p>
          <a:p>
            <a:pPr marL="0" marR="0" lvl="0" indent="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- A charity type of program service </a:t>
            </a:r>
            <a:r>
              <a:rPr lang="en-US" altLang="ko-KR" sz="1200" kern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has </a:t>
            </a:r>
            <a:br>
              <a:rPr lang="en-US" altLang="ko-KR" sz="1200" kern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</a:br>
            <a:r>
              <a:rPr lang="en-US" altLang="ko-KR" sz="1200" kern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been </a:t>
            </a:r>
            <a:r>
              <a:rPr lang="en-US" altLang="ko-KR" sz="12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given.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42" name="Rectangle 49"/>
          <p:cNvSpPr>
            <a:spLocks noChangeArrowheads="1"/>
          </p:cNvSpPr>
          <p:nvPr/>
        </p:nvSpPr>
        <p:spPr bwMode="auto">
          <a:xfrm>
            <a:off x="1639862" y="5137189"/>
            <a:ext cx="3110831" cy="94713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4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43" name="직사각형 142"/>
          <p:cNvSpPr/>
          <p:nvPr/>
        </p:nvSpPr>
        <p:spPr>
          <a:xfrm>
            <a:off x="1677475" y="5200548"/>
            <a:ext cx="3071834" cy="75405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Sharing and giving</a:t>
            </a:r>
          </a:p>
          <a:p>
            <a:pPr marL="0" marR="0" lvl="0" indent="0" defTabSz="914400" eaLnBrk="1" fontAlgn="auto" latinLnBrk="0" hangingPunct="1"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2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Anti-alienation culture</a:t>
            </a:r>
          </a:p>
          <a:p>
            <a:pPr marL="0" marR="0" lvl="0" indent="0" defTabSz="91440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Sharing and giving community</a:t>
            </a:r>
            <a:endParaRPr kumimoji="0" lang="ko-KR" altLang="en-US" sz="1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5532536" y="1842654"/>
            <a:ext cx="3348841" cy="390669"/>
          </a:xfrm>
          <a:prstGeom prst="rect">
            <a:avLst/>
          </a:prstGeom>
          <a:solidFill>
            <a:srgbClr val="002776">
              <a:alpha val="30000"/>
            </a:srgbClr>
          </a:solidFill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1700" b="0" i="0" u="none" strike="noStrike" kern="0" cap="none" spc="0" normalizeH="0" baseline="0" noProof="0" dirty="0" smtClean="0">
              <a:ln>
                <a:noFill/>
              </a:ln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700" b="0" i="0" u="none" strike="noStrike" kern="0" cap="none" spc="0" normalizeH="0" baseline="0" noProof="0" dirty="0" smtClean="0">
                <a:ln>
                  <a:noFill/>
                </a:ln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From 2012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700" b="0" i="0" u="none" strike="noStrike" kern="0" cap="none" spc="0" normalizeH="0" baseline="0" noProof="0" dirty="0">
              <a:ln>
                <a:noFill/>
              </a:ln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22" name="Rectangle 49"/>
          <p:cNvSpPr>
            <a:spLocks noChangeArrowheads="1"/>
          </p:cNvSpPr>
          <p:nvPr/>
        </p:nvSpPr>
        <p:spPr bwMode="auto">
          <a:xfrm>
            <a:off x="5429256" y="2944131"/>
            <a:ext cx="3571899" cy="793424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4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23" name="직사각형 122"/>
          <p:cNvSpPr/>
          <p:nvPr/>
        </p:nvSpPr>
        <p:spPr>
          <a:xfrm>
            <a:off x="5458721" y="3027686"/>
            <a:ext cx="3000396" cy="584775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Creating daily cultural life</a:t>
            </a:r>
          </a:p>
          <a:p>
            <a:pPr>
              <a:spcBef>
                <a:spcPts val="600"/>
              </a:spcBef>
            </a:pPr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- Citizen’s daily routine and life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5532536" y="2347727"/>
            <a:ext cx="3110831" cy="366893"/>
          </a:xfrm>
          <a:prstGeom prst="rect">
            <a:avLst/>
          </a:prstGeom>
          <a:noFill/>
        </p:spPr>
        <p:txBody>
          <a:bodyPr wrap="square" rtlCol="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2776"/>
                </a:solidFill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“Executing</a:t>
            </a:r>
            <a:r>
              <a:rPr kumimoji="0" lang="en-US" altLang="ko-KR" sz="1600" b="0" i="0" u="none" strike="noStrike" kern="0" cap="none" spc="0" normalizeH="0" noProof="0" dirty="0" smtClean="0">
                <a:ln>
                  <a:noFill/>
                </a:ln>
                <a:solidFill>
                  <a:srgbClr val="002776"/>
                </a:solidFill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an everyday cultural welfare net”</a:t>
            </a:r>
            <a:endParaRPr kumimoji="0" lang="ko-KR" altLang="en-US" sz="1600" b="0" i="0" u="none" strike="noStrike" kern="0" cap="none" spc="0" normalizeH="0" baseline="0" noProof="0" dirty="0">
              <a:ln>
                <a:noFill/>
              </a:ln>
              <a:solidFill>
                <a:srgbClr val="002776"/>
              </a:solidFill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38" name="Rectangle 49"/>
          <p:cNvSpPr>
            <a:spLocks noChangeArrowheads="1"/>
          </p:cNvSpPr>
          <p:nvPr/>
        </p:nvSpPr>
        <p:spPr bwMode="auto">
          <a:xfrm>
            <a:off x="5429256" y="3975795"/>
            <a:ext cx="3571899" cy="95630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4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39" name="직사각형 138"/>
          <p:cNvSpPr/>
          <p:nvPr/>
        </p:nvSpPr>
        <p:spPr>
          <a:xfrm>
            <a:off x="5458721" y="4059871"/>
            <a:ext cx="3786214" cy="75405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Citizen’s active participation</a:t>
            </a:r>
          </a:p>
          <a:p>
            <a:pPr>
              <a:spcBef>
                <a:spcPts val="600"/>
              </a:spcBef>
            </a:pPr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Enforced cultural education for citizen</a:t>
            </a:r>
          </a:p>
          <a:p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Supports for willing activities, such </a:t>
            </a:r>
            <a:r>
              <a:rPr lang="en-US" altLang="ko-KR" sz="12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as clubs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145" name="Rectangle 49"/>
          <p:cNvSpPr>
            <a:spLocks noChangeArrowheads="1"/>
          </p:cNvSpPr>
          <p:nvPr/>
        </p:nvSpPr>
        <p:spPr bwMode="auto">
          <a:xfrm>
            <a:off x="5429256" y="5129584"/>
            <a:ext cx="3571899" cy="956302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ko-KR" altLang="ko-KR" sz="14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46" name="직사각형 145"/>
          <p:cNvSpPr/>
          <p:nvPr/>
        </p:nvSpPr>
        <p:spPr>
          <a:xfrm>
            <a:off x="5458721" y="5189678"/>
            <a:ext cx="4572032" cy="754053"/>
          </a:xfrm>
          <a:prstGeom prst="rect">
            <a:avLst/>
          </a:prstGeom>
        </p:spPr>
        <p:txBody>
          <a:bodyPr wrap="square" anchor="ctr" anchorCtr="0">
            <a:spAutoFit/>
          </a:bodyPr>
          <a:lstStyle/>
          <a:p>
            <a:r>
              <a:rPr lang="en-US" altLang="ko-KR" sz="1400" dirty="0" smtClean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Communicating with cultural communities</a:t>
            </a:r>
          </a:p>
          <a:p>
            <a:pPr>
              <a:spcBef>
                <a:spcPts val="600"/>
              </a:spcBef>
            </a:pPr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Participating in culture</a:t>
            </a:r>
          </a:p>
          <a:p>
            <a:r>
              <a:rPr lang="en-US" altLang="ko-KR" sz="120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_ Establishing a cultural life community</a:t>
            </a:r>
            <a:endParaRPr lang="ko-KR" altLang="en-US" sz="12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32" name="이등변 삼각형 31"/>
          <p:cNvSpPr/>
          <p:nvPr/>
        </p:nvSpPr>
        <p:spPr>
          <a:xfrm rot="5400000">
            <a:off x="3595156" y="4187380"/>
            <a:ext cx="3133526" cy="552454"/>
          </a:xfrm>
          <a:prstGeom prst="triangle">
            <a:avLst/>
          </a:prstGeom>
          <a:gradFill flip="none" rotWithShape="1">
            <a:gsLst>
              <a:gs pos="50000">
                <a:schemeClr val="accent2">
                  <a:tint val="66000"/>
                  <a:satMod val="160000"/>
                </a:schemeClr>
              </a:gs>
              <a:gs pos="50000">
                <a:schemeClr val="accent2">
                  <a:tint val="44500"/>
                  <a:satMod val="160000"/>
                </a:schemeClr>
              </a:gs>
              <a:gs pos="100000">
                <a:schemeClr val="accent2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grpSp>
        <p:nvGrpSpPr>
          <p:cNvPr id="36" name="그룹 35"/>
          <p:cNvGrpSpPr/>
          <p:nvPr/>
        </p:nvGrpSpPr>
        <p:grpSpPr>
          <a:xfrm>
            <a:off x="145320" y="2679266"/>
            <a:ext cx="1289342" cy="1291852"/>
            <a:chOff x="543088" y="3155069"/>
            <a:chExt cx="844278" cy="845922"/>
          </a:xfrm>
        </p:grpSpPr>
        <p:sp>
          <p:nvSpPr>
            <p:cNvPr id="125" name="TextBox 100"/>
            <p:cNvSpPr txBox="1">
              <a:spLocks noChangeArrowheads="1"/>
            </p:cNvSpPr>
            <p:nvPr/>
          </p:nvSpPr>
          <p:spPr bwMode="auto">
            <a:xfrm>
              <a:off x="605309" y="3204579"/>
              <a:ext cx="745450" cy="746902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7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5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Goals</a:t>
              </a:r>
            </a:p>
          </p:txBody>
        </p:sp>
        <p:sp>
          <p:nvSpPr>
            <p:cNvPr id="33" name="TextBox 100"/>
            <p:cNvSpPr txBox="1">
              <a:spLocks noChangeArrowheads="1"/>
            </p:cNvSpPr>
            <p:nvPr/>
          </p:nvSpPr>
          <p:spPr bwMode="auto">
            <a:xfrm>
              <a:off x="543088" y="3155069"/>
              <a:ext cx="844278" cy="84592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5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grpSp>
        <p:nvGrpSpPr>
          <p:cNvPr id="37" name="그룹 36"/>
          <p:cNvGrpSpPr/>
          <p:nvPr/>
        </p:nvGrpSpPr>
        <p:grpSpPr>
          <a:xfrm>
            <a:off x="145320" y="3819290"/>
            <a:ext cx="1289342" cy="1291852"/>
            <a:chOff x="543088" y="4131856"/>
            <a:chExt cx="844278" cy="845922"/>
          </a:xfrm>
        </p:grpSpPr>
        <p:sp>
          <p:nvSpPr>
            <p:cNvPr id="141" name="TextBox 100"/>
            <p:cNvSpPr txBox="1">
              <a:spLocks noChangeArrowheads="1"/>
            </p:cNvSpPr>
            <p:nvPr/>
          </p:nvSpPr>
          <p:spPr bwMode="auto">
            <a:xfrm>
              <a:off x="605309" y="4181366"/>
              <a:ext cx="745450" cy="746902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7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5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Methods</a:t>
              </a:r>
            </a:p>
          </p:txBody>
        </p:sp>
        <p:sp>
          <p:nvSpPr>
            <p:cNvPr id="34" name="TextBox 100"/>
            <p:cNvSpPr txBox="1">
              <a:spLocks noChangeArrowheads="1"/>
            </p:cNvSpPr>
            <p:nvPr/>
          </p:nvSpPr>
          <p:spPr bwMode="auto">
            <a:xfrm>
              <a:off x="543088" y="4131856"/>
              <a:ext cx="844278" cy="84592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5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grpSp>
        <p:nvGrpSpPr>
          <p:cNvPr id="38" name="그룹 37"/>
          <p:cNvGrpSpPr/>
          <p:nvPr/>
        </p:nvGrpSpPr>
        <p:grpSpPr>
          <a:xfrm>
            <a:off x="145320" y="4959315"/>
            <a:ext cx="1289342" cy="1291852"/>
            <a:chOff x="543088" y="5108643"/>
            <a:chExt cx="844278" cy="845922"/>
          </a:xfrm>
        </p:grpSpPr>
        <p:sp>
          <p:nvSpPr>
            <p:cNvPr id="148" name="TextBox 100"/>
            <p:cNvSpPr txBox="1">
              <a:spLocks noChangeArrowheads="1"/>
            </p:cNvSpPr>
            <p:nvPr/>
          </p:nvSpPr>
          <p:spPr bwMode="auto">
            <a:xfrm>
              <a:off x="605309" y="5158153"/>
              <a:ext cx="745450" cy="746902"/>
            </a:xfrm>
            <a:prstGeom prst="ellipse">
              <a:avLst/>
            </a:prstGeom>
            <a:solidFill>
              <a:schemeClr val="tx1">
                <a:lumMod val="95000"/>
                <a:lumOff val="5000"/>
                <a:alpha val="27000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ko-KR" sz="13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Direction</a:t>
              </a:r>
            </a:p>
          </p:txBody>
        </p:sp>
        <p:sp>
          <p:nvSpPr>
            <p:cNvPr id="35" name="TextBox 100"/>
            <p:cNvSpPr txBox="1">
              <a:spLocks noChangeArrowheads="1"/>
            </p:cNvSpPr>
            <p:nvPr/>
          </p:nvSpPr>
          <p:spPr bwMode="auto">
            <a:xfrm>
              <a:off x="543088" y="5108643"/>
              <a:ext cx="844278" cy="845922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lIns="0" rIns="0" anchor="ctr"/>
            <a:lstStyle/>
            <a:p>
              <a:pPr marL="0" marR="0" lvl="0" indent="0" algn="ctr" defTabSz="914400" eaLnBrk="1" fontAlgn="auto" latinLnBrk="1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ko-KR" sz="15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676456" y="6492875"/>
            <a:ext cx="467544" cy="365125"/>
          </a:xfrm>
        </p:spPr>
        <p:txBody>
          <a:bodyPr/>
          <a:lstStyle/>
          <a:p>
            <a:fld id="{065C71B4-EFCB-4B6E-B4EF-B4F63AFC11DA}" type="slidenum">
              <a:rPr lang="ko-KR" altLang="en-US" smtClean="0">
                <a:latin typeface="Times New Roman" pitchFamily="18" charset="0"/>
                <a:cs typeface="Times New Roman" pitchFamily="18" charset="0"/>
              </a:rPr>
              <a:pPr/>
              <a:t>37</a:t>
            </a:fld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7" name="그룹 36"/>
          <p:cNvGrpSpPr/>
          <p:nvPr/>
        </p:nvGrpSpPr>
        <p:grpSpPr>
          <a:xfrm>
            <a:off x="-29029" y="33445"/>
            <a:ext cx="9173029" cy="659251"/>
            <a:chOff x="-29029" y="-24290"/>
            <a:chExt cx="9173029" cy="659251"/>
          </a:xfrm>
        </p:grpSpPr>
        <p:grpSp>
          <p:nvGrpSpPr>
            <p:cNvPr id="35" name="그룹 34"/>
            <p:cNvGrpSpPr/>
            <p:nvPr/>
          </p:nvGrpSpPr>
          <p:grpSpPr>
            <a:xfrm>
              <a:off x="-14513" y="-24290"/>
              <a:ext cx="9158513" cy="659251"/>
              <a:chOff x="-14513" y="795476"/>
              <a:chExt cx="9158513" cy="845390"/>
            </a:xfrm>
          </p:grpSpPr>
          <p:sp>
            <p:nvSpPr>
              <p:cNvPr id="30" name="직사각형 29"/>
              <p:cNvSpPr/>
              <p:nvPr/>
            </p:nvSpPr>
            <p:spPr>
              <a:xfrm>
                <a:off x="0" y="828629"/>
                <a:ext cx="9144000" cy="783207"/>
              </a:xfrm>
              <a:prstGeom prst="rect">
                <a:avLst/>
              </a:prstGeom>
              <a:solidFill>
                <a:srgbClr val="003300">
                  <a:alpha val="21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22" tIns="45712" rIns="91422" bIns="45712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itchFamily="18" charset="0"/>
                </a:endParaRPr>
              </a:p>
            </p:txBody>
          </p:sp>
          <p:cxnSp>
            <p:nvCxnSpPr>
              <p:cNvPr id="31" name="직선 연결선 30"/>
              <p:cNvCxnSpPr/>
              <p:nvPr/>
            </p:nvCxnSpPr>
            <p:spPr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</a:ln>
              <a:effectLst/>
            </p:spPr>
          </p:cxnSp>
          <p:sp>
            <p:nvSpPr>
              <p:cNvPr id="32" name="직사각형 31"/>
              <p:cNvSpPr/>
              <p:nvPr/>
            </p:nvSpPr>
            <p:spPr>
              <a:xfrm>
                <a:off x="-14513" y="828629"/>
                <a:ext cx="1146628" cy="783207"/>
              </a:xfrm>
              <a:prstGeom prst="rect">
                <a:avLst/>
              </a:prstGeom>
              <a:solidFill>
                <a:srgbClr val="003300">
                  <a:alpha val="65000"/>
                </a:srgbClr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lIns="91422" tIns="45712" rIns="91422" bIns="45712"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6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 pitchFamily="18" charset="0"/>
                  <a:ea typeface="맑은 고딕"/>
                  <a:cs typeface="Times New Roman" pitchFamily="18" charset="0"/>
                </a:endParaRPr>
              </a:p>
            </p:txBody>
          </p:sp>
          <p:cxnSp>
            <p:nvCxnSpPr>
              <p:cNvPr id="33" name="직선 연결선 32"/>
              <p:cNvCxnSpPr/>
              <p:nvPr/>
            </p:nvCxnSpPr>
            <p:spPr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 cap="flat" cmpd="sng" algn="ctr">
                <a:solidFill>
                  <a:sysClr val="window" lastClr="FFFFFF">
                    <a:lumMod val="50000"/>
                  </a:sysClr>
                </a:solidFill>
                <a:prstDash val="sysDash"/>
              </a:ln>
              <a:effectLst/>
            </p:spPr>
          </p:cxnSp>
        </p:grpSp>
        <p:sp>
          <p:nvSpPr>
            <p:cNvPr id="34" name="직사각형 33"/>
            <p:cNvSpPr/>
            <p:nvPr/>
          </p:nvSpPr>
          <p:spPr>
            <a:xfrm>
              <a:off x="-29029" y="116664"/>
              <a:ext cx="1161143" cy="369316"/>
            </a:xfrm>
            <a:prstGeom prst="rect">
              <a:avLst/>
            </a:prstGeom>
          </p:spPr>
          <p:txBody>
            <a:bodyPr wrap="square" lIns="91422" tIns="45712" rIns="91422" bIns="45712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1285371" y="130905"/>
              <a:ext cx="7858629" cy="400093"/>
            </a:xfrm>
            <a:prstGeom prst="rect">
              <a:avLst/>
            </a:prstGeom>
          </p:spPr>
          <p:txBody>
            <a:bodyPr wrap="square" lIns="91422" tIns="45712" rIns="91422" bIns="45712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Arranging the surroundings for </a:t>
              </a:r>
              <a:r>
                <a:rPr lang="en-US" altLang="ko-KR" sz="2000" kern="0" dirty="0" smtClean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</a:t>
              </a:r>
              <a:r>
                <a:rPr kumimoji="0" lang="en-US" altLang="ko-KR" sz="2000" b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ultural</a:t>
              </a:r>
              <a:r>
                <a:rPr kumimoji="0" lang="en-US" altLang="ko-KR" sz="2000" b="0" u="none" strike="noStrike" kern="0" cap="none" spc="0" normalizeH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creative activity in the </a:t>
              </a:r>
              <a:r>
                <a:rPr lang="en-US" altLang="ko-KR" sz="2000" kern="0" dirty="0" smtClean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community</a:t>
              </a:r>
              <a:endParaRPr kumimoji="0" lang="en-US" altLang="ko-KR" sz="2000" b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38" name="Rectangle 49"/>
          <p:cNvSpPr>
            <a:spLocks noChangeArrowheads="1"/>
          </p:cNvSpPr>
          <p:nvPr/>
        </p:nvSpPr>
        <p:spPr bwMode="auto">
          <a:xfrm>
            <a:off x="0" y="908720"/>
            <a:ext cx="9144000" cy="80430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vert="horz" wrap="none" lIns="90000" tIns="46800" rIns="90000" bIns="46800" numCol="1" anchor="ctr" anchorCtr="0" compatLnSpc="1">
            <a:prstTxWarp prst="textNoShape">
              <a:avLst/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spcBef>
                <a:spcPts val="600"/>
              </a:spcBef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Establishing the foundation for local community activity by expanding resident’s </a:t>
            </a:r>
          </a:p>
          <a:p>
            <a:pPr algn="ctr">
              <a:spcBef>
                <a:spcPts val="600"/>
              </a:spcBef>
            </a:pPr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cultural space where citizens can join and operate directly.</a:t>
            </a:r>
          </a:p>
          <a:p>
            <a:pPr algn="ctr">
              <a:spcBef>
                <a:spcPts val="600"/>
              </a:spcBef>
            </a:pP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Village type of cultural space</a:t>
            </a:r>
            <a:r>
              <a:rPr lang="ko-KR" altLang="en-US" sz="16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: 11 places (2011) </a:t>
            </a:r>
            <a:r>
              <a:rPr lang="ko-KR" altLang="en-US" sz="16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→ </a:t>
            </a:r>
            <a:r>
              <a:rPr lang="en-US" altLang="ko-KR" sz="16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79 (2012) </a:t>
            </a:r>
            <a:r>
              <a:rPr lang="ko-KR" altLang="en-US" sz="16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→ 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200 (2014)</a:t>
            </a:r>
            <a:endParaRPr lang="ko-KR" altLang="en-US" sz="1600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95536" y="2167848"/>
            <a:ext cx="1211591" cy="869972"/>
          </a:xfrm>
          <a:prstGeom prst="rect">
            <a:avLst/>
          </a:prstGeom>
          <a:solidFill>
            <a:srgbClr val="002776">
              <a:alpha val="34000"/>
            </a:srgbClr>
          </a:solidFill>
        </p:spPr>
        <p:txBody>
          <a:bodyPr wrap="square" lIns="180000" rIns="180000" rtlCol="0" anchor="ctr" anchorCtr="0">
            <a:noAutofit/>
          </a:bodyPr>
          <a:lstStyle/>
          <a:p>
            <a:pPr algn="ctr" latinLnBrk="0"/>
            <a:r>
              <a:rPr lang="en-US" altLang="ko-KR" sz="16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Status</a:t>
            </a:r>
            <a:endParaRPr lang="ko-KR" altLang="en-US" sz="1600" kern="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43" name="Rectangle 49"/>
          <p:cNvSpPr>
            <a:spLocks noChangeArrowheads="1"/>
          </p:cNvSpPr>
          <p:nvPr/>
        </p:nvSpPr>
        <p:spPr bwMode="auto">
          <a:xfrm>
            <a:off x="1731818" y="2167847"/>
            <a:ext cx="7016645" cy="867367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18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kumimoji="1" lang="ko-KR" altLang="en-US" sz="14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4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There is a space to support specialized artists, but it is inadequate for citizens to use.</a:t>
            </a:r>
          </a:p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kumimoji="1" lang="en-US" altLang="ko-KR" sz="14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Inadequate information on local art clubs, community animators, and others activities </a:t>
            </a:r>
          </a:p>
          <a:p>
            <a:pPr fontAlgn="base">
              <a:spcAft>
                <a:spcPct val="0"/>
              </a:spcAft>
            </a:pPr>
            <a:r>
              <a:rPr kumimoji="1" lang="en-US" altLang="ko-KR" sz="1400" kern="0" dirty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4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that will be the center of citizen participation.</a:t>
            </a:r>
            <a:endParaRPr kumimoji="1" lang="ko-KR" altLang="ko-KR" sz="1400" kern="0" dirty="0" smtClean="0">
              <a:solidFill>
                <a:sysClr val="windowText" lastClr="00000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95536" y="3501008"/>
            <a:ext cx="1211591" cy="2366633"/>
          </a:xfrm>
          <a:prstGeom prst="rect">
            <a:avLst/>
          </a:prstGeom>
          <a:solidFill>
            <a:srgbClr val="002776">
              <a:alpha val="34000"/>
            </a:srgbClr>
          </a:solidFill>
        </p:spPr>
        <p:txBody>
          <a:bodyPr wrap="square" lIns="180000" rIns="180000" rtlCol="0" anchor="ctr" anchorCtr="0">
            <a:noAutofit/>
          </a:bodyPr>
          <a:lstStyle/>
          <a:p>
            <a:pPr algn="ctr" latinLnBrk="0"/>
            <a:r>
              <a:rPr lang="en-US" altLang="ko-KR" sz="16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2012</a:t>
            </a:r>
          </a:p>
          <a:p>
            <a:pPr algn="ctr" latinLnBrk="0"/>
            <a:r>
              <a:rPr lang="en-US" altLang="ko-KR" sz="1600" kern="0" dirty="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Plans</a:t>
            </a:r>
            <a:endParaRPr lang="ko-KR" altLang="en-US" sz="1600" kern="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46" name="Rectangle 49"/>
          <p:cNvSpPr>
            <a:spLocks noChangeArrowheads="1"/>
          </p:cNvSpPr>
          <p:nvPr/>
        </p:nvSpPr>
        <p:spPr bwMode="auto">
          <a:xfrm>
            <a:off x="1731818" y="3573016"/>
            <a:ext cx="7016645" cy="129614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18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kumimoji="1" lang="en-US" altLang="ko-KR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Expanding village type of cultural spaces in the community</a:t>
            </a:r>
          </a:p>
          <a:p>
            <a:pPr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b="1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endParaRPr kumimoji="1" lang="en-US" altLang="ko-KR" b="1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  <a:p>
            <a:pPr fontAlgn="base">
              <a:lnSpc>
                <a:spcPts val="1200"/>
              </a:lnSpc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- Town art workshop (17 places), town book cafe (25 places), etc.</a:t>
            </a:r>
          </a:p>
          <a:p>
            <a:pPr fontAlgn="base">
              <a:lnSpc>
                <a:spcPts val="1200"/>
              </a:lnSpc>
              <a:spcBef>
                <a:spcPts val="300"/>
              </a:spcBef>
              <a:spcAft>
                <a:spcPct val="0"/>
              </a:spcAft>
            </a:pP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- By priority, transforming the idle places to be established and operated at  minimum cost in cooperation with </a:t>
            </a:r>
            <a:b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</a:b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  the District Office</a:t>
            </a:r>
          </a:p>
          <a:p>
            <a:pPr fontAlgn="base">
              <a:lnSpc>
                <a:spcPts val="1200"/>
              </a:lnSpc>
              <a:spcBef>
                <a:spcPts val="300"/>
              </a:spcBef>
              <a:spcAft>
                <a:spcPct val="0"/>
              </a:spcAft>
            </a:pP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- Forming a promotion committee consisting of citizens, community animators,  and others</a:t>
            </a:r>
            <a:endParaRPr kumimoji="1" lang="ko-KR" altLang="ko-KR" sz="12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1619672" y="4869160"/>
            <a:ext cx="7056784" cy="478905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vert="horz" wrap="none" lIns="18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fontAlgn="base">
              <a:spcAft>
                <a:spcPct val="0"/>
              </a:spcAft>
              <a:buFont typeface="Arial" pitchFamily="34" charset="0"/>
              <a:buChar char="•"/>
            </a:pPr>
            <a:r>
              <a:rPr kumimoji="1" lang="ko-KR" altLang="en-US" sz="1400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kern="0" dirty="0" smtClean="0">
                <a:solidFill>
                  <a:sysClr val="windowText" lastClr="000000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Supporting citizen’s participation in community media</a:t>
            </a:r>
            <a:endParaRPr kumimoji="1" lang="ko-KR" altLang="ko-KR" kern="0" dirty="0" smtClean="0">
              <a:solidFill>
                <a:sysClr val="windowText" lastClr="000000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48" name="Rectangle 49"/>
          <p:cNvSpPr>
            <a:spLocks noChangeArrowheads="1"/>
          </p:cNvSpPr>
          <p:nvPr/>
        </p:nvSpPr>
        <p:spPr bwMode="auto">
          <a:xfrm>
            <a:off x="1763688" y="5084084"/>
            <a:ext cx="6984775" cy="1081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18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</a:t>
            </a: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- Operating village cultural classroom</a:t>
            </a:r>
            <a:r>
              <a:rPr kumimoji="1" lang="ko-KR" altLang="en-US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(600 persons, 25 places)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- Constructing and supporting a small media center as the pilot project in 2013</a:t>
            </a:r>
            <a:r>
              <a:rPr kumimoji="1" lang="ko-KR" altLang="en-US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(50 places till 2014)</a:t>
            </a:r>
            <a:endParaRPr kumimoji="1" lang="ko-KR" altLang="ko-KR" sz="12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21" name="Rectangle 49"/>
          <p:cNvSpPr>
            <a:spLocks noChangeArrowheads="1"/>
          </p:cNvSpPr>
          <p:nvPr/>
        </p:nvSpPr>
        <p:spPr bwMode="auto">
          <a:xfrm>
            <a:off x="1763688" y="5085184"/>
            <a:ext cx="6984775" cy="1081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none" lIns="18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1" lang="ko-KR" altLang="en-US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</a:t>
            </a: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- Operating village cultural classroom</a:t>
            </a:r>
            <a:r>
              <a:rPr kumimoji="1" lang="ko-KR" altLang="en-US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(600 persons, 25 places)</a:t>
            </a:r>
          </a:p>
          <a:p>
            <a:pPr fontAlgn="base">
              <a:spcBef>
                <a:spcPts val="300"/>
              </a:spcBef>
              <a:spcAft>
                <a:spcPct val="0"/>
              </a:spcAft>
            </a:pP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 - Constructing and supporting a small media center as the pilot project in 2013</a:t>
            </a:r>
            <a:r>
              <a:rPr kumimoji="1" lang="ko-KR" altLang="en-US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kumimoji="1" lang="en-US" altLang="ko-KR" sz="1200" kern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(50 places till 2014)</a:t>
            </a:r>
            <a:endParaRPr kumimoji="1" lang="ko-KR" altLang="ko-KR" sz="1200" kern="0" dirty="0" smtClean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슬라이드 번호 개체 틀 40"/>
          <p:cNvSpPr>
            <a:spLocks noGrp="1"/>
          </p:cNvSpPr>
          <p:nvPr>
            <p:ph type="sldNum" sz="quarter" idx="12"/>
          </p:nvPr>
        </p:nvSpPr>
        <p:spPr>
          <a:xfrm>
            <a:off x="7010432" y="6492899"/>
            <a:ext cx="2133600" cy="365125"/>
          </a:xfrm>
        </p:spPr>
        <p:txBody>
          <a:bodyPr/>
          <a:lstStyle/>
          <a:p>
            <a:fld id="{065C71B4-EFCB-4B6E-B4EF-B4F63AFC11DA}" type="slidenum">
              <a:rPr lang="ko-KR" altLang="en-US" sz="1400" smtClea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pPr/>
              <a:t>38</a:t>
            </a:fld>
            <a:endParaRPr lang="ko-KR" altLang="en-US" sz="1400" dirty="0"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657424" y="692110"/>
            <a:ext cx="0" cy="3913995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2"/>
          <p:cNvSpPr>
            <a:spLocks noChangeArrowheads="1"/>
          </p:cNvSpPr>
          <p:nvPr/>
        </p:nvSpPr>
        <p:spPr bwMode="auto">
          <a:xfrm>
            <a:off x="670520" y="1140737"/>
            <a:ext cx="8345780" cy="3458971"/>
          </a:xfrm>
          <a:prstGeom prst="rect">
            <a:avLst/>
          </a:prstGeom>
          <a:solidFill>
            <a:srgbClr val="DDDDDD">
              <a:alpha val="66000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180110" y="735771"/>
            <a:ext cx="5985164" cy="369332"/>
          </a:xfrm>
          <a:prstGeom prst="rect">
            <a:avLst/>
          </a:prstGeo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01.   Establishing cultural facilities based on genre and region</a:t>
            </a:r>
            <a:endParaRPr lang="ko-KR" altLang="en-US" sz="1500" dirty="0">
              <a:solidFill>
                <a:srgbClr val="0070C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rot="5400000">
            <a:off x="4429092" y="-345483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42910" y="1264951"/>
            <a:ext cx="8429652" cy="3144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400"/>
              </a:lnSpc>
              <a:spcBef>
                <a:spcPts val="300"/>
              </a:spcBef>
              <a:buBlip>
                <a:blip r:embed="rId2"/>
              </a:buBlip>
              <a:tabLst>
                <a:tab pos="3497263" algn="l"/>
              </a:tabLst>
            </a:pPr>
            <a:r>
              <a:rPr lang="ko-KR" altLang="en-US" sz="16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Constructed </a:t>
            </a:r>
            <a:r>
              <a:rPr lang="en-US" altLang="ko-KR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Hannam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-dong theaters for musicals and pop music: opened Nov. 2011.</a:t>
            </a:r>
            <a:endParaRPr lang="ko-KR" alt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ts val="1400"/>
              </a:lnSpc>
              <a:spcBef>
                <a:spcPts val="600"/>
              </a:spcBef>
              <a:tabLst>
                <a:tab pos="3497263" algn="l"/>
              </a:tabLst>
            </a:pPr>
            <a:r>
              <a:rPr lang="ko-KR" alt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   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- Pop music (1,268 seats), musicals (1,600 seats), and others (29,625㎡)</a:t>
            </a:r>
            <a:endParaRPr lang="ko-KR" altLang="en-US" sz="1400" dirty="0" smtClean="0">
              <a:solidFill>
                <a:schemeClr val="tx2">
                  <a:lumMod val="50000"/>
                  <a:lumOff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ts val="1400"/>
              </a:lnSpc>
              <a:spcBef>
                <a:spcPts val="300"/>
              </a:spcBef>
              <a:buBlip>
                <a:blip r:embed="rId2"/>
              </a:buBlip>
              <a:tabLst>
                <a:tab pos="3497263" algn="l"/>
              </a:tabLst>
            </a:pPr>
            <a:endParaRPr lang="ko-KR" altLang="en-US" sz="7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ts val="1400"/>
              </a:lnSpc>
              <a:spcBef>
                <a:spcPts val="300"/>
              </a:spcBef>
              <a:buBlip>
                <a:blip r:embed="rId2"/>
              </a:buBlip>
              <a:tabLst>
                <a:tab pos="3497263" algn="l"/>
              </a:tabLst>
            </a:pPr>
            <a:r>
              <a:rPr lang="ko-KR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Constructed Northern City Art Museum: commenced in Mar. 2011 and will open in Apr. 2013</a:t>
            </a:r>
            <a:r>
              <a:rPr lang="ko-KR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/>
            </a:r>
            <a:b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(56.7 billion won)</a:t>
            </a:r>
            <a:endParaRPr lang="ko-KR" alt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ts val="1400"/>
              </a:lnSpc>
              <a:spcBef>
                <a:spcPts val="600"/>
              </a:spcBef>
              <a:tabLst>
                <a:tab pos="3497263" algn="l"/>
              </a:tabLst>
            </a:pPr>
            <a:r>
              <a:rPr lang="ko-KR" alt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   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- Exhibition center, studio, gallery café, etc. (13,630㎡)</a:t>
            </a:r>
          </a:p>
          <a:p>
            <a:pPr>
              <a:lnSpc>
                <a:spcPts val="1400"/>
              </a:lnSpc>
              <a:spcBef>
                <a:spcPts val="300"/>
              </a:spcBef>
              <a:tabLst>
                <a:tab pos="3497263" algn="l"/>
              </a:tabLst>
            </a:pPr>
            <a:endParaRPr lang="ko-KR" altLang="en-US" sz="700" dirty="0" smtClean="0">
              <a:solidFill>
                <a:schemeClr val="tx2">
                  <a:lumMod val="50000"/>
                  <a:lumOff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ts val="1400"/>
              </a:lnSpc>
              <a:spcBef>
                <a:spcPts val="300"/>
              </a:spcBef>
              <a:buBlip>
                <a:blip r:embed="rId2"/>
              </a:buBlip>
              <a:tabLst>
                <a:tab pos="3497263" algn="l"/>
              </a:tabLst>
            </a:pPr>
            <a:r>
              <a:rPr lang="ko-KR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Constructed Chang-dong</a:t>
            </a:r>
            <a:r>
              <a:rPr lang="ko-KR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multiplex theater: commenced in Jul. 2011, and will open in Dec. 2013</a:t>
            </a:r>
            <a:r>
              <a:rPr lang="ko-KR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/>
            </a:r>
            <a:b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(56.7 billion won) (private investment)</a:t>
            </a:r>
            <a:endParaRPr lang="ko-KR" altLang="en-US" sz="1500" dirty="0" smtClean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ts val="1400"/>
              </a:lnSpc>
              <a:spcBef>
                <a:spcPts val="600"/>
              </a:spcBef>
              <a:tabLst>
                <a:tab pos="3497263" algn="l"/>
              </a:tabLst>
            </a:pPr>
            <a:r>
              <a:rPr lang="ko-KR" alt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    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- Multi-purpose theater 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(1600 seats)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musicals 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(800 seats)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children’s theater 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(310 seats)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Cinema 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(1250 seats)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etc.</a:t>
            </a:r>
          </a:p>
          <a:p>
            <a:pPr>
              <a:lnSpc>
                <a:spcPts val="1400"/>
              </a:lnSpc>
              <a:spcBef>
                <a:spcPts val="300"/>
              </a:spcBef>
              <a:tabLst>
                <a:tab pos="3497263" algn="l"/>
              </a:tabLst>
            </a:pPr>
            <a:endParaRPr lang="en-US" altLang="ko-KR" sz="700" dirty="0" smtClean="0">
              <a:solidFill>
                <a:schemeClr val="tx2">
                  <a:lumMod val="50000"/>
                  <a:lumOff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>
              <a:lnSpc>
                <a:spcPts val="1400"/>
              </a:lnSpc>
              <a:spcBef>
                <a:spcPts val="300"/>
              </a:spcBef>
              <a:buBlip>
                <a:blip r:embed="rId2"/>
              </a:buBlip>
              <a:tabLst>
                <a:tab pos="3497263" algn="l"/>
              </a:tabLst>
            </a:pPr>
            <a:r>
              <a:rPr lang="ko-KR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</a:t>
            </a:r>
            <a:r>
              <a:rPr lang="en-US" altLang="ko-KR" sz="15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Donhwa-mun</a:t>
            </a:r>
            <a:r>
              <a:rPr lang="ko-KR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traditional, cultural facility: commenced in Aug. 2012, and will open in Oct. 2013</a:t>
            </a:r>
            <a:r>
              <a:rPr lang="ko-KR" altLang="en-US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/>
            </a:r>
            <a:b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lang="en-US" altLang="ko-KR" sz="15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 (41.6 billion won)</a:t>
            </a:r>
            <a:r>
              <a:rPr lang="ko-KR" altLang="en-US" sz="1500" dirty="0" smtClean="0">
                <a:solidFill>
                  <a:srgbClr val="FF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</a:p>
          <a:p>
            <a:pPr>
              <a:lnSpc>
                <a:spcPts val="1400"/>
              </a:lnSpc>
              <a:spcBef>
                <a:spcPts val="600"/>
              </a:spcBef>
            </a:pPr>
            <a:r>
              <a:rPr lang="ko-KR" alt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ko-KR" alt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    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- Digital museum for palace 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life</a:t>
            </a:r>
            <a:r>
              <a:rPr lang="ko-KR" alt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(1,700</a:t>
            </a:r>
            <a:r>
              <a:rPr lang="ko-KR" alt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㎡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)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, </a:t>
            </a:r>
            <a:r>
              <a:rPr lang="en-US" altLang="ko-KR" sz="1400" dirty="0" err="1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Donhwa-mun</a:t>
            </a:r>
            <a:r>
              <a:rPr lang="en-US" altLang="ko-KR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Traditional Music Hall</a:t>
            </a:r>
            <a:r>
              <a:rPr lang="ko-KR" altLang="en-US" sz="14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(1,630</a:t>
            </a:r>
            <a:r>
              <a:rPr lang="ko-KR" altLang="en-US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㎡</a:t>
            </a:r>
            <a:r>
              <a:rPr lang="en-US" altLang="ko-KR" sz="1200" dirty="0" smtClean="0">
                <a:solidFill>
                  <a:schemeClr val="tx2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)</a:t>
            </a:r>
            <a:endParaRPr lang="en-US" altLang="ko-KR" sz="1400" dirty="0" smtClean="0">
              <a:solidFill>
                <a:schemeClr val="tx2">
                  <a:lumMod val="50000"/>
                  <a:lumOff val="50000"/>
                </a:schemeClr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366655" y="71861"/>
            <a:ext cx="5777345" cy="276983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lvl="0" algn="r" latinLnBrk="0">
              <a:defRPr/>
            </a:pPr>
            <a:r>
              <a:rPr lang="en-US" altLang="ko-KR" sz="1200" i="1" kern="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Establishing the circumstances for cultural</a:t>
            </a:r>
            <a:r>
              <a:rPr kumimoji="0" lang="en-US" altLang="ko-KR" sz="1200" b="0" i="1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creative</a:t>
            </a:r>
            <a:r>
              <a:rPr kumimoji="0" lang="en-US" altLang="ko-KR" sz="1200" b="0" i="1" u="none" strike="noStrike" kern="0" cap="none" spc="0" normalizeH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activity in citizens’ </a:t>
            </a:r>
            <a:r>
              <a:rPr lang="en-US" altLang="ko-KR" sz="1200" i="1" kern="0" dirty="0" smtClean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communities</a:t>
            </a:r>
            <a:endParaRPr kumimoji="0" lang="en-US" altLang="ko-KR" sz="1200" b="0" i="1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5760220" y="383018"/>
            <a:ext cx="338378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890" name="Picture 2" descr="C:\DOCUME~1\kim\LOCALS~1\Temp\Hnc\BinData\EMB000026ac2b84.jpg"/>
          <p:cNvPicPr>
            <a:picLocks noChangeAspect="1" noChangeArrowheads="1"/>
          </p:cNvPicPr>
          <p:nvPr/>
        </p:nvPicPr>
        <p:blipFill>
          <a:blip r:embed="rId3" cstate="print"/>
          <a:srcRect t="17254"/>
          <a:stretch>
            <a:fillRect/>
          </a:stretch>
        </p:blipFill>
        <p:spPr bwMode="auto">
          <a:xfrm>
            <a:off x="2123728" y="4869160"/>
            <a:ext cx="2376264" cy="1512168"/>
          </a:xfrm>
          <a:prstGeom prst="rect">
            <a:avLst/>
          </a:prstGeom>
          <a:noFill/>
        </p:spPr>
      </p:pic>
      <p:pic>
        <p:nvPicPr>
          <p:cNvPr id="37892" name="Picture 4" descr="C:\DOCUME~1\kim\LOCALS~1\Temp\Hnc\BinData\EMB000026ac2b8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5035756"/>
            <a:ext cx="1917143" cy="1345572"/>
          </a:xfrm>
          <a:prstGeom prst="rect">
            <a:avLst/>
          </a:prstGeom>
          <a:noFill/>
        </p:spPr>
      </p:pic>
      <p:pic>
        <p:nvPicPr>
          <p:cNvPr id="37893" name="Picture 5"/>
          <p:cNvPicPr>
            <a:picLocks noChangeAspect="1" noChangeArrowheads="1"/>
          </p:cNvPicPr>
          <p:nvPr/>
        </p:nvPicPr>
        <p:blipFill>
          <a:blip r:embed="rId5" cstate="print"/>
          <a:srcRect l="25710" t="6629" r="26547" b="41288"/>
          <a:stretch>
            <a:fillRect/>
          </a:stretch>
        </p:blipFill>
        <p:spPr bwMode="auto">
          <a:xfrm>
            <a:off x="251520" y="4908421"/>
            <a:ext cx="1800200" cy="1472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4" name="Picture 6"/>
          <p:cNvPicPr>
            <a:picLocks noChangeAspect="1" noChangeArrowheads="1"/>
          </p:cNvPicPr>
          <p:nvPr/>
        </p:nvPicPr>
        <p:blipFill>
          <a:blip r:embed="rId6" cstate="print"/>
          <a:srcRect l="25852" t="21117" r="25568" b="46496"/>
          <a:stretch>
            <a:fillRect/>
          </a:stretch>
        </p:blipFill>
        <p:spPr bwMode="auto">
          <a:xfrm>
            <a:off x="4572000" y="5229200"/>
            <a:ext cx="2304256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xfrm>
            <a:off x="8675688" y="6492875"/>
            <a:ext cx="4683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EB0FB79-BE0B-4B8E-8887-F481FF1B34F2}" type="slidenum">
              <a:rPr lang="ko-KR" altLang="en-US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pPr/>
              <a:t>39</a:t>
            </a:fld>
            <a:endParaRPr lang="ko-KR" altLang="en-US" smtClean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15363" name="Rectangle 1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364" name="Rectangle 13"/>
          <p:cNvSpPr>
            <a:spLocks noChangeArrowheads="1"/>
          </p:cNvSpPr>
          <p:nvPr/>
        </p:nvSpPr>
        <p:spPr bwMode="auto">
          <a:xfrm>
            <a:off x="0" y="1120775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그룹 24"/>
          <p:cNvGrpSpPr>
            <a:grpSpLocks/>
          </p:cNvGrpSpPr>
          <p:nvPr/>
        </p:nvGrpSpPr>
        <p:grpSpPr bwMode="auto">
          <a:xfrm>
            <a:off x="-28575" y="33338"/>
            <a:ext cx="9172575" cy="658812"/>
            <a:chOff x="-29029" y="-24290"/>
            <a:chExt cx="9173029" cy="659251"/>
          </a:xfrm>
        </p:grpSpPr>
        <p:grpSp>
          <p:nvGrpSpPr>
            <p:cNvPr id="3" name="그룹 34"/>
            <p:cNvGrpSpPr>
              <a:grpSpLocks/>
            </p:cNvGrpSpPr>
            <p:nvPr/>
          </p:nvGrpSpPr>
          <p:grpSpPr bwMode="auto">
            <a:xfrm>
              <a:off x="-14513" y="-24290"/>
              <a:ext cx="9158513" cy="659251"/>
              <a:chOff x="-14513" y="795476"/>
              <a:chExt cx="9158513" cy="845390"/>
            </a:xfrm>
          </p:grpSpPr>
          <p:sp>
            <p:nvSpPr>
              <p:cNvPr id="15379" name="직사각형 28"/>
              <p:cNvSpPr>
                <a:spLocks noChangeArrowheads="1"/>
              </p:cNvSpPr>
              <p:nvPr/>
            </p:nvSpPr>
            <p:spPr bwMode="auto">
              <a:xfrm>
                <a:off x="-452" y="828069"/>
                <a:ext cx="9144452" cy="784277"/>
              </a:xfrm>
              <a:prstGeom prst="rect">
                <a:avLst/>
              </a:prstGeom>
              <a:solidFill>
                <a:srgbClr val="003300">
                  <a:alpha val="21176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5380" name="직선 연결선 29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15381" name="직사각형 30"/>
              <p:cNvSpPr>
                <a:spLocks noChangeArrowheads="1"/>
              </p:cNvSpPr>
              <p:nvPr/>
            </p:nvSpPr>
            <p:spPr bwMode="auto">
              <a:xfrm>
                <a:off x="-14741" y="828069"/>
                <a:ext cx="1146233" cy="784277"/>
              </a:xfrm>
              <a:prstGeom prst="rect">
                <a:avLst/>
              </a:prstGeom>
              <a:solidFill>
                <a:srgbClr val="003300">
                  <a:alpha val="65097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 sz="16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5382" name="직선 연결선 31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27" name="직사각형 26"/>
            <p:cNvSpPr/>
            <p:nvPr/>
          </p:nvSpPr>
          <p:spPr>
            <a:xfrm>
              <a:off x="-29029" y="117091"/>
              <a:ext cx="1160520" cy="368545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2</a:t>
              </a:r>
            </a:p>
          </p:txBody>
        </p:sp>
        <p:sp>
          <p:nvSpPr>
            <p:cNvPr id="15378" name="직사각형 27"/>
            <p:cNvSpPr>
              <a:spLocks noChangeArrowheads="1"/>
            </p:cNvSpPr>
            <p:nvPr/>
          </p:nvSpPr>
          <p:spPr bwMode="auto">
            <a:xfrm>
              <a:off x="1085451" y="117091"/>
              <a:ext cx="7858514" cy="46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2" tIns="45712" rIns="91422" bIns="45712">
              <a:spAutoFit/>
            </a:bodyPr>
            <a:lstStyle/>
            <a:p>
              <a:pPr latinLnBrk="0"/>
              <a:r>
                <a:rPr kumimoji="0" lang="en-US" altLang="ko-KR" sz="2400" dirty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Expanding the library and museum in every corner of town</a:t>
              </a:r>
              <a:r>
                <a:rPr kumimoji="0" lang="ko-KR" altLang="en-US" sz="2400" dirty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</a:t>
              </a:r>
              <a:endParaRPr kumimoji="0" lang="en-US" altLang="ko-KR" sz="2400" dirty="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</p:grpSp>
      <p:sp>
        <p:nvSpPr>
          <p:cNvPr id="33" name="Rectangle 49"/>
          <p:cNvSpPr>
            <a:spLocks noChangeArrowheads="1"/>
          </p:cNvSpPr>
          <p:nvPr/>
        </p:nvSpPr>
        <p:spPr bwMode="auto">
          <a:xfrm>
            <a:off x="0" y="908720"/>
            <a:ext cx="9144000" cy="80430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Rather than large sized ones, constructing small libraries and museums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that are regionally specialized and supporting their active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operation</a:t>
            </a:r>
            <a:endParaRPr kumimoji="0" lang="en-US" altLang="ko-KR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5367" name="TextBox 33"/>
          <p:cNvSpPr txBox="1">
            <a:spLocks noChangeArrowheads="1"/>
          </p:cNvSpPr>
          <p:nvPr/>
        </p:nvSpPr>
        <p:spPr bwMode="auto">
          <a:xfrm>
            <a:off x="395288" y="1980288"/>
            <a:ext cx="1211262" cy="869950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Status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5" name="Rectangle 49"/>
          <p:cNvSpPr>
            <a:spLocks noChangeArrowheads="1"/>
          </p:cNvSpPr>
          <p:nvPr/>
        </p:nvSpPr>
        <p:spPr bwMode="auto">
          <a:xfrm>
            <a:off x="1731963" y="1980288"/>
            <a:ext cx="7016750" cy="866775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200"/>
              </a:lnSpc>
              <a:buFont typeface="Arial" pitchFamily="34" charset="0"/>
              <a:buChar char="•"/>
              <a:defRPr/>
            </a:pPr>
            <a:r>
              <a:rPr lang="ko-KR" alt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Easy to install a small library and museum, and necessary to develop </a:t>
            </a:r>
            <a:r>
              <a:rPr lang="en-US" altLang="ko-KR" sz="15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new model for </a:t>
            </a:r>
            <a:r>
              <a:rPr lang="en-US" altLang="ko-KR" sz="15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lang="en-US" altLang="ko-KR" sz="15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5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steady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operation.</a:t>
            </a:r>
          </a:p>
          <a:p>
            <a:pPr>
              <a:lnSpc>
                <a:spcPts val="12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Continuous needs for constructing a given size public </a:t>
            </a:r>
            <a:r>
              <a:rPr lang="en-US" altLang="ko-KR" sz="15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library</a:t>
            </a:r>
            <a:r>
              <a:rPr lang="ko-KR" altLang="en-US" sz="150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</a:rPr>
              <a:t>(8 base libraries)</a:t>
            </a:r>
            <a:endParaRPr lang="ko-KR" altLang="ko-KR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9" name="TextBox 35"/>
          <p:cNvSpPr txBox="1">
            <a:spLocks noChangeArrowheads="1"/>
          </p:cNvSpPr>
          <p:nvPr/>
        </p:nvSpPr>
        <p:spPr bwMode="auto">
          <a:xfrm>
            <a:off x="395288" y="3043986"/>
            <a:ext cx="1211262" cy="2977302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2012</a:t>
            </a:r>
          </a:p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Plans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7" name="Rectangle 49"/>
          <p:cNvSpPr>
            <a:spLocks noChangeArrowheads="1"/>
          </p:cNvSpPr>
          <p:nvPr/>
        </p:nvSpPr>
        <p:spPr bwMode="auto">
          <a:xfrm>
            <a:off x="1731963" y="3043986"/>
            <a:ext cx="7016750" cy="406400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Seoul reading a book, expanding libraries and supporting its activation</a:t>
            </a:r>
            <a:endParaRPr lang="ko-KR" altLang="ko-KR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1" name="Rectangle 49"/>
          <p:cNvSpPr>
            <a:spLocks noChangeArrowheads="1"/>
          </p:cNvSpPr>
          <p:nvPr/>
        </p:nvSpPr>
        <p:spPr bwMode="auto">
          <a:xfrm>
            <a:off x="1731963" y="3463636"/>
            <a:ext cx="7016750" cy="113607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</a:pP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Constructing and operating a landmark library (Opens in Aug. 2012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)</a:t>
            </a:r>
            <a:endParaRPr lang="en-US" altLang="ko-KR" sz="1200" dirty="0">
              <a:solidFill>
                <a:srgbClr val="595959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- Status of public library: 187 places (‘11) </a:t>
            </a: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→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194 (‘12)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</a:rPr>
              <a:t>  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/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 dirty="0" err="1" smtClean="0">
                <a:solidFill>
                  <a:srgbClr val="595959"/>
                </a:solidFill>
                <a:latin typeface="Times New Roman" pitchFamily="18" charset="0"/>
              </a:rPr>
              <a:t>Geumcheon-gu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, </a:t>
            </a:r>
            <a:r>
              <a:rPr lang="en-US" altLang="ko-KR" sz="1200" dirty="0" err="1">
                <a:solidFill>
                  <a:srgbClr val="595959"/>
                </a:solidFill>
                <a:latin typeface="Times New Roman" pitchFamily="18" charset="0"/>
              </a:rPr>
              <a:t>Dongjak-gu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 (7 places)</a:t>
            </a: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  - Traveling</a:t>
            </a: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libraries by celebrities’ recommendations and donations (200 places) </a:t>
            </a:r>
            <a:endParaRPr lang="en-US" altLang="ko-KR" sz="1200" dirty="0" smtClean="0">
              <a:solidFill>
                <a:srgbClr val="595959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</a:rPr>
              <a:t>     and support for public or private small libraries and museums (300 places)</a:t>
            </a:r>
            <a:endParaRPr lang="ko-KR" altLang="ko-KR" sz="1200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39" name="Rectangle 49"/>
          <p:cNvSpPr>
            <a:spLocks noChangeArrowheads="1"/>
          </p:cNvSpPr>
          <p:nvPr/>
        </p:nvSpPr>
        <p:spPr bwMode="auto">
          <a:xfrm>
            <a:off x="1731963" y="4617032"/>
            <a:ext cx="7016750" cy="564568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Setting up and operating specialized libraries and museums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altLang="ko-KR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  <a:defRPr/>
            </a:pP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</a:rPr>
              <a:t>  (3 pilot places,</a:t>
            </a:r>
            <a:r>
              <a:rPr lang="ko-KR" altLang="en-US" sz="15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</a:rPr>
              <a:t>and through 2014, 30 places</a:t>
            </a:r>
            <a:r>
              <a:rPr lang="ko-KR" altLang="en-US" sz="15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</a:rPr>
              <a:t>or more)</a:t>
            </a:r>
            <a:endParaRPr lang="ko-KR" altLang="ko-KR" sz="15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73" name="Rectangle 49"/>
          <p:cNvSpPr>
            <a:spLocks noChangeArrowheads="1"/>
          </p:cNvSpPr>
          <p:nvPr/>
        </p:nvSpPr>
        <p:spPr bwMode="auto">
          <a:xfrm>
            <a:off x="1731963" y="5261051"/>
            <a:ext cx="7016750" cy="66869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</a:pPr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Acquiring and operating the space for sharing celebrities’ valuable materials, </a:t>
            </a: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local cultural assets, </a:t>
            </a: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lang="en-US" altLang="ko-KR" sz="120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 specialized goods(Modern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great men in Suyoo-gol, Namsan Human Rights Park, bar members, </a:t>
            </a: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journalists, fashion and sewing museum, etc.)</a:t>
            </a:r>
            <a:endParaRPr lang="ko-KR" altLang="ko-KR" sz="1200">
              <a:solidFill>
                <a:srgbClr val="595959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914400" y="0"/>
            <a:ext cx="822960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r">
              <a:spcBef>
                <a:spcPct val="0"/>
              </a:spcBef>
            </a:pPr>
            <a:endParaRPr lang="ko-KR" altLang="ko-KR" sz="3200" dirty="0">
              <a:solidFill>
                <a:srgbClr val="FFCC00"/>
              </a:solidFill>
              <a:latin typeface="HY중고딕" pitchFamily="18" charset="-127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0" y="620712"/>
            <a:ext cx="9036050" cy="6046786"/>
            <a:chOff x="0" y="391"/>
            <a:chExt cx="5692" cy="3809"/>
          </a:xfrm>
        </p:grpSpPr>
        <p:pic>
          <p:nvPicPr>
            <p:cNvPr id="406532" name="Picture 4" descr="도성도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10000"/>
            </a:blip>
            <a:srcRect/>
            <a:stretch>
              <a:fillRect/>
            </a:stretch>
          </p:blipFill>
          <p:spPr bwMode="auto">
            <a:xfrm>
              <a:off x="0" y="391"/>
              <a:ext cx="3809" cy="38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63500" algn="ctr" rotWithShape="0">
                <a:schemeClr val="tx1"/>
              </a:outerShdw>
            </a:effectLst>
          </p:spPr>
        </p:pic>
        <p:sp>
          <p:nvSpPr>
            <p:cNvPr id="18439" name="Text Box 5"/>
            <p:cNvSpPr txBox="1">
              <a:spLocks noChangeArrowheads="1"/>
            </p:cNvSpPr>
            <p:nvPr/>
          </p:nvSpPr>
          <p:spPr bwMode="auto">
            <a:xfrm>
              <a:off x="3969" y="518"/>
              <a:ext cx="1723" cy="3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buFont typeface="Arial" pitchFamily="34" charset="0"/>
                <a:buChar char="•"/>
              </a:pPr>
              <a:r>
                <a:rPr lang="en-US" altLang="ko-KR" sz="1600" dirty="0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Seoul has been the center of the country in its long history from the prehistoric era to the present day</a:t>
              </a:r>
              <a:r>
                <a:rPr lang="ko-KR" altLang="en-US" sz="1600" dirty="0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 </a:t>
              </a:r>
              <a:endParaRPr lang="en-US" altLang="ko-KR" sz="16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endParaRPr>
            </a:p>
            <a:p>
              <a:endParaRPr lang="en-US" altLang="ko-KR" sz="13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endParaRPr>
            </a:p>
            <a:p>
              <a:endParaRPr lang="en-US" altLang="ko-KR" sz="15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ko-KR" sz="1400" dirty="0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Seoul’s emergence as the capital city occurred during the early days of </a:t>
              </a:r>
              <a:r>
                <a:rPr lang="en-US" altLang="ko-KR" sz="1400" dirty="0" err="1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Baekje</a:t>
              </a:r>
              <a:r>
                <a:rPr lang="en-US" altLang="ko-KR" sz="1400" dirty="0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 (BC18-AD660). </a:t>
              </a:r>
              <a:r>
                <a:rPr lang="en-US" altLang="ko-KR" sz="1400" dirty="0" err="1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Baekje’s</a:t>
              </a:r>
              <a:r>
                <a:rPr lang="en-US" altLang="ko-KR" sz="1400" dirty="0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 rich and brilliant culture became the basis for cultivating Korea’s cultural history. </a:t>
              </a:r>
            </a:p>
            <a:p>
              <a:endParaRPr lang="en-US" altLang="ko-KR" sz="10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endParaRPr>
            </a:p>
            <a:p>
              <a:pPr>
                <a:buFont typeface="Arial" pitchFamily="34" charset="0"/>
                <a:buChar char="•"/>
              </a:pPr>
              <a:endParaRPr lang="en-US" altLang="ko-KR" sz="15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endParaRPr>
            </a:p>
            <a:p>
              <a:pPr>
                <a:buFont typeface="Arial" pitchFamily="34" charset="0"/>
                <a:buChar char="•"/>
              </a:pPr>
              <a:r>
                <a:rPr lang="en-US" altLang="ko-KR" sz="1600" dirty="0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Seoul again became the capital of the </a:t>
              </a:r>
              <a:r>
                <a:rPr lang="en-US" altLang="ko-KR" sz="1600" dirty="0" err="1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Joseon</a:t>
              </a:r>
              <a:r>
                <a:rPr lang="en-US" altLang="ko-KR" sz="1600" dirty="0" smtClean="0">
                  <a:latin typeface="YoonGothic Bold" pitchFamily="18" charset="-127"/>
                  <a:ea typeface="YoonGothic Bold" pitchFamily="18" charset="-127"/>
                  <a:cs typeface="YoonGothic Bold" pitchFamily="18" charset="-127"/>
                </a:rPr>
                <a:t> Dynasty with its foundation in 1394. Since then, the city has been maintained as the historical center of the country. </a:t>
              </a:r>
            </a:p>
            <a:p>
              <a:endParaRPr lang="en-US" altLang="ko-KR" sz="1000" dirty="0">
                <a:latin typeface="YoonGothic Bold" pitchFamily="18" charset="-127"/>
                <a:ea typeface="YoonGothic Bold" pitchFamily="18" charset="-127"/>
                <a:cs typeface="YoonGothic Bold" pitchFamily="18" charset="-127"/>
              </a:endParaRPr>
            </a:p>
          </p:txBody>
        </p:sp>
      </p:grp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0" y="-1"/>
            <a:ext cx="9146566" cy="665846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7763020" y="333373"/>
            <a:ext cx="1330622" cy="24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295" tIns="36148" rIns="72295" bIns="36148">
            <a:spAutoFit/>
          </a:bodyPr>
          <a:lstStyle/>
          <a:p>
            <a:pPr defTabSz="722949" latinLnBrk="0">
              <a:spcBef>
                <a:spcPct val="30000"/>
              </a:spcBef>
              <a:defRPr/>
            </a:pPr>
            <a:r>
              <a:rPr lang="en-US" altLang="ko-KR" sz="1100" kern="0" dirty="0" err="1" smtClean="0">
                <a:solidFill>
                  <a:srgbClr val="FFFFFF"/>
                </a:solidFill>
                <a:latin typeface="AucoinExtBol" pitchFamily="34" charset="0"/>
                <a:ea typeface="굴림" charset="-127"/>
              </a:rPr>
              <a:t>Seoul</a:t>
            </a:r>
            <a:r>
              <a:rPr lang="en-US" altLang="ko-KR" sz="1100" kern="0" dirty="0" err="1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_creative</a:t>
            </a:r>
            <a:r>
              <a:rPr lang="en-US" altLang="ko-KR" sz="1100" kern="0" dirty="0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 city</a:t>
            </a:r>
            <a:endParaRPr lang="en-US" altLang="ko-KR" sz="1100" kern="0" dirty="0">
              <a:solidFill>
                <a:srgbClr val="C0C0C0"/>
              </a:solidFill>
              <a:latin typeface="AucoinExtBol" pitchFamily="34" charset="0"/>
              <a:ea typeface="굴림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1867" y="45408"/>
            <a:ext cx="6364520" cy="380779"/>
          </a:xfrm>
          <a:prstGeom prst="rect">
            <a:avLst/>
          </a:prstGeom>
          <a:noFill/>
        </p:spPr>
        <p:txBody>
          <a:bodyPr wrap="square" lIns="72295" tIns="36148" rIns="72295" bIns="36148" rtlCol="0">
            <a:spAutoFit/>
          </a:bodyPr>
          <a:lstStyle/>
          <a:p>
            <a:pPr defTabSz="722949" latinLnBrk="0">
              <a:defRPr/>
            </a:pPr>
            <a:r>
              <a:rPr lang="en-US" altLang="ko-KR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Seoul, the Capital City of the Republic of Korea</a:t>
            </a:r>
          </a:p>
        </p:txBody>
      </p:sp>
      <p:sp>
        <p:nvSpPr>
          <p:cNvPr id="11" name="Rectangle 3"/>
          <p:cNvSpPr>
            <a:spLocks noChangeArrowheads="1"/>
          </p:cNvSpPr>
          <p:nvPr/>
        </p:nvSpPr>
        <p:spPr bwMode="auto">
          <a:xfrm>
            <a:off x="-2566" y="6653893"/>
            <a:ext cx="9146566" cy="232682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12" name="Rectangle 46"/>
          <p:cNvSpPr>
            <a:spLocks noChangeArrowheads="1"/>
          </p:cNvSpPr>
          <p:nvPr/>
        </p:nvSpPr>
        <p:spPr bwMode="auto">
          <a:xfrm>
            <a:off x="8576990" y="6663420"/>
            <a:ext cx="495172" cy="1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48" tIns="37778" rIns="75548" bIns="37778" anchor="ctr"/>
          <a:lstStyle/>
          <a:p>
            <a:pPr algn="r" defTabSz="756838" latinLnBrk="0">
              <a:defRPr/>
            </a:pPr>
            <a:fld id="{A58FC934-4A7C-48BE-B016-4B2803B59A26}" type="slidenum">
              <a:rPr lang="en-US" altLang="ko-KR" sz="900" b="1" kern="0">
                <a:solidFill>
                  <a:srgbClr val="FFFFFF"/>
                </a:solidFill>
              </a:rPr>
              <a:pPr algn="r" defTabSz="756838" latinLnBrk="0">
                <a:defRPr/>
              </a:pPr>
              <a:t>4</a:t>
            </a:fld>
            <a:endParaRPr lang="en-US" altLang="ko-KR" sz="900" b="1" kern="0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2"/>
          <p:cNvSpPr>
            <a:spLocks noChangeArrowheads="1"/>
          </p:cNvSpPr>
          <p:nvPr/>
        </p:nvSpPr>
        <p:spPr bwMode="auto">
          <a:xfrm>
            <a:off x="812800" y="1039813"/>
            <a:ext cx="8347075" cy="2355850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16387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242252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9FA2BB2-3CA1-4BEC-B64D-2B876CE259D7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40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70" name="AutoShape 5"/>
          <p:cNvSpPr>
            <a:spLocks noChangeArrowheads="1"/>
          </p:cNvSpPr>
          <p:nvPr/>
        </p:nvSpPr>
        <p:spPr bwMode="auto">
          <a:xfrm rot="5400000">
            <a:off x="531339" y="942794"/>
            <a:ext cx="2802839" cy="877474"/>
          </a:xfrm>
          <a:prstGeom prst="rightArrow">
            <a:avLst>
              <a:gd name="adj1" fmla="val 50306"/>
              <a:gd name="adj2" fmla="val 65380"/>
            </a:avLst>
          </a:prstGeom>
          <a:gradFill rotWithShape="1">
            <a:gsLst>
              <a:gs pos="56000">
                <a:srgbClr val="1C3C54">
                  <a:gamma/>
                  <a:shade val="46275"/>
                  <a:invGamma/>
                  <a:alpha val="0"/>
                </a:srgbClr>
              </a:gs>
              <a:gs pos="100000">
                <a:srgbClr val="1C3C54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latinLnBrk="0">
              <a:defRPr/>
            </a:pPr>
            <a:endParaRPr kumimoji="0" lang="ko-KR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" name="Line 12"/>
          <p:cNvSpPr>
            <a:spLocks noChangeShapeType="1"/>
          </p:cNvSpPr>
          <p:nvPr/>
        </p:nvSpPr>
        <p:spPr bwMode="auto">
          <a:xfrm>
            <a:off x="787400" y="363538"/>
            <a:ext cx="0" cy="65151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6" name="직사각형 75"/>
          <p:cNvSpPr>
            <a:spLocks noChangeArrowheads="1"/>
          </p:cNvSpPr>
          <p:nvPr/>
        </p:nvSpPr>
        <p:spPr bwMode="auto">
          <a:xfrm>
            <a:off x="350374" y="544513"/>
            <a:ext cx="2108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01.   Public libraries</a:t>
            </a:r>
            <a:endParaRPr kumimoji="0" lang="ko-KR" altLang="en-US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16393" name="TextBox 76"/>
          <p:cNvSpPr txBox="1">
            <a:spLocks noChangeArrowheads="1"/>
          </p:cNvSpPr>
          <p:nvPr/>
        </p:nvSpPr>
        <p:spPr bwMode="auto">
          <a:xfrm>
            <a:off x="2411760" y="587375"/>
            <a:ext cx="6588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</a:pPr>
            <a:r>
              <a:rPr kumimoji="0" lang="en-US" altLang="ko-KR" sz="1400">
                <a:solidFill>
                  <a:srgbClr val="002776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: Constructing a library network</a:t>
            </a:r>
            <a:endParaRPr kumimoji="0" lang="en-US" altLang="ko-KR" sz="1200">
              <a:solidFill>
                <a:srgbClr val="002776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78" name="Line 12"/>
          <p:cNvSpPr>
            <a:spLocks noChangeShapeType="1"/>
          </p:cNvSpPr>
          <p:nvPr/>
        </p:nvSpPr>
        <p:spPr bwMode="auto">
          <a:xfrm rot="5400000">
            <a:off x="4572000" y="-364966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grpSp>
        <p:nvGrpSpPr>
          <p:cNvPr id="2" name="그룹 78"/>
          <p:cNvGrpSpPr>
            <a:grpSpLocks/>
          </p:cNvGrpSpPr>
          <p:nvPr/>
        </p:nvGrpSpPr>
        <p:grpSpPr bwMode="auto">
          <a:xfrm>
            <a:off x="1087437" y="1366838"/>
            <a:ext cx="6323013" cy="1736725"/>
            <a:chOff x="1087302" y="4002543"/>
            <a:chExt cx="6322491" cy="1328132"/>
          </a:xfrm>
        </p:grpSpPr>
        <p:sp>
          <p:nvSpPr>
            <p:cNvPr id="16406" name="TextBox 79"/>
            <p:cNvSpPr txBox="1">
              <a:spLocks noChangeArrowheads="1"/>
            </p:cNvSpPr>
            <p:nvPr/>
          </p:nvSpPr>
          <p:spPr bwMode="auto">
            <a:xfrm>
              <a:off x="1087303" y="4002543"/>
              <a:ext cx="1828649" cy="35934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anchor="ctr"/>
            <a:lstStyle/>
            <a:p>
              <a:pPr algn="dist">
                <a:spcBef>
                  <a:spcPts val="600"/>
                </a:spcBef>
              </a:pPr>
              <a:r>
                <a:rPr kumimoji="0" lang="en-US" altLang="ko-KR" sz="1600">
                  <a:solidFill>
                    <a:srgbClr val="40404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Landmark library</a:t>
              </a:r>
            </a:p>
          </p:txBody>
        </p:sp>
        <p:sp>
          <p:nvSpPr>
            <p:cNvPr id="16407" name="TextBox 81"/>
            <p:cNvSpPr txBox="1">
              <a:spLocks noChangeArrowheads="1"/>
            </p:cNvSpPr>
            <p:nvPr/>
          </p:nvSpPr>
          <p:spPr bwMode="auto">
            <a:xfrm>
              <a:off x="1087303" y="4971327"/>
              <a:ext cx="1828649" cy="35934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kumimoji="0" lang="en-US" altLang="ko-KR" sz="1600">
                  <a:solidFill>
                    <a:srgbClr val="40404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Local library</a:t>
              </a:r>
            </a:p>
          </p:txBody>
        </p:sp>
        <p:sp>
          <p:nvSpPr>
            <p:cNvPr id="16408" name="TextBox 82"/>
            <p:cNvSpPr txBox="1">
              <a:spLocks noChangeArrowheads="1"/>
            </p:cNvSpPr>
            <p:nvPr/>
          </p:nvSpPr>
          <p:spPr bwMode="auto">
            <a:xfrm>
              <a:off x="2915952" y="4002543"/>
              <a:ext cx="4382725" cy="35934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anchor="ctr"/>
            <a:lstStyle/>
            <a:p>
              <a:pPr>
                <a:spcBef>
                  <a:spcPts val="600"/>
                </a:spcBef>
              </a:pPr>
              <a:r>
                <a:rPr kumimoji="0" lang="en-US" altLang="ko-KR" sz="1400">
                  <a:solidFill>
                    <a:srgbClr val="7F7F7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(Opens in Sep. 2012)</a:t>
              </a:r>
            </a:p>
          </p:txBody>
        </p:sp>
        <p:cxnSp>
          <p:nvCxnSpPr>
            <p:cNvPr id="86" name="직선 연결선 85"/>
            <p:cNvCxnSpPr/>
            <p:nvPr/>
          </p:nvCxnSpPr>
          <p:spPr>
            <a:xfrm rot="10800000" flipH="1">
              <a:off x="1136511" y="4830501"/>
              <a:ext cx="6273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직선 연결선 86"/>
            <p:cNvCxnSpPr/>
            <p:nvPr/>
          </p:nvCxnSpPr>
          <p:spPr>
            <a:xfrm rot="10800000" flipH="1">
              <a:off x="1136511" y="4361891"/>
              <a:ext cx="6273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직선 연결선 87"/>
            <p:cNvCxnSpPr/>
            <p:nvPr/>
          </p:nvCxnSpPr>
          <p:spPr>
            <a:xfrm rot="10800000" flipH="1">
              <a:off x="1136511" y="5320963"/>
              <a:ext cx="6273282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412" name="TextBox 80"/>
            <p:cNvSpPr txBox="1">
              <a:spLocks noChangeArrowheads="1"/>
            </p:cNvSpPr>
            <p:nvPr/>
          </p:nvSpPr>
          <p:spPr bwMode="auto">
            <a:xfrm>
              <a:off x="1087302" y="4471153"/>
              <a:ext cx="2195908" cy="359348"/>
            </a:xfrm>
            <a:prstGeom prst="rect">
              <a:avLst/>
            </a:prstGeom>
            <a:noFill/>
            <a:ln w="9525">
              <a:noFill/>
              <a:prstDash val="sysDot"/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kumimoji="0" lang="en-US" altLang="ko-KR" sz="1600">
                  <a:solidFill>
                    <a:srgbClr val="40404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Sphere (base) library</a:t>
              </a:r>
            </a:p>
          </p:txBody>
        </p:sp>
      </p:grpSp>
      <p:pic>
        <p:nvPicPr>
          <p:cNvPr id="16396" name="Picture 2" descr="C:\DOCUME~1\kim\LOCALS~1\Temp\UNI0000153453a0.gif"/>
          <p:cNvPicPr>
            <a:picLocks noChangeAspect="1" noChangeArrowheads="1"/>
          </p:cNvPicPr>
          <p:nvPr/>
        </p:nvPicPr>
        <p:blipFill>
          <a:blip r:embed="rId2" cstate="print"/>
          <a:srcRect r="22491"/>
          <a:stretch>
            <a:fillRect/>
          </a:stretch>
        </p:blipFill>
        <p:spPr bwMode="auto">
          <a:xfrm>
            <a:off x="6875463" y="1087438"/>
            <a:ext cx="2268537" cy="162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7" name="Picture 5" descr="C:\DOCUME~1\kim\LOCALS~1\Temp\Hnc\BinData\EMB0000153453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41863" y="1116013"/>
            <a:ext cx="20288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8" name="Picture 4" descr="C:\DOCUME~1\kim\LOCALS~1\Temp\Hnc\BinData\EMB0000153453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6913" y="2516188"/>
            <a:ext cx="226377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9" name="직사각형 30"/>
          <p:cNvSpPr>
            <a:spLocks noChangeArrowheads="1"/>
          </p:cNvSpPr>
          <p:nvPr/>
        </p:nvSpPr>
        <p:spPr bwMode="auto">
          <a:xfrm>
            <a:off x="5214938" y="0"/>
            <a:ext cx="3929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Opening the libraries and museums to breathe with the citizens</a:t>
            </a:r>
          </a:p>
        </p:txBody>
      </p:sp>
      <p:cxnSp>
        <p:nvCxnSpPr>
          <p:cNvPr id="32" name="직선 연결선 31"/>
          <p:cNvCxnSpPr/>
          <p:nvPr/>
        </p:nvCxnSpPr>
        <p:spPr>
          <a:xfrm>
            <a:off x="5322888" y="500063"/>
            <a:ext cx="38163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01" name="Rectangle 22"/>
          <p:cNvSpPr>
            <a:spLocks noChangeArrowheads="1"/>
          </p:cNvSpPr>
          <p:nvPr/>
        </p:nvSpPr>
        <p:spPr bwMode="auto">
          <a:xfrm>
            <a:off x="812800" y="4781550"/>
            <a:ext cx="8347075" cy="1798638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5" name="직사각형 34"/>
          <p:cNvSpPr>
            <a:spLocks noChangeArrowheads="1"/>
          </p:cNvSpPr>
          <p:nvPr/>
        </p:nvSpPr>
        <p:spPr bwMode="auto">
          <a:xfrm>
            <a:off x="291636" y="4313238"/>
            <a:ext cx="30146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02.    Visiting (mobile) library</a:t>
            </a:r>
            <a:endParaRPr kumimoji="0" lang="ko-KR" altLang="en-US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 rot="5400000">
            <a:off x="4572000" y="103188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16404" name="Picture 4" descr="C:\DOCUME~1\kim\LOCALS~1\Temp\Hnc\BinData\EMB000001b84e9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3860800"/>
            <a:ext cx="2286000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405" name="TextBox 36"/>
          <p:cNvSpPr txBox="1">
            <a:spLocks noChangeArrowheads="1"/>
          </p:cNvSpPr>
          <p:nvPr/>
        </p:nvSpPr>
        <p:spPr bwMode="auto">
          <a:xfrm>
            <a:off x="755650" y="4999038"/>
            <a:ext cx="82454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6"/>
              </a:buBlip>
            </a:pP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Han River and parks as a resting and cultural reading space</a:t>
            </a:r>
          </a:p>
          <a:p>
            <a:pPr>
              <a:spcBef>
                <a:spcPts val="1200"/>
              </a:spcBef>
            </a:pPr>
            <a:r>
              <a:rPr kumimoji="0" lang="en-US" altLang="ko-KR" sz="140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_ Installing and operating a mobile container (small) library</a:t>
            </a:r>
          </a:p>
          <a:p>
            <a:pPr>
              <a:spcBef>
                <a:spcPts val="1200"/>
              </a:spcBef>
            </a:pPr>
            <a:r>
              <a:rPr kumimoji="0" lang="en-US" altLang="ko-KR" sz="140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_ Mobile library for areas isolated from libraries</a:t>
            </a:r>
            <a:r>
              <a:rPr kumimoji="0" lang="ko-KR" altLang="en-US" sz="140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400">
                <a:solidFill>
                  <a:srgbClr val="7F7F7F"/>
                </a:solidFill>
                <a:latin typeface="Times New Roman" pitchFamily="18" charset="0"/>
              </a:rPr>
              <a:t>: establishing and using a traveling (mobile)  </a:t>
            </a:r>
            <a:r>
              <a:rPr kumimoji="0" lang="en-US" altLang="ko-KR" sz="1400" smtClean="0">
                <a:solidFill>
                  <a:srgbClr val="7F7F7F"/>
                </a:solidFill>
                <a:latin typeface="Times New Roman" pitchFamily="18" charset="0"/>
              </a:rPr>
              <a:t>  </a:t>
            </a:r>
            <a:r>
              <a:rPr kumimoji="0" lang="en-US" altLang="ko-KR" sz="1400">
                <a:solidFill>
                  <a:srgbClr val="7F7F7F"/>
                </a:solidFill>
                <a:latin typeface="Times New Roman" pitchFamily="18" charset="0"/>
              </a:rPr>
              <a:t>library vehicle</a:t>
            </a:r>
          </a:p>
        </p:txBody>
      </p:sp>
      <p:sp>
        <p:nvSpPr>
          <p:cNvPr id="27" name="슬라이드 번호 개체 틀 6"/>
          <p:cNvSpPr txBox="1">
            <a:spLocks/>
          </p:cNvSpPr>
          <p:nvPr/>
        </p:nvSpPr>
        <p:spPr bwMode="auto">
          <a:xfrm>
            <a:off x="8431213" y="6453336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1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Rectangle 1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3" name="Rectangle 13"/>
          <p:cNvSpPr>
            <a:spLocks noChangeArrowheads="1"/>
          </p:cNvSpPr>
          <p:nvPr/>
        </p:nvSpPr>
        <p:spPr bwMode="auto">
          <a:xfrm>
            <a:off x="0" y="982663"/>
            <a:ext cx="1841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그룹 26"/>
          <p:cNvGrpSpPr>
            <a:grpSpLocks/>
          </p:cNvGrpSpPr>
          <p:nvPr/>
        </p:nvGrpSpPr>
        <p:grpSpPr bwMode="auto">
          <a:xfrm>
            <a:off x="-28575" y="33338"/>
            <a:ext cx="9172575" cy="658812"/>
            <a:chOff x="-29029" y="-24290"/>
            <a:chExt cx="9173029" cy="659251"/>
          </a:xfrm>
        </p:grpSpPr>
        <p:grpSp>
          <p:nvGrpSpPr>
            <p:cNvPr id="3" name="그룹 34"/>
            <p:cNvGrpSpPr>
              <a:grpSpLocks/>
            </p:cNvGrpSpPr>
            <p:nvPr/>
          </p:nvGrpSpPr>
          <p:grpSpPr bwMode="auto">
            <a:xfrm>
              <a:off x="-14513" y="-24290"/>
              <a:ext cx="9158513" cy="659251"/>
              <a:chOff x="-14513" y="795476"/>
              <a:chExt cx="9158513" cy="845390"/>
            </a:xfrm>
          </p:grpSpPr>
          <p:sp>
            <p:nvSpPr>
              <p:cNvPr id="17428" name="직사각형 30"/>
              <p:cNvSpPr>
                <a:spLocks noChangeArrowheads="1"/>
              </p:cNvSpPr>
              <p:nvPr/>
            </p:nvSpPr>
            <p:spPr bwMode="auto">
              <a:xfrm>
                <a:off x="-452" y="828069"/>
                <a:ext cx="9144452" cy="784277"/>
              </a:xfrm>
              <a:prstGeom prst="rect">
                <a:avLst/>
              </a:prstGeom>
              <a:solidFill>
                <a:srgbClr val="003300">
                  <a:alpha val="21176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7429" name="직선 연결선 31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17430" name="직사각형 32"/>
              <p:cNvSpPr>
                <a:spLocks noChangeArrowheads="1"/>
              </p:cNvSpPr>
              <p:nvPr/>
            </p:nvSpPr>
            <p:spPr bwMode="auto">
              <a:xfrm>
                <a:off x="-14741" y="828069"/>
                <a:ext cx="1146233" cy="784277"/>
              </a:xfrm>
              <a:prstGeom prst="rect">
                <a:avLst/>
              </a:prstGeom>
              <a:solidFill>
                <a:srgbClr val="003300">
                  <a:alpha val="65097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 sz="16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17431" name="직선 연결선 33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29" name="직사각형 28"/>
            <p:cNvSpPr/>
            <p:nvPr/>
          </p:nvSpPr>
          <p:spPr>
            <a:xfrm>
              <a:off x="-29029" y="117091"/>
              <a:ext cx="1160520" cy="368545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3</a:t>
              </a:r>
            </a:p>
          </p:txBody>
        </p:sp>
        <p:sp>
          <p:nvSpPr>
            <p:cNvPr id="17427" name="직사각형 29"/>
            <p:cNvSpPr>
              <a:spLocks noChangeArrowheads="1"/>
            </p:cNvSpPr>
            <p:nvPr/>
          </p:nvSpPr>
          <p:spPr bwMode="auto">
            <a:xfrm>
              <a:off x="1285486" y="117091"/>
              <a:ext cx="7858514" cy="461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2" tIns="45712" rIns="91422" bIns="45712">
              <a:spAutoFit/>
            </a:bodyPr>
            <a:lstStyle/>
            <a:p>
              <a:pPr latinLnBrk="0"/>
              <a:r>
                <a:rPr kumimoji="0" lang="en-US" altLang="ko-KR" sz="2400" dirty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Increasing the cultural art programs created </a:t>
              </a:r>
              <a:r>
                <a:rPr kumimoji="0" lang="en-US" altLang="ko-KR" sz="2400" dirty="0" smtClean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along with </a:t>
              </a:r>
              <a:r>
                <a:rPr kumimoji="0" lang="en-US" altLang="ko-KR" sz="2400" dirty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citizens</a:t>
              </a:r>
            </a:p>
          </p:txBody>
        </p:sp>
      </p:grpSp>
      <p:sp>
        <p:nvSpPr>
          <p:cNvPr id="35" name="Rectangle 49"/>
          <p:cNvSpPr>
            <a:spLocks noChangeArrowheads="1"/>
          </p:cNvSpPr>
          <p:nvPr/>
        </p:nvSpPr>
        <p:spPr bwMode="auto">
          <a:xfrm>
            <a:off x="0" y="836712"/>
            <a:ext cx="9144000" cy="80430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Through citizens’ voluntary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participation, solving the divide in </a:t>
            </a:r>
            <a:b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</a:b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enjoying cultural art &amp; contributing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to the restoration of the local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community</a:t>
            </a:r>
            <a:endParaRPr kumimoji="0" lang="en-US" altLang="ko-KR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7416" name="TextBox 35"/>
          <p:cNvSpPr txBox="1">
            <a:spLocks noChangeArrowheads="1"/>
          </p:cNvSpPr>
          <p:nvPr/>
        </p:nvSpPr>
        <p:spPr bwMode="auto">
          <a:xfrm>
            <a:off x="395288" y="1968500"/>
            <a:ext cx="879330" cy="869950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Status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7" name="Rectangle 49"/>
          <p:cNvSpPr>
            <a:spLocks noChangeArrowheads="1"/>
          </p:cNvSpPr>
          <p:nvPr/>
        </p:nvSpPr>
        <p:spPr bwMode="auto">
          <a:xfrm>
            <a:off x="1330003" y="1968500"/>
            <a:ext cx="7495342" cy="868363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Income disparity when considering cultural art enjoyment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Increased needs for citizens’ to voluntarily join cultural art activities</a:t>
            </a:r>
            <a:endParaRPr lang="ko-KR" altLang="ko-KR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18" name="TextBox 37"/>
          <p:cNvSpPr txBox="1">
            <a:spLocks noChangeArrowheads="1"/>
          </p:cNvSpPr>
          <p:nvPr/>
        </p:nvSpPr>
        <p:spPr bwMode="auto">
          <a:xfrm>
            <a:off x="395288" y="3040557"/>
            <a:ext cx="879330" cy="2445844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2012</a:t>
            </a:r>
          </a:p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Plans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9" name="Rectangle 49"/>
          <p:cNvSpPr>
            <a:spLocks noChangeArrowheads="1"/>
          </p:cNvSpPr>
          <p:nvPr/>
        </p:nvSpPr>
        <p:spPr bwMode="auto">
          <a:xfrm>
            <a:off x="1330003" y="3040556"/>
            <a:ext cx="7495342" cy="407988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sz="15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Initiate sharing of citizen artists’ </a:t>
            </a:r>
            <a:r>
              <a:rPr lang="en-US" altLang="ko-KR" sz="15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talents to extend </a:t>
            </a: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chances to enjoy </a:t>
            </a:r>
            <a:r>
              <a:rPr lang="en-US" altLang="ko-KR" sz="15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culture </a:t>
            </a: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in daily life by:</a:t>
            </a:r>
            <a:endParaRPr lang="ko-KR" altLang="ko-KR" sz="15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0" name="Rectangle 49"/>
          <p:cNvSpPr>
            <a:spLocks noChangeArrowheads="1"/>
          </p:cNvSpPr>
          <p:nvPr/>
        </p:nvSpPr>
        <p:spPr bwMode="auto">
          <a:xfrm>
            <a:off x="1330036" y="3473373"/>
            <a:ext cx="7493647" cy="83978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</a:pPr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Culture sharing by visiting culturally-disadvantaged areas and facilities, </a:t>
            </a: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culture delivery service</a:t>
            </a:r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(600</a:t>
            </a:r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performances)</a:t>
            </a: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  - Village’s free open art theater by talent sharing </a:t>
            </a: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(50 places,</a:t>
            </a:r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200 organizations, 1,000 times)</a:t>
            </a: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  - Using the city art museum, the works in citizens’ possession to operate the</a:t>
            </a:r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art </a:t>
            </a: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bank and visiting exhibitions</a:t>
            </a:r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(6 areas)</a:t>
            </a:r>
            <a:endParaRPr lang="ko-KR" altLang="ko-KR" sz="120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17421" name="AutoShape 7"/>
          <p:cNvSpPr>
            <a:spLocks noChangeArrowheads="1"/>
          </p:cNvSpPr>
          <p:nvPr/>
        </p:nvSpPr>
        <p:spPr bwMode="auto">
          <a:xfrm>
            <a:off x="771525" y="5857298"/>
            <a:ext cx="755650" cy="387350"/>
          </a:xfrm>
          <a:prstGeom prst="rightArrow">
            <a:avLst>
              <a:gd name="adj1" fmla="val 54167"/>
              <a:gd name="adj2" fmla="val 84454"/>
            </a:avLst>
          </a:prstGeom>
          <a:gradFill rotWithShape="1">
            <a:gsLst>
              <a:gs pos="0">
                <a:srgbClr val="350101">
                  <a:alpha val="0"/>
                </a:srgbClr>
              </a:gs>
              <a:gs pos="100000">
                <a:srgbClr val="720202">
                  <a:alpha val="82999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49"/>
          <p:cNvSpPr>
            <a:spLocks noChangeArrowheads="1"/>
          </p:cNvSpPr>
          <p:nvPr/>
        </p:nvSpPr>
        <p:spPr bwMode="auto">
          <a:xfrm>
            <a:off x="1278130" y="5857769"/>
            <a:ext cx="7380962" cy="378016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Through talent sharing and </a:t>
            </a:r>
            <a:r>
              <a:rPr kumimoji="0" lang="en-US" altLang="ko-KR" sz="1500" dirty="0" smtClean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personal </a:t>
            </a:r>
            <a:r>
              <a:rPr kumimoji="0" lang="en-US" altLang="ko-KR" sz="1500" dirty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cooperation, contributing to the cultural </a:t>
            </a:r>
          </a:p>
          <a:p>
            <a:pPr algn="ctr" fontAlgn="auto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1500" dirty="0">
                <a:solidFill>
                  <a:srgbClr val="0070C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enjoyment and creative sensitivity development of the cultural-disadvantaged class</a:t>
            </a:r>
            <a:endParaRPr kumimoji="0" lang="ko-KR" altLang="en-US" sz="1500" dirty="0">
              <a:solidFill>
                <a:srgbClr val="0070C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1330003" y="4333900"/>
            <a:ext cx="7495342" cy="406400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200"/>
              </a:lnSpc>
              <a:buFont typeface="Arial" pitchFamily="34" charset="0"/>
              <a:buChar char="•"/>
              <a:defRPr/>
            </a:pPr>
            <a:r>
              <a:rPr lang="ko-KR" alt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Expanding cultural art education by participation/experience type, </a:t>
            </a:r>
            <a:r>
              <a:rPr lang="en-US" altLang="ko-KR" sz="15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based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on community</a:t>
            </a:r>
            <a:endParaRPr lang="ko-KR" altLang="ko-KR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7424" name="Rectangle 49"/>
          <p:cNvSpPr>
            <a:spLocks noChangeArrowheads="1"/>
          </p:cNvSpPr>
          <p:nvPr/>
        </p:nvSpPr>
        <p:spPr bwMode="auto">
          <a:xfrm>
            <a:off x="1330036" y="4796487"/>
            <a:ext cx="7493647" cy="6899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Town orchestra for child and youth: 90 person (2 areas) </a:t>
            </a:r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→ 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270 (6 areas)</a:t>
            </a:r>
          </a:p>
          <a:p>
            <a:pPr>
              <a:spcBef>
                <a:spcPts val="300"/>
              </a:spcBef>
            </a:pP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  - Dream harmony orchestra: 60 </a:t>
            </a: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(including 10 persons under the control of the youth probation office)</a:t>
            </a:r>
          </a:p>
          <a:p>
            <a:pPr>
              <a:spcBef>
                <a:spcPts val="300"/>
              </a:spcBef>
            </a:pP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</a:rPr>
              <a:t>  - Education for children and youth (10,000) relating to the five-day work and the elderly (600)</a:t>
            </a:r>
            <a:endParaRPr lang="ko-KR" altLang="ko-KR" sz="120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24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681038" y="376238"/>
            <a:ext cx="0" cy="62992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직사각형 32"/>
          <p:cNvSpPr>
            <a:spLocks noChangeArrowheads="1"/>
          </p:cNvSpPr>
          <p:nvPr/>
        </p:nvSpPr>
        <p:spPr bwMode="auto">
          <a:xfrm>
            <a:off x="179388" y="332656"/>
            <a:ext cx="2597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01.   Open art theater</a:t>
            </a:r>
            <a:endParaRPr kumimoji="0" lang="ko-KR" altLang="en-US" dirty="0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18438" name="TextBox 33"/>
          <p:cNvSpPr txBox="1">
            <a:spLocks noChangeArrowheads="1"/>
          </p:cNvSpPr>
          <p:nvPr/>
        </p:nvSpPr>
        <p:spPr bwMode="auto">
          <a:xfrm>
            <a:off x="755650" y="921677"/>
            <a:ext cx="7986713" cy="27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400"/>
              </a:lnSpc>
              <a:spcBef>
                <a:spcPts val="600"/>
              </a:spcBef>
              <a:buFontTx/>
              <a:buBlip>
                <a:blip r:embed="rId3"/>
              </a:buBlip>
            </a:pP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Introducing regular programs for cultural art appropriate for </a:t>
            </a: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space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size and features</a:t>
            </a:r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 rot="5400000">
            <a:off x="4572000" y="-3845644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6" name="직사각형 35"/>
          <p:cNvSpPr>
            <a:spLocks noChangeArrowheads="1"/>
          </p:cNvSpPr>
          <p:nvPr/>
        </p:nvSpPr>
        <p:spPr bwMode="auto">
          <a:xfrm>
            <a:off x="2281312" y="360799"/>
            <a:ext cx="61071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 sz="16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(50 places (’11)</a:t>
            </a:r>
            <a:r>
              <a:rPr kumimoji="0" lang="ko-KR" altLang="en-US" sz="16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→</a:t>
            </a:r>
            <a:r>
              <a:rPr kumimoji="0" lang="en-US" altLang="ko-KR" sz="16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100 places (’14)</a:t>
            </a:r>
            <a:endParaRPr kumimoji="0" lang="ko-KR" altLang="en-US" sz="1600">
              <a:solidFill>
                <a:srgbClr val="002060"/>
              </a:solidFill>
              <a:latin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108076" y="1293813"/>
            <a:ext cx="859270" cy="868362"/>
          </a:xfrm>
          <a:prstGeom prst="rect">
            <a:avLst/>
          </a:prstGeom>
          <a:solidFill>
            <a:srgbClr val="006777"/>
          </a:solidFill>
        </p:spPr>
        <p:txBody>
          <a:bodyPr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400" kern="0" dirty="0">
                <a:solidFill>
                  <a:sysClr val="window" lastClr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Core space</a:t>
            </a:r>
          </a:p>
        </p:txBody>
      </p:sp>
      <p:sp>
        <p:nvSpPr>
          <p:cNvPr id="18442" name="TextBox 28"/>
          <p:cNvSpPr txBox="1">
            <a:spLocks noChangeArrowheads="1"/>
          </p:cNvSpPr>
          <p:nvPr/>
        </p:nvSpPr>
        <p:spPr bwMode="auto">
          <a:xfrm>
            <a:off x="2050473" y="1293813"/>
            <a:ext cx="6490277" cy="360000"/>
          </a:xfrm>
          <a:prstGeom prst="rect">
            <a:avLst/>
          </a:prstGeom>
          <a:solidFill>
            <a:srgbClr val="A6A6A6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lnSpc>
                <a:spcPts val="1100"/>
              </a:lnSpc>
              <a:spcBef>
                <a:spcPts val="600"/>
              </a:spcBef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Seoul’s representative cultural art attractions </a:t>
            </a:r>
            <a: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(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5 places in 2011)</a:t>
            </a:r>
          </a:p>
        </p:txBody>
      </p:sp>
      <p:sp>
        <p:nvSpPr>
          <p:cNvPr id="18443" name="TextBox 30"/>
          <p:cNvSpPr txBox="1">
            <a:spLocks noChangeArrowheads="1"/>
          </p:cNvSpPr>
          <p:nvPr/>
        </p:nvSpPr>
        <p:spPr bwMode="auto">
          <a:xfrm>
            <a:off x="2050473" y="1700213"/>
            <a:ext cx="6490277" cy="530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lnSpc>
                <a:spcPts val="10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 2,000 or more seats in a large space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(Dream </a:t>
            </a:r>
            <a:r>
              <a:rPr lang="en-US" altLang="ko-KR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Forest 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Garden 5, </a:t>
            </a:r>
            <a:r>
              <a:rPr lang="en-US" altLang="ko-KR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Pyeonghwa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 Park, </a:t>
            </a:r>
            <a:r>
              <a:rPr lang="en-US" altLang="ko-KR" sz="105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Neung</a:t>
            </a:r>
            <a:r>
              <a:rPr lang="en-US" altLang="ko-KR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-dong, Seoul Plaza, etc</a:t>
            </a:r>
            <a:r>
              <a:rPr lang="en-US" altLang="ko-KR" sz="10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.)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YoonGothic Light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108076" y="2276760"/>
            <a:ext cx="859270" cy="898525"/>
          </a:xfrm>
          <a:prstGeom prst="rect">
            <a:avLst/>
          </a:prstGeom>
          <a:solidFill>
            <a:srgbClr val="006777"/>
          </a:solidFill>
        </p:spPr>
        <p:txBody>
          <a:bodyPr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400" kern="0" dirty="0">
                <a:solidFill>
                  <a:sysClr val="window" lastClr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Base</a:t>
            </a:r>
          </a:p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400" kern="0" dirty="0">
                <a:solidFill>
                  <a:sysClr val="window" lastClr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space</a:t>
            </a:r>
          </a:p>
        </p:txBody>
      </p:sp>
      <p:sp>
        <p:nvSpPr>
          <p:cNvPr id="18445" name="TextBox 38"/>
          <p:cNvSpPr txBox="1">
            <a:spLocks noChangeArrowheads="1"/>
          </p:cNvSpPr>
          <p:nvPr/>
        </p:nvSpPr>
        <p:spPr bwMode="auto">
          <a:xfrm>
            <a:off x="2045221" y="2276760"/>
            <a:ext cx="6619354" cy="360000"/>
          </a:xfrm>
          <a:prstGeom prst="rect">
            <a:avLst/>
          </a:prstGeom>
          <a:solidFill>
            <a:srgbClr val="A6A6A6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lnSpc>
                <a:spcPts val="1200"/>
              </a:lnSpc>
              <a:spcBef>
                <a:spcPts val="600"/>
              </a:spcBef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Local base of culture art where citizens and artists can enjoy together</a:t>
            </a:r>
            <a:r>
              <a:rPr lang="ko-KR" altLang="en-US" sz="14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(25 places)</a:t>
            </a:r>
          </a:p>
        </p:txBody>
      </p:sp>
      <p:sp>
        <p:nvSpPr>
          <p:cNvPr id="18446" name="TextBox 39"/>
          <p:cNvSpPr txBox="1">
            <a:spLocks noChangeArrowheads="1"/>
          </p:cNvSpPr>
          <p:nvPr/>
        </p:nvSpPr>
        <p:spPr bwMode="auto">
          <a:xfrm>
            <a:off x="2050473" y="2778411"/>
            <a:ext cx="6490277" cy="366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lnSpc>
                <a:spcPts val="13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 Middle-sized space receiving more than 700 per performance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 </a:t>
            </a:r>
            <a:r>
              <a:rPr lang="ko-KR" alt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 </a:t>
            </a:r>
            <a:endParaRPr lang="en-US" altLang="ko-KR" sz="1200" dirty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atinLnBrk="0">
              <a:lnSpc>
                <a:spcPts val="1300"/>
              </a:lnSpc>
              <a:buFont typeface="Arial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Once or more monthly, complex for special artist and amateur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108076" y="3289004"/>
            <a:ext cx="859270" cy="932083"/>
          </a:xfrm>
          <a:prstGeom prst="rect">
            <a:avLst/>
          </a:prstGeom>
          <a:solidFill>
            <a:srgbClr val="006777"/>
          </a:solidFill>
        </p:spPr>
        <p:txBody>
          <a:bodyPr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400" kern="0" dirty="0">
                <a:solidFill>
                  <a:sysClr val="window" lastClr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Life-attached</a:t>
            </a:r>
          </a:p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400" kern="0" dirty="0">
                <a:solidFill>
                  <a:sysClr val="window" lastClr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space</a:t>
            </a:r>
          </a:p>
        </p:txBody>
      </p:sp>
      <p:sp>
        <p:nvSpPr>
          <p:cNvPr id="18448" name="TextBox 42"/>
          <p:cNvSpPr txBox="1">
            <a:spLocks noChangeArrowheads="1"/>
          </p:cNvSpPr>
          <p:nvPr/>
        </p:nvSpPr>
        <p:spPr bwMode="auto">
          <a:xfrm>
            <a:off x="2045221" y="3304880"/>
            <a:ext cx="6619354" cy="360000"/>
          </a:xfrm>
          <a:prstGeom prst="rect">
            <a:avLst/>
          </a:prstGeom>
          <a:solidFill>
            <a:srgbClr val="A6A6A6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spcBef>
                <a:spcPts val="600"/>
              </a:spcBef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Village</a:t>
            </a:r>
            <a:r>
              <a:rPr lang="ko-KR" altLang="en-US" sz="14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cultural shelter with fun and relaxation (river, streets, and forests,</a:t>
            </a:r>
            <a:r>
              <a:rPr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35 places)</a:t>
            </a:r>
          </a:p>
        </p:txBody>
      </p:sp>
      <p:sp>
        <p:nvSpPr>
          <p:cNvPr id="18449" name="TextBox 43"/>
          <p:cNvSpPr txBox="1">
            <a:spLocks noChangeArrowheads="1"/>
          </p:cNvSpPr>
          <p:nvPr/>
        </p:nvSpPr>
        <p:spPr bwMode="auto">
          <a:xfrm>
            <a:off x="1979712" y="3717032"/>
            <a:ext cx="6490277" cy="434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lnSpc>
                <a:spcPts val="14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 Small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Light" charset="0"/>
                <a:cs typeface="Times New Roman" pitchFamily="18" charset="0"/>
              </a:rPr>
              <a:t>space receiving 700 or less per performance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altLang="ko-KR" sz="1200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latinLnBrk="0">
              <a:lnSpc>
                <a:spcPts val="1400"/>
              </a:lnSpc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Specialized as the weekend regular performance, amateur</a:t>
            </a:r>
            <a:r>
              <a:rPr lang="ko-KR" alt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art space</a:t>
            </a:r>
          </a:p>
        </p:txBody>
      </p:sp>
      <p:sp>
        <p:nvSpPr>
          <p:cNvPr id="18450" name="직사각형 19"/>
          <p:cNvSpPr>
            <a:spLocks noChangeArrowheads="1"/>
          </p:cNvSpPr>
          <p:nvPr/>
        </p:nvSpPr>
        <p:spPr bwMode="auto">
          <a:xfrm>
            <a:off x="4391891" y="0"/>
            <a:ext cx="4752109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Increasing the cultural art programs created with citizens</a:t>
            </a:r>
          </a:p>
        </p:txBody>
      </p:sp>
      <p:cxnSp>
        <p:nvCxnSpPr>
          <p:cNvPr id="21" name="직선 연결선 20"/>
          <p:cNvCxnSpPr/>
          <p:nvPr/>
        </p:nvCxnSpPr>
        <p:spPr>
          <a:xfrm>
            <a:off x="5467350" y="291810"/>
            <a:ext cx="3671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53" name="TextBox 21"/>
          <p:cNvSpPr txBox="1">
            <a:spLocks noChangeArrowheads="1"/>
          </p:cNvSpPr>
          <p:nvPr/>
        </p:nvSpPr>
        <p:spPr bwMode="auto">
          <a:xfrm>
            <a:off x="827584" y="4581128"/>
            <a:ext cx="79867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3"/>
              </a:buBlip>
            </a:pPr>
            <a:r>
              <a:rPr kumimoji="0" lang="ko-KR" altLang="en-US" sz="1600" dirty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Organization of system</a:t>
            </a:r>
          </a:p>
        </p:txBody>
      </p:sp>
      <p:grpSp>
        <p:nvGrpSpPr>
          <p:cNvPr id="2" name="그룹 22"/>
          <p:cNvGrpSpPr>
            <a:grpSpLocks/>
          </p:cNvGrpSpPr>
          <p:nvPr/>
        </p:nvGrpSpPr>
        <p:grpSpPr bwMode="auto">
          <a:xfrm>
            <a:off x="1115616" y="5085184"/>
            <a:ext cx="7656512" cy="942975"/>
            <a:chOff x="1007931" y="1096421"/>
            <a:chExt cx="7657099" cy="1132482"/>
          </a:xfrm>
        </p:grpSpPr>
        <p:sp>
          <p:nvSpPr>
            <p:cNvPr id="18456" name="TextBox 23"/>
            <p:cNvSpPr txBox="1">
              <a:spLocks noChangeArrowheads="1"/>
            </p:cNvSpPr>
            <p:nvPr/>
          </p:nvSpPr>
          <p:spPr bwMode="auto">
            <a:xfrm>
              <a:off x="1007931" y="1656942"/>
              <a:ext cx="1786074" cy="571961"/>
            </a:xfrm>
            <a:prstGeom prst="rect">
              <a:avLst/>
            </a:prstGeom>
            <a:solidFill>
              <a:srgbClr val="A6A6A6">
                <a:alpha val="4784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tIns="36000" anchor="t" anchorCtr="0"/>
            <a:lstStyle/>
            <a:p>
              <a:pPr algn="ctr" latinLnBrk="0"/>
              <a:r>
                <a:rPr kumimoji="0" lang="en-US" altLang="ko-KR" sz="11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Space</a:t>
              </a:r>
              <a:r>
                <a:rPr kumimoji="0" lang="ko-KR" altLang="en-US" sz="11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</a:t>
              </a:r>
              <a:r>
                <a:rPr kumimoji="0" lang="en-US" altLang="ko-KR" sz="11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– facility support</a:t>
              </a:r>
            </a:p>
          </p:txBody>
        </p:sp>
        <p:sp>
          <p:nvSpPr>
            <p:cNvPr id="18457" name="TextBox 24"/>
            <p:cNvSpPr txBox="1">
              <a:spLocks noChangeArrowheads="1"/>
            </p:cNvSpPr>
            <p:nvPr/>
          </p:nvSpPr>
          <p:spPr bwMode="auto">
            <a:xfrm>
              <a:off x="1007931" y="1096421"/>
              <a:ext cx="1786074" cy="549082"/>
            </a:xfrm>
            <a:prstGeom prst="rect">
              <a:avLst/>
            </a:prstGeom>
            <a:solidFill>
              <a:srgbClr val="C0504D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latinLnBrk="0"/>
              <a:r>
                <a:rPr kumimoji="0" lang="en-US" altLang="ko-KR" sz="1400">
                  <a:solidFill>
                    <a:srgbClr val="FFFFF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Seoul City</a:t>
              </a:r>
              <a:r>
                <a:rPr kumimoji="0" lang="ko-KR" altLang="en-US" sz="1400">
                  <a:solidFill>
                    <a:srgbClr val="FFFFF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</a:t>
              </a:r>
              <a:r>
                <a:rPr kumimoji="0" lang="en-US" altLang="ko-KR" sz="1400">
                  <a:solidFill>
                    <a:srgbClr val="FFFFF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· District</a:t>
              </a:r>
              <a:endParaRPr kumimoji="0" lang="en-US" altLang="ko-KR" sz="12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  <p:sp>
          <p:nvSpPr>
            <p:cNvPr id="18458" name="TextBox 25"/>
            <p:cNvSpPr txBox="1">
              <a:spLocks noChangeArrowheads="1"/>
            </p:cNvSpPr>
            <p:nvPr/>
          </p:nvSpPr>
          <p:spPr bwMode="auto">
            <a:xfrm>
              <a:off x="2965468" y="1656942"/>
              <a:ext cx="1786075" cy="571961"/>
            </a:xfrm>
            <a:prstGeom prst="rect">
              <a:avLst/>
            </a:prstGeom>
            <a:solidFill>
              <a:srgbClr val="A6A6A6">
                <a:alpha val="47842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 tIns="36000" anchor="t" anchorCtr="0"/>
            <a:lstStyle/>
            <a:p>
              <a:pPr algn="ctr" latinLnBrk="0"/>
              <a:r>
                <a:rPr kumimoji="0" lang="en-US" altLang="ko-KR" sz="11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Space</a:t>
              </a:r>
              <a:r>
                <a:rPr kumimoji="0" lang="ko-KR" altLang="en-US" sz="11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</a:t>
              </a:r>
              <a:r>
                <a:rPr kumimoji="0" lang="en-US" altLang="ko-KR" sz="11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– activity resource matching</a:t>
              </a:r>
            </a:p>
          </p:txBody>
        </p:sp>
        <p:sp>
          <p:nvSpPr>
            <p:cNvPr id="18459" name="TextBox 26"/>
            <p:cNvSpPr txBox="1">
              <a:spLocks noChangeArrowheads="1"/>
            </p:cNvSpPr>
            <p:nvPr/>
          </p:nvSpPr>
          <p:spPr bwMode="auto">
            <a:xfrm>
              <a:off x="2965468" y="1096421"/>
              <a:ext cx="1786075" cy="549082"/>
            </a:xfrm>
            <a:prstGeom prst="rect">
              <a:avLst/>
            </a:prstGeom>
            <a:solidFill>
              <a:srgbClr val="00602B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latinLnBrk="0">
                <a:lnSpc>
                  <a:spcPts val="1200"/>
                </a:lnSpc>
              </a:pPr>
              <a:r>
                <a:rPr kumimoji="0" lang="en-US" altLang="ko-KR" sz="1400">
                  <a:solidFill>
                    <a:srgbClr val="FFFFF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Cultural happiness coordinating center</a:t>
              </a:r>
              <a:endParaRPr kumimoji="0" lang="en-US" altLang="ko-KR" sz="12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921418" y="1656942"/>
              <a:ext cx="1786075" cy="571961"/>
            </a:xfrm>
            <a:prstGeom prst="rect">
              <a:avLst/>
            </a:prstGeom>
            <a:solidFill>
              <a:sysClr val="window" lastClr="FFFFFF">
                <a:lumMod val="65000"/>
                <a:alpha val="48000"/>
              </a:sysClr>
            </a:solidFill>
            <a:ln>
              <a:noFill/>
            </a:ln>
          </p:spPr>
          <p:txBody>
            <a:bodyPr tIns="36000" anchor="t" anchorCtr="0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kern="0" dirty="0">
                  <a:solidFill>
                    <a:schemeClr val="tx2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Supporting goods and equipment</a:t>
              </a:r>
            </a:p>
          </p:txBody>
        </p:sp>
        <p:sp>
          <p:nvSpPr>
            <p:cNvPr id="18461" name="TextBox 44"/>
            <p:cNvSpPr txBox="1">
              <a:spLocks noChangeArrowheads="1"/>
            </p:cNvSpPr>
            <p:nvPr/>
          </p:nvSpPr>
          <p:spPr bwMode="auto">
            <a:xfrm>
              <a:off x="4921418" y="1096421"/>
              <a:ext cx="1786075" cy="549082"/>
            </a:xfrm>
            <a:prstGeom prst="rect">
              <a:avLst/>
            </a:prstGeom>
            <a:solidFill>
              <a:srgbClr val="7030A0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latinLnBrk="0"/>
              <a:r>
                <a:rPr kumimoji="0" lang="en-US" altLang="ko-KR" sz="1400">
                  <a:solidFill>
                    <a:srgbClr val="FFFFF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Company</a:t>
              </a:r>
              <a:endParaRPr kumimoji="0" lang="en-US" altLang="ko-KR" sz="12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6878956" y="1656942"/>
              <a:ext cx="1786074" cy="571961"/>
            </a:xfrm>
            <a:prstGeom prst="rect">
              <a:avLst/>
            </a:prstGeom>
            <a:solidFill>
              <a:sysClr val="window" lastClr="FFFFFF">
                <a:lumMod val="65000"/>
                <a:alpha val="48000"/>
              </a:sysClr>
            </a:solidFill>
            <a:ln>
              <a:noFill/>
            </a:ln>
          </p:spPr>
          <p:txBody>
            <a:bodyPr tIns="36000" anchor="t" anchorCtr="0"/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100" kern="0" dirty="0">
                  <a:solidFill>
                    <a:schemeClr val="tx2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Art volunteer service</a:t>
              </a:r>
            </a:p>
          </p:txBody>
        </p:sp>
        <p:sp>
          <p:nvSpPr>
            <p:cNvPr id="18463" name="TextBox 46"/>
            <p:cNvSpPr txBox="1">
              <a:spLocks noChangeArrowheads="1"/>
            </p:cNvSpPr>
            <p:nvPr/>
          </p:nvSpPr>
          <p:spPr bwMode="auto">
            <a:xfrm>
              <a:off x="6878956" y="1096421"/>
              <a:ext cx="1786074" cy="549082"/>
            </a:xfrm>
            <a:prstGeom prst="rect">
              <a:avLst/>
            </a:prstGeom>
            <a:solidFill>
              <a:srgbClr val="1F497D"/>
            </a:solidFill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latinLnBrk="0"/>
              <a:r>
                <a:rPr kumimoji="0" lang="en-US" altLang="ko-KR" sz="1400">
                  <a:solidFill>
                    <a:srgbClr val="FFFFF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Art group</a:t>
              </a:r>
              <a:endParaRPr kumimoji="0" lang="en-US" altLang="ko-KR" sz="12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</p:grpSp>
      <p:sp>
        <p:nvSpPr>
          <p:cNvPr id="34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Line 12"/>
          <p:cNvSpPr>
            <a:spLocks noChangeShapeType="1"/>
          </p:cNvSpPr>
          <p:nvPr/>
        </p:nvSpPr>
        <p:spPr bwMode="auto">
          <a:xfrm>
            <a:off x="563563" y="288925"/>
            <a:ext cx="0" cy="65532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9460" name="Rectangle 22"/>
          <p:cNvSpPr>
            <a:spLocks noChangeArrowheads="1"/>
          </p:cNvSpPr>
          <p:nvPr/>
        </p:nvSpPr>
        <p:spPr bwMode="auto">
          <a:xfrm>
            <a:off x="595313" y="955963"/>
            <a:ext cx="8564562" cy="4687599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6" name="직사각형 25"/>
          <p:cNvSpPr>
            <a:spLocks noChangeArrowheads="1"/>
          </p:cNvSpPr>
          <p:nvPr/>
        </p:nvSpPr>
        <p:spPr bwMode="auto">
          <a:xfrm>
            <a:off x="34925" y="545083"/>
            <a:ext cx="839845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02.   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Making </a:t>
            </a:r>
            <a:r>
              <a:rPr kumimoji="0" lang="en-US" altLang="ko-KR" sz="2400" dirty="0" err="1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Gwanghwamun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Square</a:t>
            </a:r>
            <a:r>
              <a:rPr lang="en-US" altLang="ko-KR" sz="2400" dirty="0">
                <a:cs typeface="Times New Roman" pitchFamily="18" charset="0"/>
              </a:rPr>
              <a:t> 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into a landmark of cultural art</a:t>
            </a:r>
            <a:endParaRPr kumimoji="0" lang="ko-KR" altLang="en-US" sz="24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7" name="Line 12"/>
          <p:cNvSpPr>
            <a:spLocks noChangeShapeType="1"/>
          </p:cNvSpPr>
          <p:nvPr/>
        </p:nvSpPr>
        <p:spPr bwMode="auto">
          <a:xfrm rot="5400000">
            <a:off x="4572000" y="-363639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19466" name="직사각형 11"/>
          <p:cNvSpPr>
            <a:spLocks noChangeArrowheads="1"/>
          </p:cNvSpPr>
          <p:nvPr/>
        </p:nvSpPr>
        <p:spPr bwMode="auto">
          <a:xfrm>
            <a:off x="4668983" y="0"/>
            <a:ext cx="4475018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Increasing the cultural art programs created with citizens</a:t>
            </a:r>
          </a:p>
        </p:txBody>
      </p:sp>
      <p:cxnSp>
        <p:nvCxnSpPr>
          <p:cNvPr id="13" name="직선 연결선 12"/>
          <p:cNvCxnSpPr/>
          <p:nvPr/>
        </p:nvCxnSpPr>
        <p:spPr>
          <a:xfrm>
            <a:off x="5467350" y="333375"/>
            <a:ext cx="3671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8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524625"/>
            <a:ext cx="755650" cy="433388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E5CBEC-8AAC-4234-8C50-5CFCADF7988D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43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9469" name="TextBox 28"/>
          <p:cNvSpPr txBox="1">
            <a:spLocks noChangeArrowheads="1"/>
          </p:cNvSpPr>
          <p:nvPr/>
        </p:nvSpPr>
        <p:spPr bwMode="auto">
          <a:xfrm>
            <a:off x="595745" y="1246108"/>
            <a:ext cx="8575964" cy="32778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en-US" altLang="ko-KR" sz="20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Memorial festival to be held at </a:t>
            </a:r>
            <a:r>
              <a:rPr kumimoji="0" lang="en-US" altLang="ko-KR" sz="2000" dirty="0" err="1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Gwanhwamun</a:t>
            </a:r>
            <a:r>
              <a:rPr kumimoji="0" lang="en-US" altLang="ko-KR" sz="20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Plaza </a:t>
            </a:r>
          </a:p>
          <a:p>
            <a:pPr>
              <a:spcBef>
                <a:spcPts val="600"/>
              </a:spcBef>
            </a:pP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_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The Story of Admiral 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Yisunshin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(4.28~29)/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Yisunshin’s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Birthday, King 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Sejong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Festival (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10.. 9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/ Hangeul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Day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_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Developing a storytelling type of history theme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festival 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relating to King 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Sejong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and Admiral 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Yisunshin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stories</a:t>
            </a:r>
            <a:b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</a:br>
            <a:endParaRPr kumimoji="0" lang="en-US" altLang="ko-KR" sz="1400" dirty="0">
              <a:solidFill>
                <a:srgbClr val="7F7F7F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en-US" altLang="ko-KR" sz="20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Establishing </a:t>
            </a:r>
            <a:r>
              <a:rPr kumimoji="0" lang="en-US" altLang="ko-KR" sz="2000" dirty="0" err="1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Sejong</a:t>
            </a:r>
            <a:r>
              <a:rPr kumimoji="0" lang="ko-KR" altLang="en-US" sz="20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2000" dirty="0">
                <a:solidFill>
                  <a:srgbClr val="404040"/>
                </a:solidFill>
                <a:latin typeface="Times New Roman" pitchFamily="18" charset="0"/>
              </a:rPr>
              <a:t>Cultural Art </a:t>
            </a:r>
            <a:r>
              <a:rPr kumimoji="0" lang="en-US" altLang="ko-KR" sz="2000" dirty="0" smtClean="0">
                <a:solidFill>
                  <a:srgbClr val="404040"/>
                </a:solidFill>
                <a:latin typeface="Times New Roman" pitchFamily="18" charset="0"/>
              </a:rPr>
              <a:t>Belt</a:t>
            </a:r>
            <a:endParaRPr kumimoji="0" lang="en-US" altLang="ko-KR" sz="2000" dirty="0">
              <a:solidFill>
                <a:srgbClr val="40404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</a:rPr>
              <a:t>    _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27 cultural resources condensed with performance, museums,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art museums, and others</a:t>
            </a:r>
            <a:endParaRPr kumimoji="0" lang="en-US" altLang="ko-KR" sz="1400" dirty="0">
              <a:solidFill>
                <a:srgbClr val="7F7F7F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</a:rPr>
              <a:t>    _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Integrated information center for cultural tour at the basement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of 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</a:rPr>
              <a:t>Haechi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</a:rPr>
              <a:t>Madang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 (digital gallery, etc.)</a:t>
            </a:r>
            <a:endParaRPr kumimoji="0" lang="en-US" altLang="ko-KR" sz="1400" dirty="0">
              <a:solidFill>
                <a:srgbClr val="7F7F7F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</a:rPr>
              <a:t>    _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Developing the tour packages and courses such as ‘10,000 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</a:rPr>
              <a:t>won’s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 Dream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’</a:t>
            </a:r>
            <a:r>
              <a:rPr kumimoji="0" lang="en-US" altLang="ko-KR" sz="1400" dirty="0" smtClean="0">
                <a:solidFill>
                  <a:srgbClr val="7F7F7F"/>
                </a:solidFill>
                <a:latin typeface="Times New Roman" pitchFamily="18" charset="0"/>
              </a:rPr>
              <a:t/>
            </a:r>
            <a:br>
              <a:rPr kumimoji="0" lang="en-US" altLang="ko-KR" sz="1400" dirty="0" smtClean="0">
                <a:solidFill>
                  <a:srgbClr val="7F7F7F"/>
                </a:solidFill>
                <a:latin typeface="Times New Roman" pitchFamily="18" charset="0"/>
              </a:rPr>
            </a:br>
            <a:endParaRPr kumimoji="0" lang="en-US" altLang="ko-KR" sz="1400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en-US" altLang="ko-KR" sz="2000" dirty="0">
                <a:solidFill>
                  <a:srgbClr val="404040"/>
                </a:solidFill>
                <a:latin typeface="Times New Roman" pitchFamily="18" charset="0"/>
              </a:rPr>
              <a:t>  “</a:t>
            </a:r>
            <a:r>
              <a:rPr kumimoji="0" lang="en-US" altLang="ko-KR" sz="2000" dirty="0" err="1">
                <a:solidFill>
                  <a:srgbClr val="404040"/>
                </a:solidFill>
                <a:latin typeface="Times New Roman" pitchFamily="18" charset="0"/>
              </a:rPr>
              <a:t>Gwanghwamun</a:t>
            </a:r>
            <a:r>
              <a:rPr kumimoji="0" lang="ko-KR" altLang="en-US" sz="20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2000" dirty="0">
                <a:solidFill>
                  <a:srgbClr val="404040"/>
                </a:solidFill>
                <a:latin typeface="Times New Roman" pitchFamily="18" charset="0"/>
              </a:rPr>
              <a:t>S-day”: Once a month</a:t>
            </a:r>
            <a:r>
              <a:rPr kumimoji="0" lang="ko-KR" altLang="en-US" sz="20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/>
            </a:r>
            <a:b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</a:b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</a:rPr>
              <a:t>    _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Citizen-participating festival, monthly at </a:t>
            </a:r>
            <a:r>
              <a:rPr kumimoji="0" lang="en-US" altLang="ko-KR" sz="1200" dirty="0" err="1">
                <a:solidFill>
                  <a:srgbClr val="7F7F7F"/>
                </a:solidFill>
                <a:latin typeface="Times New Roman" pitchFamily="18" charset="0"/>
              </a:rPr>
              <a:t>Gwanghwamun</a:t>
            </a:r>
            <a:endParaRPr kumimoji="0" lang="en-US" altLang="ko-KR" sz="1400" dirty="0">
              <a:solidFill>
                <a:srgbClr val="7F7F7F"/>
              </a:solidFill>
              <a:latin typeface="Times New Roman" pitchFamily="18" charset="0"/>
            </a:endParaRPr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 cstate="print"/>
          <a:srcRect l="12798" t="53439" r="72620" b="20889"/>
          <a:stretch>
            <a:fillRect/>
          </a:stretch>
        </p:blipFill>
        <p:spPr bwMode="auto">
          <a:xfrm>
            <a:off x="6945313" y="3930141"/>
            <a:ext cx="1930400" cy="246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2"/>
          <p:cNvPicPr>
            <a:picLocks noChangeAspect="1" noChangeArrowheads="1"/>
          </p:cNvPicPr>
          <p:nvPr/>
        </p:nvPicPr>
        <p:blipFill>
          <a:blip r:embed="rId4" cstate="print"/>
          <a:srcRect l="12236" t="40807" r="35091" b="16965"/>
          <a:stretch>
            <a:fillRect/>
          </a:stretch>
        </p:blipFill>
        <p:spPr bwMode="auto">
          <a:xfrm>
            <a:off x="2028825" y="4814378"/>
            <a:ext cx="2449513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3"/>
          <p:cNvPicPr>
            <a:picLocks noChangeAspect="1" noChangeArrowheads="1"/>
          </p:cNvPicPr>
          <p:nvPr/>
        </p:nvPicPr>
        <p:blipFill>
          <a:blip r:embed="rId5" cstate="print"/>
          <a:srcRect l="22186" t="22191" r="6035" b="3964"/>
          <a:stretch>
            <a:fillRect/>
          </a:stretch>
        </p:blipFill>
        <p:spPr bwMode="auto">
          <a:xfrm>
            <a:off x="4678363" y="4863591"/>
            <a:ext cx="2016125" cy="151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9288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CD99073-C985-4A35-BBE9-4DD404C345B1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44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681038" y="608013"/>
            <a:ext cx="0" cy="6046787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직사각형 32"/>
          <p:cNvSpPr>
            <a:spLocks noChangeArrowheads="1"/>
          </p:cNvSpPr>
          <p:nvPr/>
        </p:nvSpPr>
        <p:spPr bwMode="auto">
          <a:xfrm>
            <a:off x="180108" y="476672"/>
            <a:ext cx="889461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03. 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</a:t>
            </a:r>
            <a:r>
              <a:rPr kumimoji="0" lang="en-US" altLang="ko-KR" sz="20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Expanded </a:t>
            </a:r>
            <a:r>
              <a:rPr kumimoji="0" lang="en-US" altLang="ko-KR" sz="20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facility beneficiaries by culture delivery and visiting service</a:t>
            </a:r>
            <a:r>
              <a:rPr kumimoji="0" lang="ko-KR" altLang="en-US" sz="20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20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      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                                                                </a:t>
            </a:r>
            <a:endParaRPr kumimoji="0" lang="ko-KR" altLang="en-US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 rot="5400000">
            <a:off x="4572000" y="-342106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0486" name="TextBox 27"/>
          <p:cNvSpPr txBox="1">
            <a:spLocks noChangeArrowheads="1"/>
          </p:cNvSpPr>
          <p:nvPr/>
        </p:nvSpPr>
        <p:spPr bwMode="auto">
          <a:xfrm>
            <a:off x="1017588" y="1501775"/>
            <a:ext cx="1439862" cy="985838"/>
          </a:xfrm>
          <a:prstGeom prst="rect">
            <a:avLst/>
          </a:prstGeom>
          <a:solidFill>
            <a:srgbClr val="006777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/>
            <a:r>
              <a:rPr lang="en-US" altLang="ko-KR" sz="14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Large</a:t>
            </a:r>
            <a:r>
              <a:rPr lang="ko-KR" altLang="en-US" sz="14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lang="en-US" altLang="ko-KR" sz="14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welfare facilities</a:t>
            </a:r>
          </a:p>
          <a:p>
            <a:pPr algn="ctr" latinLnBrk="0">
              <a:spcBef>
                <a:spcPts val="600"/>
              </a:spcBef>
            </a:pPr>
            <a:r>
              <a:rPr lang="en-US" altLang="ko-KR" sz="12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(30 persons or more)</a:t>
            </a:r>
          </a:p>
        </p:txBody>
      </p:sp>
      <p:sp>
        <p:nvSpPr>
          <p:cNvPr id="20487" name="TextBox 28"/>
          <p:cNvSpPr txBox="1">
            <a:spLocks noChangeArrowheads="1"/>
          </p:cNvSpPr>
          <p:nvPr/>
        </p:nvSpPr>
        <p:spPr bwMode="auto">
          <a:xfrm>
            <a:off x="2589213" y="1501775"/>
            <a:ext cx="6374678" cy="985838"/>
          </a:xfrm>
          <a:prstGeom prst="rect">
            <a:avLst/>
          </a:prstGeom>
          <a:solidFill>
            <a:srgbClr val="A6A6A6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buFont typeface="Arial" pitchFamily="34" charset="0"/>
              <a:buChar char="•"/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Culture delivery service to ins and outs</a:t>
            </a:r>
            <a:r>
              <a:rPr lang="ko-KR" altLang="en-US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(once quarterly, 240 facilities)</a:t>
            </a:r>
          </a:p>
          <a:p>
            <a:pPr latinLnBrk="0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Performance visiting the general welfare centers for the elderly and handicapped </a:t>
            </a:r>
          </a:p>
        </p:txBody>
      </p:sp>
      <p:sp>
        <p:nvSpPr>
          <p:cNvPr id="20488" name="TextBox 36"/>
          <p:cNvSpPr txBox="1">
            <a:spLocks noChangeArrowheads="1"/>
          </p:cNvSpPr>
          <p:nvPr/>
        </p:nvSpPr>
        <p:spPr bwMode="auto">
          <a:xfrm>
            <a:off x="1017588" y="2630488"/>
            <a:ext cx="1439862" cy="985837"/>
          </a:xfrm>
          <a:prstGeom prst="rect">
            <a:avLst/>
          </a:prstGeom>
          <a:solidFill>
            <a:srgbClr val="006777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/>
            <a:r>
              <a:rPr lang="en-US" altLang="ko-KR" sz="14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Small</a:t>
            </a:r>
            <a:r>
              <a:rPr lang="ko-KR" altLang="en-US" sz="14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lang="en-US" altLang="ko-KR" sz="14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welfare facilities</a:t>
            </a:r>
          </a:p>
          <a:p>
            <a:pPr algn="ctr" latinLnBrk="0">
              <a:spcBef>
                <a:spcPts val="600"/>
              </a:spcBef>
            </a:pPr>
            <a:r>
              <a:rPr lang="en-US" altLang="ko-KR" sz="1200">
                <a:solidFill>
                  <a:srgbClr val="FFFFF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(30 or less)</a:t>
            </a:r>
          </a:p>
        </p:txBody>
      </p:sp>
      <p:sp>
        <p:nvSpPr>
          <p:cNvPr id="20489" name="TextBox 45"/>
          <p:cNvSpPr txBox="1">
            <a:spLocks noChangeArrowheads="1"/>
          </p:cNvSpPr>
          <p:nvPr/>
        </p:nvSpPr>
        <p:spPr bwMode="auto">
          <a:xfrm>
            <a:off x="2589213" y="2630488"/>
            <a:ext cx="6374678" cy="985837"/>
          </a:xfrm>
          <a:prstGeom prst="rect">
            <a:avLst/>
          </a:prstGeom>
          <a:solidFill>
            <a:srgbClr val="A6A6A6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buFont typeface="Arial" pitchFamily="34" charset="0"/>
              <a:buChar char="•"/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Small facility without theater or with few users (once quarterly, 58 facilities)</a:t>
            </a:r>
          </a:p>
          <a:p>
            <a:pPr latinLnBrk="0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Regional grouping</a:t>
            </a:r>
            <a:r>
              <a:rPr lang="ko-KR" altLang="en-US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(5~6) </a:t>
            </a:r>
            <a:r>
              <a:rPr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invitation to a free performance by using local </a:t>
            </a:r>
            <a: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cultural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art centers as a base facility.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17588" y="3789363"/>
            <a:ext cx="1439862" cy="987425"/>
          </a:xfrm>
          <a:prstGeom prst="roundRect">
            <a:avLst>
              <a:gd name="adj" fmla="val 0"/>
            </a:avLst>
          </a:prstGeom>
          <a:solidFill>
            <a:srgbClr val="006777"/>
          </a:solidFill>
        </p:spPr>
        <p:txBody>
          <a:bodyPr lIns="36000" rIns="36000"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400" kern="0" dirty="0" smtClean="0">
                <a:solidFill>
                  <a:sysClr val="window" lastClr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Culture </a:t>
            </a:r>
            <a:r>
              <a:rPr lang="en-US" altLang="ko-KR" sz="1400" kern="0" dirty="0" err="1" smtClean="0">
                <a:solidFill>
                  <a:sysClr val="window" lastClr="FFFFFF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Atti</a:t>
            </a:r>
            <a:endParaRPr lang="en-US" altLang="ko-KR" sz="1400" kern="0" dirty="0">
              <a:solidFill>
                <a:sysClr val="window" lastClr="FFFFFF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0491" name="TextBox 47"/>
          <p:cNvSpPr txBox="1">
            <a:spLocks noChangeArrowheads="1"/>
          </p:cNvSpPr>
          <p:nvPr/>
        </p:nvSpPr>
        <p:spPr bwMode="auto">
          <a:xfrm>
            <a:off x="2589213" y="3789363"/>
            <a:ext cx="6374678" cy="987425"/>
          </a:xfrm>
          <a:prstGeom prst="rect">
            <a:avLst/>
          </a:prstGeom>
          <a:solidFill>
            <a:srgbClr val="A6A6A6">
              <a:alpha val="47842"/>
            </a:srgb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latinLnBrk="0">
              <a:buFont typeface="Arial" pitchFamily="34" charset="0"/>
              <a:buChar char="•"/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Cultural art volunteers to facilities </a:t>
            </a:r>
            <a:r>
              <a:rPr lang="en-US" altLang="ko-KR" sz="12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(members of university art club) </a:t>
            </a:r>
            <a: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1:1 sister affiliation</a:t>
            </a:r>
          </a:p>
          <a:p>
            <a:pPr latinLnBrk="0">
              <a:spcBef>
                <a:spcPts val="600"/>
              </a:spcBef>
              <a:buFont typeface="Arial" pitchFamily="34" charset="0"/>
              <a:buChar char="•"/>
            </a:pP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Cultural outing by sharing the performance and exhibition with the disadvantaged, </a:t>
            </a:r>
            <a: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4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recommendation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of cultural information</a:t>
            </a:r>
            <a:r>
              <a:rPr lang="ko-KR" altLang="en-US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(Once a month)</a:t>
            </a:r>
          </a:p>
        </p:txBody>
      </p:sp>
      <p:grpSp>
        <p:nvGrpSpPr>
          <p:cNvPr id="2" name="그룹 30"/>
          <p:cNvGrpSpPr>
            <a:grpSpLocks/>
          </p:cNvGrpSpPr>
          <p:nvPr/>
        </p:nvGrpSpPr>
        <p:grpSpPr bwMode="auto">
          <a:xfrm>
            <a:off x="992188" y="5143500"/>
            <a:ext cx="7861300" cy="1104900"/>
            <a:chOff x="1102793" y="5775176"/>
            <a:chExt cx="7649027" cy="756072"/>
          </a:xfrm>
        </p:grpSpPr>
        <p:sp>
          <p:nvSpPr>
            <p:cNvPr id="20496" name="TextBox 96"/>
            <p:cNvSpPr>
              <a:spLocks noChangeArrowheads="1"/>
            </p:cNvSpPr>
            <p:nvPr/>
          </p:nvSpPr>
          <p:spPr bwMode="auto">
            <a:xfrm>
              <a:off x="6203594" y="5775176"/>
              <a:ext cx="2548226" cy="756072"/>
            </a:xfrm>
            <a:prstGeom prst="homePlate">
              <a:avLst>
                <a:gd name="adj" fmla="val 49992"/>
              </a:avLst>
            </a:prstGeom>
            <a:solidFill>
              <a:srgbClr val="BBD18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ts val="1300"/>
                </a:lnSpc>
                <a:spcBef>
                  <a:spcPts val="600"/>
                </a:spcBef>
              </a:pPr>
              <a:r>
                <a:rPr lang="ko-KR" altLang="en-US" sz="1400">
                  <a:solidFill>
                    <a:schemeClr val="tx2"/>
                  </a:solidFill>
                  <a:latin typeface="Times New Roman" pitchFamily="18" charset="0"/>
                </a:rPr>
                <a:t>        </a:t>
              </a: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Culture coordinator</a:t>
              </a:r>
            </a:p>
            <a:p>
              <a:pPr algn="ctr">
                <a:lnSpc>
                  <a:spcPts val="1300"/>
                </a:lnSpc>
                <a:spcBef>
                  <a:spcPts val="600"/>
                </a:spcBef>
              </a:pPr>
              <a:r>
                <a:rPr lang="en-US" altLang="ko-KR" sz="1400" smtClean="0">
                  <a:solidFill>
                    <a:schemeClr val="tx2"/>
                  </a:solidFill>
                  <a:latin typeface="Times New Roman" pitchFamily="18" charset="0"/>
                </a:rPr>
                <a:t>          Supporting </a:t>
              </a: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</a:rPr>
                <a:t>cultural</a:t>
              </a:r>
            </a:p>
            <a:p>
              <a:pPr algn="ctr">
                <a:lnSpc>
                  <a:spcPts val="1300"/>
                </a:lnSpc>
                <a:spcBef>
                  <a:spcPts val="600"/>
                </a:spcBef>
              </a:pP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</a:rPr>
                <a:t>excursion</a:t>
              </a:r>
              <a:endParaRPr lang="ko-KR" altLang="ko-KR" sz="140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0497" name="TextBox 96"/>
            <p:cNvSpPr>
              <a:spLocks noChangeArrowheads="1"/>
            </p:cNvSpPr>
            <p:nvPr/>
          </p:nvSpPr>
          <p:spPr bwMode="auto">
            <a:xfrm>
              <a:off x="4337117" y="5775176"/>
              <a:ext cx="2411758" cy="756072"/>
            </a:xfrm>
            <a:prstGeom prst="homePlate">
              <a:avLst>
                <a:gd name="adj" fmla="val 50004"/>
              </a:avLst>
            </a:prstGeom>
            <a:solidFill>
              <a:srgbClr val="BBD18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ko-KR" altLang="en-US" sz="1400" smtClean="0">
                  <a:solidFill>
                    <a:schemeClr val="tx2"/>
                  </a:solidFill>
                  <a:latin typeface="Times New Roman" pitchFamily="18" charset="0"/>
                </a:rPr>
                <a:t>              </a:t>
              </a: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Sister relations  </a:t>
              </a:r>
            </a:p>
            <a:p>
              <a:pPr algn="ctr">
                <a:spcBef>
                  <a:spcPts val="600"/>
                </a:spcBef>
              </a:pPr>
              <a:r>
                <a:rPr lang="en-US" altLang="ko-KR" sz="1400" smtClean="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           </a:t>
              </a: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between the </a:t>
              </a:r>
              <a:endParaRPr lang="en-US" altLang="ko-KR" sz="1400" smtClean="0">
                <a:solidFill>
                  <a:schemeClr val="tx2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  <a:p>
              <a:pPr algn="ctr">
                <a:spcBef>
                  <a:spcPts val="600"/>
                </a:spcBef>
              </a:pPr>
              <a:r>
                <a:rPr lang="en-US" altLang="ko-KR" sz="1400" smtClean="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   facilities</a:t>
              </a:r>
              <a:endParaRPr lang="ko-KR" altLang="ko-KR" sz="140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0498" name="TextBox 96"/>
            <p:cNvSpPr>
              <a:spLocks noChangeArrowheads="1"/>
            </p:cNvSpPr>
            <p:nvPr/>
          </p:nvSpPr>
          <p:spPr bwMode="auto">
            <a:xfrm>
              <a:off x="2783499" y="5775176"/>
              <a:ext cx="2206856" cy="756072"/>
            </a:xfrm>
            <a:prstGeom prst="homePlate">
              <a:avLst>
                <a:gd name="adj" fmla="val 49996"/>
              </a:avLst>
            </a:prstGeom>
            <a:solidFill>
              <a:srgbClr val="BBD18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lnSpc>
                  <a:spcPts val="1300"/>
                </a:lnSpc>
                <a:spcBef>
                  <a:spcPts val="600"/>
                </a:spcBef>
              </a:pPr>
              <a:r>
                <a:rPr lang="ko-KR" altLang="en-US" sz="1400">
                  <a:solidFill>
                    <a:schemeClr val="tx2"/>
                  </a:solidFill>
                  <a:latin typeface="Times New Roman" pitchFamily="18" charset="0"/>
                </a:rPr>
                <a:t>     </a:t>
              </a: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Education   </a:t>
              </a:r>
            </a:p>
            <a:p>
              <a:pPr algn="ctr">
                <a:lnSpc>
                  <a:spcPts val="1300"/>
                </a:lnSpc>
                <a:spcBef>
                  <a:spcPts val="600"/>
                </a:spcBef>
              </a:pP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     for  </a:t>
              </a:r>
            </a:p>
            <a:p>
              <a:pPr algn="ctr">
                <a:lnSpc>
                  <a:spcPts val="1300"/>
                </a:lnSpc>
                <a:spcBef>
                  <a:spcPts val="600"/>
                </a:spcBef>
              </a:pP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  volunteer  </a:t>
              </a:r>
              <a:r>
                <a:rPr lang="en-US" altLang="ko-KR" sz="1400" smtClean="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work</a:t>
              </a:r>
              <a:endParaRPr lang="ko-KR" altLang="ko-KR" sz="1400">
                <a:solidFill>
                  <a:schemeClr val="tx2"/>
                </a:solidFill>
                <a:latin typeface="Times New Roman" pitchFamily="18" charset="0"/>
              </a:endParaRPr>
            </a:p>
          </p:txBody>
        </p:sp>
        <p:sp>
          <p:nvSpPr>
            <p:cNvPr id="20499" name="TextBox 96"/>
            <p:cNvSpPr>
              <a:spLocks noChangeArrowheads="1"/>
            </p:cNvSpPr>
            <p:nvPr/>
          </p:nvSpPr>
          <p:spPr bwMode="auto">
            <a:xfrm>
              <a:off x="1102793" y="5775176"/>
              <a:ext cx="2206170" cy="756072"/>
            </a:xfrm>
            <a:prstGeom prst="homePlate">
              <a:avLst>
                <a:gd name="adj" fmla="val 49997"/>
              </a:avLst>
            </a:prstGeom>
            <a:solidFill>
              <a:srgbClr val="BBD18F"/>
            </a:solidFill>
            <a:ln w="38100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>
                <a:spcBef>
                  <a:spcPts val="600"/>
                </a:spcBef>
              </a:pPr>
              <a:r>
                <a:rPr lang="en-US" altLang="ko-KR" sz="1400">
                  <a:solidFill>
                    <a:schemeClr val="tx2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Inviting university students for art volunteer service</a:t>
              </a:r>
              <a:endParaRPr lang="ko-KR" altLang="ko-KR" sz="1400">
                <a:solidFill>
                  <a:schemeClr val="tx2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</p:grpSp>
      <p:sp>
        <p:nvSpPr>
          <p:cNvPr id="20493" name="TextBox 20"/>
          <p:cNvSpPr txBox="1">
            <a:spLocks noChangeArrowheads="1"/>
          </p:cNvSpPr>
          <p:nvPr/>
        </p:nvSpPr>
        <p:spPr bwMode="auto">
          <a:xfrm>
            <a:off x="276225" y="71438"/>
            <a:ext cx="11112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defTabSz="792163" latinLnBrk="0"/>
            <a:r>
              <a:rPr kumimoji="0" lang="ko-KR" altLang="en-US" sz="200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0494" name="직사각형 21"/>
          <p:cNvSpPr>
            <a:spLocks noChangeArrowheads="1"/>
          </p:cNvSpPr>
          <p:nvPr/>
        </p:nvSpPr>
        <p:spPr bwMode="auto">
          <a:xfrm>
            <a:off x="4475019" y="0"/>
            <a:ext cx="4668982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Increasing the cultural art programs created with citizens</a:t>
            </a:r>
          </a:p>
        </p:txBody>
      </p:sp>
      <p:cxnSp>
        <p:nvCxnSpPr>
          <p:cNvPr id="23" name="직선 연결선 22"/>
          <p:cNvCxnSpPr/>
          <p:nvPr/>
        </p:nvCxnSpPr>
        <p:spPr>
          <a:xfrm>
            <a:off x="5467350" y="288358"/>
            <a:ext cx="3671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2"/>
          <p:cNvSpPr>
            <a:spLocks noChangeArrowheads="1"/>
          </p:cNvSpPr>
          <p:nvPr/>
        </p:nvSpPr>
        <p:spPr bwMode="auto">
          <a:xfrm>
            <a:off x="711200" y="981076"/>
            <a:ext cx="8432800" cy="3355398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1507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592888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A37759E-4342-40FF-A324-E8887208242F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45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681038" y="-26988"/>
            <a:ext cx="0" cy="6911976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3" name="직사각형 32"/>
          <p:cNvSpPr>
            <a:spLocks noChangeArrowheads="1"/>
          </p:cNvSpPr>
          <p:nvPr/>
        </p:nvSpPr>
        <p:spPr bwMode="auto">
          <a:xfrm>
            <a:off x="255303" y="546100"/>
            <a:ext cx="89566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04.   Silver multi-culture spaces</a:t>
            </a:r>
            <a:endParaRPr kumimoji="0" lang="ko-KR" altLang="en-US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 rot="5400000">
            <a:off x="4572000" y="-362426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1511" name="TextBox 17"/>
          <p:cNvSpPr txBox="1">
            <a:spLocks noChangeArrowheads="1"/>
          </p:cNvSpPr>
          <p:nvPr/>
        </p:nvSpPr>
        <p:spPr bwMode="auto">
          <a:xfrm>
            <a:off x="776288" y="1124744"/>
            <a:ext cx="8339137" cy="122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ko-KR" altLang="en-US" sz="1600" dirty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Constructing senior multi-culture centers by sphere</a:t>
            </a:r>
            <a:r>
              <a:rPr kumimoji="0" lang="ko-KR" altLang="en-US" sz="16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</a:rPr>
              <a:t>(3 centers)</a:t>
            </a:r>
          </a:p>
          <a:p>
            <a:pPr>
              <a:lnSpc>
                <a:spcPts val="1100"/>
              </a:lnSpc>
              <a:spcBef>
                <a:spcPts val="1200"/>
              </a:spcBef>
            </a:pP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</a:rPr>
              <a:t>   - One center was opened</a:t>
            </a:r>
            <a:r>
              <a:rPr kumimoji="0" lang="ko-KR" altLang="en-US" sz="12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</a:rPr>
              <a:t>(</a:t>
            </a:r>
            <a:r>
              <a:rPr kumimoji="0" lang="en-US" altLang="ko-KR" sz="1200" dirty="0" err="1">
                <a:solidFill>
                  <a:srgbClr val="404040"/>
                </a:solidFill>
                <a:latin typeface="Times New Roman" pitchFamily="18" charset="0"/>
              </a:rPr>
              <a:t>Seodaemun</a:t>
            </a: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</a:rPr>
              <a:t> Art Hall with 640 seats) on Oct. 2, 2010.</a:t>
            </a:r>
          </a:p>
          <a:p>
            <a:pPr>
              <a:lnSpc>
                <a:spcPts val="1100"/>
              </a:lnSpc>
              <a:spcBef>
                <a:spcPts val="1200"/>
              </a:spcBef>
            </a:pP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</a:rPr>
              <a:t>   - 2 additional places to be constructed in the southeast and northeast areas   </a:t>
            </a:r>
          </a:p>
          <a:p>
            <a:pPr>
              <a:lnSpc>
                <a:spcPts val="1100"/>
              </a:lnSpc>
              <a:spcBef>
                <a:spcPts val="1200"/>
              </a:spcBef>
            </a:pP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</a:rPr>
              <a:t>   - Purchasing cinemas (over 300 seats), silver café, counseling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</a:rPr>
              <a:t>center 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</a:rPr>
              <a:t>and other facilities</a:t>
            </a:r>
          </a:p>
        </p:txBody>
      </p:sp>
      <p:sp>
        <p:nvSpPr>
          <p:cNvPr id="21512" name="TextBox 19"/>
          <p:cNvSpPr txBox="1">
            <a:spLocks noChangeArrowheads="1"/>
          </p:cNvSpPr>
          <p:nvPr/>
        </p:nvSpPr>
        <p:spPr bwMode="auto">
          <a:xfrm>
            <a:off x="776288" y="2479041"/>
            <a:ext cx="8339137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Expansion to elderly welfare complex</a:t>
            </a:r>
          </a:p>
          <a:p>
            <a:pPr>
              <a:spcBef>
                <a:spcPts val="600"/>
              </a:spcBef>
            </a:pP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- Humanities lecture at theater, counseling center, and the employment 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office for elderly</a:t>
            </a:r>
          </a:p>
        </p:txBody>
      </p:sp>
      <p:sp>
        <p:nvSpPr>
          <p:cNvPr id="21513" name="TextBox 20"/>
          <p:cNvSpPr txBox="1">
            <a:spLocks noChangeArrowheads="1"/>
          </p:cNvSpPr>
          <p:nvPr/>
        </p:nvSpPr>
        <p:spPr bwMode="auto">
          <a:xfrm>
            <a:off x="776288" y="3336291"/>
            <a:ext cx="833913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Building up silver culture</a:t>
            </a: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zones</a:t>
            </a:r>
          </a:p>
          <a:p>
            <a:pPr>
              <a:spcBef>
                <a:spcPts val="600"/>
              </a:spcBef>
            </a:pP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</a:rPr>
              <a:t>   - Elderly can use</a:t>
            </a:r>
            <a:r>
              <a:rPr kumimoji="0" lang="ko-KR" altLang="en-US" sz="120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</a:rPr>
              <a:t>the neighboring restaurant, sports facilities, 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</a:rPr>
              <a:t>and 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</a:rPr>
              <a:t>cultural centers at a discounted 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</a:rPr>
              <a:t/>
            </a:r>
            <a:b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</a:rPr>
            </a:b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</a:rPr>
              <a:t>      price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</a:rPr>
              <a:t>with a movie ticket.</a:t>
            </a:r>
          </a:p>
        </p:txBody>
      </p:sp>
      <p:sp>
        <p:nvSpPr>
          <p:cNvPr id="21514" name="Rectangle 22"/>
          <p:cNvSpPr>
            <a:spLocks noChangeArrowheads="1"/>
          </p:cNvSpPr>
          <p:nvPr/>
        </p:nvSpPr>
        <p:spPr bwMode="auto">
          <a:xfrm>
            <a:off x="711200" y="4909577"/>
            <a:ext cx="8448675" cy="1615913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1515" name="TextBox 22"/>
          <p:cNvSpPr txBox="1">
            <a:spLocks noChangeArrowheads="1"/>
          </p:cNvSpPr>
          <p:nvPr/>
        </p:nvSpPr>
        <p:spPr bwMode="auto">
          <a:xfrm>
            <a:off x="776288" y="5043218"/>
            <a:ext cx="8245475" cy="1267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Using welfare facilities, culture arts center to operate an art college for each district </a:t>
            </a: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/>
            </a:r>
            <a:b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</a:b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 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25 districts,</a:t>
            </a:r>
            <a:r>
              <a:rPr kumimoji="0" lang="ko-KR" altLang="en-US" sz="12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600 persons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)</a:t>
            </a:r>
            <a:b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</a:br>
            <a:endParaRPr kumimoji="0" lang="en-US" altLang="ko-KR" sz="900">
              <a:solidFill>
                <a:srgbClr val="40404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>
              <a:spcBef>
                <a:spcPts val="400"/>
              </a:spcBef>
              <a:buFontTx/>
              <a:buBlip>
                <a:blip r:embed="rId2"/>
              </a:buBlip>
            </a:pP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Opening regular courses for fine arts, performance, literature, and others, endowing a certificate, </a:t>
            </a: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/>
            </a:r>
            <a:b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</a:b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 and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encouraging citizens to make or join an art club.</a:t>
            </a:r>
          </a:p>
        </p:txBody>
      </p:sp>
      <p:sp>
        <p:nvSpPr>
          <p:cNvPr id="24" name="Line 12"/>
          <p:cNvSpPr>
            <a:spLocks noChangeShapeType="1"/>
          </p:cNvSpPr>
          <p:nvPr/>
        </p:nvSpPr>
        <p:spPr bwMode="auto">
          <a:xfrm rot="5400000">
            <a:off x="4572000" y="337578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5" name="직사각형 24"/>
          <p:cNvSpPr>
            <a:spLocks noChangeArrowheads="1"/>
          </p:cNvSpPr>
          <p:nvPr/>
        </p:nvSpPr>
        <p:spPr bwMode="auto">
          <a:xfrm>
            <a:off x="255303" y="4523816"/>
            <a:ext cx="35067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05.   Art college for dreaming youth</a:t>
            </a:r>
            <a:endParaRPr kumimoji="0" lang="ko-KR" altLang="en-US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pic>
        <p:nvPicPr>
          <p:cNvPr id="21519" name="Picture 2" descr="C:\DOCUME~1\kim\LOCALS~1\Temp\UNI000015345372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18450" y="2259880"/>
            <a:ext cx="1724485" cy="99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0" name="Picture 4" descr="C:\DOCUME~1\kim\LOCALS~1\Temp\UNI00001534537a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25311" y="1168657"/>
            <a:ext cx="1317625" cy="973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21" name="Picture 6" descr="C:\DOCUME~1\kim\LOCALS~1\Temp\Hnc\BinData\EMB00001534537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26036" y="3486150"/>
            <a:ext cx="1689913" cy="125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직사각형 37"/>
          <p:cNvSpPr>
            <a:spLocks noChangeArrowheads="1"/>
          </p:cNvSpPr>
          <p:nvPr/>
        </p:nvSpPr>
        <p:spPr bwMode="auto">
          <a:xfrm>
            <a:off x="3330692" y="565150"/>
            <a:ext cx="427196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sz="1500">
                <a:solidFill>
                  <a:srgbClr val="00206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Cultural welfare for energetic aging and the elderly</a:t>
            </a:r>
            <a:endParaRPr kumimoji="0" lang="ko-KR" altLang="en-US" sz="1500">
              <a:solidFill>
                <a:srgbClr val="002060"/>
              </a:solidFill>
              <a:latin typeface="Times New Roman" pitchFamily="18" charset="0"/>
              <a:ea typeface="YoonGothic Medium" charset="0"/>
            </a:endParaRPr>
          </a:p>
        </p:txBody>
      </p:sp>
      <p:sp>
        <p:nvSpPr>
          <p:cNvPr id="21523" name="직사각형 26"/>
          <p:cNvSpPr>
            <a:spLocks noChangeArrowheads="1"/>
          </p:cNvSpPr>
          <p:nvPr/>
        </p:nvSpPr>
        <p:spPr bwMode="auto">
          <a:xfrm>
            <a:off x="4627419" y="0"/>
            <a:ext cx="4516582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Increasing the cultural art programs created with citizens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5467350" y="274503"/>
            <a:ext cx="3671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2"/>
          <p:cNvSpPr>
            <a:spLocks noChangeArrowheads="1"/>
          </p:cNvSpPr>
          <p:nvPr/>
        </p:nvSpPr>
        <p:spPr bwMode="auto">
          <a:xfrm>
            <a:off x="623888" y="928255"/>
            <a:ext cx="8535987" cy="5715433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3" name="직사각형 32"/>
          <p:cNvSpPr>
            <a:spLocks noChangeArrowheads="1"/>
          </p:cNvSpPr>
          <p:nvPr/>
        </p:nvSpPr>
        <p:spPr bwMode="auto">
          <a:xfrm>
            <a:off x="188675" y="476672"/>
            <a:ext cx="68897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06.  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Seoul-type project for nurturing creative children</a:t>
            </a:r>
            <a:endParaRPr kumimoji="0" lang="ko-KR" altLang="en-US" sz="2400" dirty="0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2534" name="TextBox 33"/>
          <p:cNvSpPr txBox="1">
            <a:spLocks noChangeArrowheads="1"/>
          </p:cNvSpPr>
          <p:nvPr/>
        </p:nvSpPr>
        <p:spPr bwMode="auto">
          <a:xfrm>
            <a:off x="893763" y="2362929"/>
            <a:ext cx="8035925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Developing a private-public cooperative model for rearing creative talents</a:t>
            </a: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(MOU)</a:t>
            </a:r>
          </a:p>
          <a:p>
            <a:pPr>
              <a:spcBef>
                <a:spcPts val="600"/>
              </a:spcBef>
            </a:pP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</a:t>
            </a: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_ Seoul Metropolitan Government: cultivating culture art</a:t>
            </a:r>
            <a:r>
              <a:rPr kumimoji="0" lang="ko-KR" altLang="en-US" sz="120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instructors, and supporting a tour </a:t>
            </a:r>
            <a:r>
              <a:rPr kumimoji="0" lang="en-US" altLang="ko-KR" sz="1200" smtClean="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for culture/sports facilities</a:t>
            </a:r>
          </a:p>
          <a:p>
            <a:pPr>
              <a:spcBef>
                <a:spcPts val="600"/>
              </a:spcBef>
            </a:pP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    _ Major company’s social contribution: financial support for operation</a:t>
            </a:r>
          </a:p>
          <a:p>
            <a:pPr>
              <a:spcBef>
                <a:spcPts val="600"/>
              </a:spcBef>
            </a:pP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    _ Social enterprise: operating an education program, and providing </a:t>
            </a:r>
            <a:r>
              <a:rPr kumimoji="0" lang="en-US" altLang="ko-KR" sz="1200" smtClean="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an instructor</a:t>
            </a:r>
          </a:p>
          <a:p>
            <a:pPr>
              <a:spcBef>
                <a:spcPts val="600"/>
              </a:spcBef>
            </a:pP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    _ College of fine arts: university student instructor</a:t>
            </a:r>
            <a:r>
              <a:rPr kumimoji="0" lang="ko-KR" altLang="en-US" sz="120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(volunteer)</a:t>
            </a:r>
          </a:p>
          <a:p>
            <a:pPr>
              <a:spcBef>
                <a:spcPts val="600"/>
              </a:spcBef>
            </a:pP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    _ Education office: support with education space</a:t>
            </a:r>
          </a:p>
          <a:p>
            <a:pPr>
              <a:spcBef>
                <a:spcPts val="600"/>
              </a:spcBef>
            </a:pPr>
            <a:endParaRPr kumimoji="0" lang="en-US" altLang="ko-KR" sz="1600">
              <a:solidFill>
                <a:srgbClr val="7F7F7F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 Developing a customized education program </a:t>
            </a: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with </a:t>
            </a: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</a:rPr>
              <a:t/>
            </a:r>
            <a:b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</a:rPr>
            </a:b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</a:rPr>
              <a:t>   one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specialty </a:t>
            </a:r>
            <a:r>
              <a:rPr kumimoji="0" lang="en-US" altLang="ko-KR" sz="1600" smtClean="0">
                <a:solidFill>
                  <a:srgbClr val="404040"/>
                </a:solidFill>
                <a:latin typeface="Times New Roman" pitchFamily="18" charset="0"/>
              </a:rPr>
              <a:t>for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each student  </a:t>
            </a:r>
          </a:p>
          <a:p>
            <a:pPr>
              <a:spcBef>
                <a:spcPts val="600"/>
              </a:spcBef>
            </a:pPr>
            <a:r>
              <a:rPr kumimoji="0" lang="en-US" altLang="ko-KR" sz="400">
                <a:solidFill>
                  <a:srgbClr val="404040"/>
                </a:solidFill>
                <a:latin typeface="Times New Roman" pitchFamily="18" charset="0"/>
              </a:rPr>
              <a:t/>
            </a:r>
            <a:br>
              <a:rPr kumimoji="0" lang="en-US" altLang="ko-KR" sz="400">
                <a:solidFill>
                  <a:srgbClr val="404040"/>
                </a:solidFill>
                <a:latin typeface="Times New Roman" pitchFamily="18" charset="0"/>
              </a:rPr>
            </a:b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    _ Field tours to cultural centers like Sejong Center for the </a:t>
            </a:r>
            <a:endParaRPr kumimoji="0" lang="en-US" altLang="ko-KR" sz="1200" smtClean="0">
              <a:solidFill>
                <a:srgbClr val="7F7F7F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kumimoji="0" lang="en-US" altLang="ko-KR" sz="1200" smtClean="0">
                <a:solidFill>
                  <a:srgbClr val="7F7F7F"/>
                </a:solidFill>
                <a:latin typeface="Times New Roman" pitchFamily="18" charset="0"/>
              </a:rPr>
              <a:t>       Performing Arts, </a:t>
            </a:r>
            <a:r>
              <a:rPr kumimoji="0" lang="en-US" altLang="ko-KR" sz="1200">
                <a:solidFill>
                  <a:srgbClr val="7F7F7F"/>
                </a:solidFill>
                <a:latin typeface="Times New Roman" pitchFamily="18" charset="0"/>
              </a:rPr>
              <a:t>landmark libraries, etc. with practical education programs</a:t>
            </a:r>
          </a:p>
        </p:txBody>
      </p:sp>
      <p:sp>
        <p:nvSpPr>
          <p:cNvPr id="35" name="Line 12"/>
          <p:cNvSpPr>
            <a:spLocks noChangeShapeType="1"/>
          </p:cNvSpPr>
          <p:nvPr/>
        </p:nvSpPr>
        <p:spPr bwMode="auto">
          <a:xfrm rot="5400000">
            <a:off x="4572000" y="-3655590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6" name="Line 12"/>
          <p:cNvSpPr>
            <a:spLocks noChangeShapeType="1"/>
          </p:cNvSpPr>
          <p:nvPr/>
        </p:nvSpPr>
        <p:spPr bwMode="auto">
          <a:xfrm>
            <a:off x="609600" y="288925"/>
            <a:ext cx="0" cy="65532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62" name="직사각형 61"/>
          <p:cNvSpPr>
            <a:spLocks noChangeArrowheads="1"/>
          </p:cNvSpPr>
          <p:nvPr/>
        </p:nvSpPr>
        <p:spPr bwMode="auto">
          <a:xfrm>
            <a:off x="755650" y="1383998"/>
            <a:ext cx="80740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kumimoji="0" lang="en-US" altLang="ko-KR" sz="2000" dirty="0" smtClean="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“Promoting </a:t>
            </a:r>
            <a:r>
              <a:rPr kumimoji="0" lang="en-US" altLang="ko-KR" sz="2000" dirty="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future-oriented creative children with talents </a:t>
            </a:r>
            <a:endParaRPr kumimoji="0" lang="en-US" altLang="ko-KR" sz="2000" dirty="0" smtClean="0">
              <a:solidFill>
                <a:srgbClr val="00206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 algn="ctr">
              <a:defRPr/>
            </a:pPr>
            <a:r>
              <a:rPr kumimoji="0" lang="en-US" altLang="ko-KR" sz="2000" dirty="0" smtClean="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by </a:t>
            </a:r>
            <a:r>
              <a:rPr kumimoji="0" lang="en-US" altLang="ko-KR" sz="2000" dirty="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developing a private-public cooperative education model”</a:t>
            </a:r>
            <a:endParaRPr kumimoji="0" lang="ko-KR" altLang="en-US" sz="2000" dirty="0">
              <a:solidFill>
                <a:srgbClr val="00206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2538" name="직사각형 24"/>
          <p:cNvSpPr>
            <a:spLocks noChangeArrowheads="1"/>
          </p:cNvSpPr>
          <p:nvPr/>
        </p:nvSpPr>
        <p:spPr bwMode="auto">
          <a:xfrm>
            <a:off x="4807527" y="0"/>
            <a:ext cx="4336473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Increasing the cultural art programs created with citizens</a:t>
            </a:r>
          </a:p>
        </p:txBody>
      </p:sp>
      <p:cxnSp>
        <p:nvCxnSpPr>
          <p:cNvPr id="26" name="직선 연결선 25"/>
          <p:cNvCxnSpPr/>
          <p:nvPr/>
        </p:nvCxnSpPr>
        <p:spPr>
          <a:xfrm>
            <a:off x="5467350" y="283892"/>
            <a:ext cx="3671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24"/>
          <p:cNvGrpSpPr>
            <a:grpSpLocks/>
          </p:cNvGrpSpPr>
          <p:nvPr/>
        </p:nvGrpSpPr>
        <p:grpSpPr bwMode="auto">
          <a:xfrm>
            <a:off x="5543029" y="3609109"/>
            <a:ext cx="3600971" cy="2808312"/>
            <a:chOff x="5770546" y="2540573"/>
            <a:chExt cx="3274808" cy="2379178"/>
          </a:xfrm>
        </p:grpSpPr>
        <p:sp>
          <p:nvSpPr>
            <p:cNvPr id="23" name="타원 22"/>
            <p:cNvSpPr/>
            <p:nvPr/>
          </p:nvSpPr>
          <p:spPr>
            <a:xfrm>
              <a:off x="5770546" y="2949995"/>
              <a:ext cx="613501" cy="621467"/>
            </a:xfrm>
            <a:prstGeom prst="ellipse">
              <a:avLst/>
            </a:prstGeom>
            <a:solidFill>
              <a:schemeClr val="bg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900" spc="-150">
                  <a:solidFill>
                    <a:schemeClr val="tx1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Teach-er</a:t>
              </a:r>
              <a:endParaRPr kumimoji="0" lang="ko-KR" altLang="en-US" sz="900" spc="-150">
                <a:solidFill>
                  <a:schemeClr val="tx1"/>
                </a:solidFill>
                <a:latin typeface="Times New Roman" pitchFamily="18" charset="0"/>
                <a:ea typeface="YoonGothic Bold" charset="0"/>
              </a:endParaRPr>
            </a:p>
          </p:txBody>
        </p:sp>
        <p:sp>
          <p:nvSpPr>
            <p:cNvPr id="38" name="타원 37"/>
            <p:cNvSpPr/>
            <p:nvPr/>
          </p:nvSpPr>
          <p:spPr>
            <a:xfrm>
              <a:off x="6781843" y="2705942"/>
              <a:ext cx="1204591" cy="1218929"/>
            </a:xfrm>
            <a:prstGeom prst="ellipse">
              <a:avLst/>
            </a:prstGeom>
            <a:solidFill>
              <a:schemeClr val="bg1"/>
            </a:solidFill>
            <a:ln w="3175" cmpd="dbl">
              <a:solidFill>
                <a:schemeClr val="bg2">
                  <a:lumMod val="9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endParaRPr kumimoji="0" lang="ko-KR" altLang="en-US" sz="900" spc="-150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endParaRPr>
            </a:p>
          </p:txBody>
        </p:sp>
        <p:sp>
          <p:nvSpPr>
            <p:cNvPr id="42" name="타원 41"/>
            <p:cNvSpPr/>
            <p:nvPr/>
          </p:nvSpPr>
          <p:spPr>
            <a:xfrm>
              <a:off x="6931717" y="2947328"/>
              <a:ext cx="906245" cy="736158"/>
            </a:xfrm>
            <a:prstGeom prst="ellipse">
              <a:avLst/>
            </a:prstGeom>
            <a:noFill/>
            <a:ln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1050" spc="-15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Program</a:t>
              </a:r>
            </a:p>
            <a:p>
              <a:pPr algn="ctr">
                <a:defRPr/>
              </a:pPr>
              <a:r>
                <a:rPr kumimoji="0" lang="en-US" altLang="ko-KR" sz="1050" spc="-15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support</a:t>
              </a:r>
              <a:endParaRPr kumimoji="0" lang="ko-KR" altLang="en-US" sz="1050" spc="-150">
                <a:solidFill>
                  <a:srgbClr val="002060"/>
                </a:solidFill>
                <a:latin typeface="Times New Roman" pitchFamily="18" charset="0"/>
                <a:ea typeface="YoonGothic Bold" charset="0"/>
              </a:endParaRPr>
            </a:p>
          </p:txBody>
        </p:sp>
        <p:sp>
          <p:nvSpPr>
            <p:cNvPr id="44" name="타원 43"/>
            <p:cNvSpPr/>
            <p:nvPr/>
          </p:nvSpPr>
          <p:spPr>
            <a:xfrm>
              <a:off x="7174035" y="2540573"/>
              <a:ext cx="421607" cy="426758"/>
            </a:xfrm>
            <a:prstGeom prst="ellipse">
              <a:avLst/>
            </a:prstGeom>
            <a:solidFill>
              <a:srgbClr val="FFD5FF">
                <a:alpha val="52000"/>
              </a:srgbClr>
            </a:solidFill>
            <a:ln w="952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900" spc="-15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Art</a:t>
              </a:r>
              <a:endParaRPr kumimoji="0" lang="ko-KR" altLang="en-US" sz="900" spc="-150">
                <a:solidFill>
                  <a:schemeClr val="tx1"/>
                </a:solidFill>
                <a:latin typeface="Times New Roman" pitchFamily="18" charset="0"/>
                <a:ea typeface="YoonGothic Medium" charset="0"/>
              </a:endParaRPr>
            </a:p>
          </p:txBody>
        </p:sp>
        <p:sp>
          <p:nvSpPr>
            <p:cNvPr id="46" name="타원 45"/>
            <p:cNvSpPr/>
            <p:nvPr/>
          </p:nvSpPr>
          <p:spPr>
            <a:xfrm>
              <a:off x="6654380" y="2936659"/>
              <a:ext cx="421607" cy="428092"/>
            </a:xfrm>
            <a:prstGeom prst="ellipse">
              <a:avLst/>
            </a:prstGeom>
            <a:solidFill>
              <a:srgbClr val="FFD5FF">
                <a:alpha val="52000"/>
              </a:srgbClr>
            </a:solidFill>
            <a:ln w="952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900" spc="-15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Cul-ture</a:t>
              </a:r>
              <a:endParaRPr kumimoji="0" lang="ko-KR" altLang="en-US" sz="900" spc="-150">
                <a:solidFill>
                  <a:schemeClr val="tx1"/>
                </a:solidFill>
                <a:latin typeface="Times New Roman" pitchFamily="18" charset="0"/>
                <a:ea typeface="YoonGothic Medium" charset="0"/>
              </a:endParaRPr>
            </a:p>
          </p:txBody>
        </p:sp>
        <p:sp>
          <p:nvSpPr>
            <p:cNvPr id="50" name="타원 49"/>
            <p:cNvSpPr/>
            <p:nvPr/>
          </p:nvSpPr>
          <p:spPr>
            <a:xfrm>
              <a:off x="7682485" y="2921988"/>
              <a:ext cx="421607" cy="426758"/>
            </a:xfrm>
            <a:prstGeom prst="ellipse">
              <a:avLst/>
            </a:prstGeom>
            <a:solidFill>
              <a:srgbClr val="FFD5FF">
                <a:alpha val="52000"/>
              </a:srgbClr>
            </a:solidFill>
            <a:ln w="952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900" spc="-15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Reading</a:t>
              </a:r>
              <a:endParaRPr kumimoji="0" lang="ko-KR" altLang="en-US" sz="900" spc="-150">
                <a:solidFill>
                  <a:schemeClr val="tx1"/>
                </a:solidFill>
                <a:latin typeface="Times New Roman" pitchFamily="18" charset="0"/>
                <a:ea typeface="YoonGothic Medium" charset="0"/>
              </a:endParaRPr>
            </a:p>
          </p:txBody>
        </p:sp>
        <p:sp>
          <p:nvSpPr>
            <p:cNvPr id="51" name="타원 50"/>
            <p:cNvSpPr/>
            <p:nvPr/>
          </p:nvSpPr>
          <p:spPr>
            <a:xfrm>
              <a:off x="6875689" y="3511448"/>
              <a:ext cx="421607" cy="428092"/>
            </a:xfrm>
            <a:prstGeom prst="ellipse">
              <a:avLst/>
            </a:prstGeom>
            <a:solidFill>
              <a:srgbClr val="FFD5FF">
                <a:alpha val="52000"/>
              </a:srgbClr>
            </a:solidFill>
            <a:ln w="952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900" spc="-15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His-tory</a:t>
              </a:r>
              <a:endParaRPr kumimoji="0" lang="ko-KR" altLang="en-US" sz="900" spc="-150">
                <a:solidFill>
                  <a:schemeClr val="tx1"/>
                </a:solidFill>
                <a:latin typeface="Times New Roman" pitchFamily="18" charset="0"/>
                <a:ea typeface="YoonGothic Medium" charset="0"/>
              </a:endParaRPr>
            </a:p>
          </p:txBody>
        </p:sp>
        <p:sp>
          <p:nvSpPr>
            <p:cNvPr id="52" name="타원 51"/>
            <p:cNvSpPr/>
            <p:nvPr/>
          </p:nvSpPr>
          <p:spPr>
            <a:xfrm>
              <a:off x="7578834" y="3511448"/>
              <a:ext cx="421607" cy="428092"/>
            </a:xfrm>
            <a:prstGeom prst="ellipse">
              <a:avLst/>
            </a:prstGeom>
            <a:solidFill>
              <a:srgbClr val="FFD5FF">
                <a:alpha val="52000"/>
              </a:srgbClr>
            </a:solidFill>
            <a:ln w="9525"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900" spc="-15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sport</a:t>
              </a:r>
              <a:endParaRPr kumimoji="0" lang="ko-KR" altLang="en-US" sz="900" spc="-150">
                <a:solidFill>
                  <a:schemeClr val="tx1"/>
                </a:solidFill>
                <a:latin typeface="Times New Roman" pitchFamily="18" charset="0"/>
                <a:ea typeface="YoonGothic Medium" charset="0"/>
              </a:endParaRPr>
            </a:p>
          </p:txBody>
        </p:sp>
        <p:sp>
          <p:nvSpPr>
            <p:cNvPr id="53" name="타원 52"/>
            <p:cNvSpPr/>
            <p:nvPr/>
          </p:nvSpPr>
          <p:spPr>
            <a:xfrm>
              <a:off x="8431853" y="2949995"/>
              <a:ext cx="613501" cy="621467"/>
            </a:xfrm>
            <a:prstGeom prst="ellipse">
              <a:avLst/>
            </a:prstGeom>
            <a:solidFill>
              <a:schemeClr val="bg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900" spc="-150">
                  <a:solidFill>
                    <a:schemeClr val="tx1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Infra</a:t>
              </a:r>
              <a:endParaRPr kumimoji="0" lang="ko-KR" altLang="en-US" sz="900" spc="-150">
                <a:solidFill>
                  <a:schemeClr val="tx1"/>
                </a:solidFill>
                <a:latin typeface="Times New Roman" pitchFamily="18" charset="0"/>
                <a:ea typeface="YoonGothic Bold" charset="0"/>
              </a:endParaRPr>
            </a:p>
          </p:txBody>
        </p:sp>
        <p:sp>
          <p:nvSpPr>
            <p:cNvPr id="22549" name="TextBox 55"/>
            <p:cNvSpPr txBox="1">
              <a:spLocks noChangeArrowheads="1"/>
            </p:cNvSpPr>
            <p:nvPr/>
          </p:nvSpPr>
          <p:spPr bwMode="auto">
            <a:xfrm>
              <a:off x="5872398" y="4367685"/>
              <a:ext cx="855800" cy="349086"/>
            </a:xfrm>
            <a:prstGeom prst="rect">
              <a:avLst/>
            </a:prstGeom>
            <a:solidFill>
              <a:srgbClr val="CBDCA8">
                <a:alpha val="36078"/>
              </a:srgbClr>
            </a:solidFill>
            <a:ln w="9525">
              <a:solidFill>
                <a:srgbClr val="CBDCA8"/>
              </a:solidFill>
              <a:prstDash val="sys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ko-KR" sz="1050" spc="-15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Creative children’s meeting</a:t>
              </a:r>
            </a:p>
          </p:txBody>
        </p:sp>
        <p:sp>
          <p:nvSpPr>
            <p:cNvPr id="22550" name="TextBox 56"/>
            <p:cNvSpPr txBox="1">
              <a:spLocks noChangeArrowheads="1"/>
            </p:cNvSpPr>
            <p:nvPr/>
          </p:nvSpPr>
          <p:spPr bwMode="auto">
            <a:xfrm>
              <a:off x="6858523" y="4367685"/>
              <a:ext cx="1166205" cy="552066"/>
            </a:xfrm>
            <a:prstGeom prst="rect">
              <a:avLst/>
            </a:prstGeom>
            <a:solidFill>
              <a:srgbClr val="CBDCA8">
                <a:alpha val="36078"/>
              </a:srgbClr>
            </a:solidFill>
            <a:ln w="9525">
              <a:solidFill>
                <a:srgbClr val="CBDCA8"/>
              </a:solidFill>
              <a:prstDash val="sysDash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kumimoji="0" lang="en-US" altLang="ko-KR" sz="1050" spc="-15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Overseas training for creative children and teachers</a:t>
              </a:r>
            </a:p>
          </p:txBody>
        </p:sp>
        <p:sp>
          <p:nvSpPr>
            <p:cNvPr id="22551" name="TextBox 57"/>
            <p:cNvSpPr txBox="1">
              <a:spLocks noChangeArrowheads="1"/>
            </p:cNvSpPr>
            <p:nvPr/>
          </p:nvSpPr>
          <p:spPr bwMode="auto">
            <a:xfrm>
              <a:off x="8155052" y="4367685"/>
              <a:ext cx="890137" cy="349086"/>
            </a:xfrm>
            <a:prstGeom prst="rect">
              <a:avLst/>
            </a:prstGeom>
            <a:solidFill>
              <a:srgbClr val="CBDCA8">
                <a:alpha val="36078"/>
              </a:srgbClr>
            </a:solidFill>
            <a:ln w="9525">
              <a:solidFill>
                <a:srgbClr val="CBDCA8"/>
              </a:solidFill>
              <a:prstDash val="sysDash"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kumimoji="0" lang="en-US" altLang="ko-KR" sz="1050" spc="-15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Certification of creative school</a:t>
              </a:r>
            </a:p>
          </p:txBody>
        </p:sp>
        <p:sp>
          <p:nvSpPr>
            <p:cNvPr id="22552" name="AutoShape 4"/>
            <p:cNvSpPr>
              <a:spLocks noChangeArrowheads="1"/>
            </p:cNvSpPr>
            <p:nvPr/>
          </p:nvSpPr>
          <p:spPr bwMode="auto">
            <a:xfrm>
              <a:off x="6342303" y="3200171"/>
              <a:ext cx="298657" cy="170083"/>
            </a:xfrm>
            <a:prstGeom prst="rightArrow">
              <a:avLst>
                <a:gd name="adj1" fmla="val 50306"/>
                <a:gd name="adj2" fmla="val 87448"/>
              </a:avLst>
            </a:prstGeom>
            <a:gradFill rotWithShape="1">
              <a:gsLst>
                <a:gs pos="0">
                  <a:srgbClr val="0D1C27">
                    <a:alpha val="0"/>
                  </a:srgbClr>
                </a:gs>
                <a:gs pos="100000">
                  <a:srgbClr val="1C3C5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ko-KR" altLang="en-US" sz="1600" spc="-15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53" name="AutoShape 4"/>
            <p:cNvSpPr>
              <a:spLocks noChangeArrowheads="1"/>
            </p:cNvSpPr>
            <p:nvPr/>
          </p:nvSpPr>
          <p:spPr bwMode="auto">
            <a:xfrm flipH="1">
              <a:off x="8130518" y="3143249"/>
              <a:ext cx="298800" cy="169200"/>
            </a:xfrm>
            <a:prstGeom prst="rightArrow">
              <a:avLst>
                <a:gd name="adj1" fmla="val 50306"/>
                <a:gd name="adj2" fmla="val 87448"/>
              </a:avLst>
            </a:prstGeom>
            <a:gradFill rotWithShape="1">
              <a:gsLst>
                <a:gs pos="0">
                  <a:srgbClr val="0D1C27">
                    <a:alpha val="0"/>
                  </a:srgbClr>
                </a:gs>
                <a:gs pos="100000">
                  <a:srgbClr val="1C3C5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ko-KR" altLang="en-US" sz="1600" spc="-15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554" name="AutoShape 4"/>
            <p:cNvSpPr>
              <a:spLocks noChangeArrowheads="1"/>
            </p:cNvSpPr>
            <p:nvPr/>
          </p:nvSpPr>
          <p:spPr bwMode="auto">
            <a:xfrm rot="5400000">
              <a:off x="7275629" y="4005840"/>
              <a:ext cx="339732" cy="230628"/>
            </a:xfrm>
            <a:prstGeom prst="rightArrow">
              <a:avLst>
                <a:gd name="adj1" fmla="val 50306"/>
                <a:gd name="adj2" fmla="val 87450"/>
              </a:avLst>
            </a:prstGeom>
            <a:gradFill rotWithShape="1">
              <a:gsLst>
                <a:gs pos="0">
                  <a:srgbClr val="0D1C27">
                    <a:alpha val="0"/>
                  </a:srgbClr>
                </a:gs>
                <a:gs pos="100000">
                  <a:srgbClr val="1C3C5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ko-KR" altLang="en-US" sz="1600" spc="-15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7" name="슬라이드 번호 개체 틀 6"/>
          <p:cNvSpPr txBox="1">
            <a:spLocks/>
          </p:cNvSpPr>
          <p:nvPr/>
        </p:nvSpPr>
        <p:spPr bwMode="auto">
          <a:xfrm>
            <a:off x="8431213" y="6453336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2"/>
          <p:cNvSpPr>
            <a:spLocks noChangeArrowheads="1"/>
          </p:cNvSpPr>
          <p:nvPr/>
        </p:nvSpPr>
        <p:spPr bwMode="auto">
          <a:xfrm>
            <a:off x="623888" y="928688"/>
            <a:ext cx="8504237" cy="5610657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47" name="직사각형 46"/>
          <p:cNvSpPr>
            <a:spLocks noChangeArrowheads="1"/>
          </p:cNvSpPr>
          <p:nvPr/>
        </p:nvSpPr>
        <p:spPr bwMode="auto">
          <a:xfrm>
            <a:off x="117506" y="490538"/>
            <a:ext cx="457918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07</a:t>
            </a: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. </a:t>
            </a:r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“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Offering Hope through Art” Program</a:t>
            </a:r>
            <a:endParaRPr kumimoji="0" lang="ko-KR" altLang="en-US" dirty="0">
              <a:solidFill>
                <a:srgbClr val="C000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56" name="Line 12"/>
          <p:cNvSpPr>
            <a:spLocks noChangeShapeType="1"/>
          </p:cNvSpPr>
          <p:nvPr/>
        </p:nvSpPr>
        <p:spPr bwMode="auto">
          <a:xfrm rot="5400000">
            <a:off x="4572000" y="-363696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59" name="Line 12"/>
          <p:cNvSpPr>
            <a:spLocks noChangeShapeType="1"/>
          </p:cNvSpPr>
          <p:nvPr/>
        </p:nvSpPr>
        <p:spPr bwMode="auto">
          <a:xfrm>
            <a:off x="563563" y="288925"/>
            <a:ext cx="0" cy="65532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2" name="그룹 23"/>
          <p:cNvGrpSpPr>
            <a:grpSpLocks/>
          </p:cNvGrpSpPr>
          <p:nvPr/>
        </p:nvGrpSpPr>
        <p:grpSpPr bwMode="auto">
          <a:xfrm>
            <a:off x="6143625" y="617390"/>
            <a:ext cx="2857500" cy="1116013"/>
            <a:chOff x="5580111" y="908720"/>
            <a:chExt cx="3563889" cy="1250741"/>
          </a:xfrm>
        </p:grpSpPr>
        <p:pic>
          <p:nvPicPr>
            <p:cNvPr id="23576" name="Picture 3" descr="C:\DOCUME~1\kim\LOCALS~1\Temp\UNI000015345388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470346" y="908720"/>
              <a:ext cx="1673654" cy="125074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7" name="Picture 2" descr="C:\DOCUME~1\kim\LOCALS~1\Temp\Hnc\BinData\EMB000015345381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80111" y="908720"/>
              <a:ext cx="1827294" cy="1249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60" name="TextBox 21"/>
          <p:cNvSpPr txBox="1">
            <a:spLocks noChangeArrowheads="1"/>
          </p:cNvSpPr>
          <p:nvPr/>
        </p:nvSpPr>
        <p:spPr bwMode="auto">
          <a:xfrm>
            <a:off x="755650" y="2916095"/>
            <a:ext cx="7853363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Staged support for discovering how to cultivate art-gifted children</a:t>
            </a:r>
            <a:endParaRPr kumimoji="0" lang="en-US" altLang="ko-KR" sz="1400">
              <a:solidFill>
                <a:srgbClr val="7F7F7F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3561" name="TextBox 22"/>
          <p:cNvSpPr txBox="1">
            <a:spLocks noChangeArrowheads="1"/>
          </p:cNvSpPr>
          <p:nvPr/>
        </p:nvSpPr>
        <p:spPr bwMode="auto">
          <a:xfrm>
            <a:off x="755650" y="1238317"/>
            <a:ext cx="8388350" cy="135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With the effects of cultural art, encouraging </a:t>
            </a:r>
          </a:p>
          <a:p>
            <a:pPr>
              <a:spcBef>
                <a:spcPts val="600"/>
              </a:spcBef>
            </a:pP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 the low-income class to stand on their own feet 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kumimoji="0" lang="en-US" altLang="ko-KR" sz="140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_ For the children of the head of household, opening Seoul</a:t>
            </a:r>
            <a:r>
              <a:rPr kumimoji="0" lang="ko-KR" altLang="en-US" sz="140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400">
                <a:solidFill>
                  <a:srgbClr val="7F7F7F"/>
                </a:solidFill>
                <a:latin typeface="Times New Roman" pitchFamily="18" charset="0"/>
              </a:rPr>
              <a:t>‘Hope Plus’ and ‘Dream’ accounts</a:t>
            </a:r>
          </a:p>
          <a:p>
            <a:pPr>
              <a:spcBef>
                <a:spcPts val="600"/>
              </a:spcBef>
            </a:pPr>
            <a:r>
              <a:rPr kumimoji="0" lang="en-US" altLang="ko-KR" sz="1400">
                <a:solidFill>
                  <a:srgbClr val="7F7F7F"/>
                </a:solidFill>
                <a:latin typeface="Times New Roman" pitchFamily="18" charset="0"/>
              </a:rPr>
              <a:t>    _ Supporting the fee for practical courses for three pure art classes (music, fine arts, dance)</a:t>
            </a:r>
          </a:p>
        </p:txBody>
      </p:sp>
      <p:grpSp>
        <p:nvGrpSpPr>
          <p:cNvPr id="3" name="그룹 25"/>
          <p:cNvGrpSpPr>
            <a:grpSpLocks/>
          </p:cNvGrpSpPr>
          <p:nvPr/>
        </p:nvGrpSpPr>
        <p:grpSpPr bwMode="auto">
          <a:xfrm>
            <a:off x="1370013" y="3455988"/>
            <a:ext cx="6932612" cy="2236787"/>
            <a:chOff x="1714478" y="1737155"/>
            <a:chExt cx="6288088" cy="1401363"/>
          </a:xfrm>
        </p:grpSpPr>
        <p:sp>
          <p:nvSpPr>
            <p:cNvPr id="12" name="TextBox 11"/>
            <p:cNvSpPr txBox="1"/>
            <p:nvPr/>
          </p:nvSpPr>
          <p:spPr>
            <a:xfrm>
              <a:off x="1714478" y="1737155"/>
              <a:ext cx="1909321" cy="2665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txBody>
            <a:bodyPr anchor="ctr"/>
            <a:lstStyle/>
            <a:p>
              <a:pPr algn="ctr">
                <a:defRPr/>
              </a:pPr>
              <a:r>
                <a:rPr kumimoji="0" lang="en-US" altLang="ko-KR" sz="140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Seed-sharing</a:t>
              </a:r>
              <a:r>
                <a:rPr kumimoji="0" lang="ko-KR" altLang="en-US" sz="140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</a:rPr>
                <a:t> </a:t>
              </a:r>
              <a:endParaRPr kumimoji="0" lang="en-US" altLang="ko-KR" sz="14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  <p:sp>
          <p:nvSpPr>
            <p:cNvPr id="23567" name="TextBox 12"/>
            <p:cNvSpPr txBox="1">
              <a:spLocks noChangeArrowheads="1"/>
            </p:cNvSpPr>
            <p:nvPr/>
          </p:nvSpPr>
          <p:spPr bwMode="auto">
            <a:xfrm>
              <a:off x="1714478" y="2185905"/>
              <a:ext cx="1909321" cy="308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kumimoji="0" lang="en-US" altLang="ko-KR" sz="1400">
                  <a:solidFill>
                    <a:srgbClr val="7F7F7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Preschoolers ~ Elementary students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14478" y="2615369"/>
              <a:ext cx="1909321" cy="523149"/>
            </a:xfrm>
            <a:prstGeom prst="rect">
              <a:avLst/>
            </a:prstGeom>
            <a:noFill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Support artistic (hobby) education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84422" y="1737155"/>
              <a:ext cx="1909321" cy="2665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dirty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Rearing young hopefuls</a:t>
              </a:r>
            </a:p>
          </p:txBody>
        </p:sp>
        <p:sp>
          <p:nvSpPr>
            <p:cNvPr id="23570" name="TextBox 16"/>
            <p:cNvSpPr txBox="1">
              <a:spLocks noChangeArrowheads="1"/>
            </p:cNvSpPr>
            <p:nvPr/>
          </p:nvSpPr>
          <p:spPr bwMode="auto">
            <a:xfrm>
              <a:off x="3884422" y="2185905"/>
              <a:ext cx="1909321" cy="308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kumimoji="0" lang="en-US" altLang="ko-KR" sz="1400">
                  <a:solidFill>
                    <a:srgbClr val="7F7F7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4</a:t>
              </a:r>
              <a:r>
                <a:rPr kumimoji="0" lang="en-US" altLang="ko-KR" sz="1400" baseline="30000">
                  <a:solidFill>
                    <a:srgbClr val="7F7F7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th</a:t>
              </a:r>
              <a:r>
                <a:rPr kumimoji="0" lang="en-US" altLang="ko-KR" sz="1400">
                  <a:solidFill>
                    <a:srgbClr val="7F7F7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graders ~ High school students</a:t>
              </a:r>
            </a:p>
          </p:txBody>
        </p:sp>
        <p:sp>
          <p:nvSpPr>
            <p:cNvPr id="23571" name="TextBox 17"/>
            <p:cNvSpPr txBox="1">
              <a:spLocks noChangeArrowheads="1"/>
            </p:cNvSpPr>
            <p:nvPr/>
          </p:nvSpPr>
          <p:spPr bwMode="auto">
            <a:xfrm>
              <a:off x="3884422" y="2615369"/>
              <a:ext cx="1909321" cy="307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kumimoji="0" lang="en-US" altLang="ko-KR" sz="1400">
                  <a:solidFill>
                    <a:srgbClr val="7F7F7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Support for discovering gifted children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093245" y="1737155"/>
              <a:ext cx="1909321" cy="266547"/>
            </a:xfrm>
            <a:prstGeom prst="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  <a:prstDash val="sysDash"/>
            </a:ln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dirty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Cultivating human resources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6093245" y="2185905"/>
              <a:ext cx="1909321" cy="308320"/>
            </a:xfrm>
            <a:prstGeom prst="rect">
              <a:avLst/>
            </a:prstGeom>
            <a:noFill/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14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Middle school students</a:t>
              </a:r>
              <a:r>
                <a:rPr kumimoji="0" lang="ko-KR" altLang="en-US" sz="14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sz="1400" dirty="0">
                  <a:solidFill>
                    <a:schemeClr val="tx2">
                      <a:lumMod val="50000"/>
                      <a:lumOff val="50000"/>
                    </a:schemeClr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~ University students</a:t>
              </a:r>
            </a:p>
          </p:txBody>
        </p:sp>
        <p:sp>
          <p:nvSpPr>
            <p:cNvPr id="23574" name="TextBox 20"/>
            <p:cNvSpPr txBox="1">
              <a:spLocks noChangeArrowheads="1"/>
            </p:cNvSpPr>
            <p:nvPr/>
          </p:nvSpPr>
          <p:spPr bwMode="auto">
            <a:xfrm>
              <a:off x="6093245" y="2615369"/>
              <a:ext cx="1909321" cy="307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kumimoji="0" lang="en-US" altLang="ko-KR" sz="1400">
                  <a:solidFill>
                    <a:srgbClr val="7F7F7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Providing school fees for art</a:t>
              </a:r>
            </a:p>
          </p:txBody>
        </p:sp>
        <p:cxnSp>
          <p:nvCxnSpPr>
            <p:cNvPr id="25" name="직선 연결선 24"/>
            <p:cNvCxnSpPr/>
            <p:nvPr/>
          </p:nvCxnSpPr>
          <p:spPr>
            <a:xfrm rot="10800000" flipH="1">
              <a:off x="1714478" y="2540970"/>
              <a:ext cx="6288088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563" name="제목 1"/>
          <p:cNvSpPr txBox="1">
            <a:spLocks/>
          </p:cNvSpPr>
          <p:nvPr/>
        </p:nvSpPr>
        <p:spPr bwMode="auto">
          <a:xfrm>
            <a:off x="684502" y="5622925"/>
            <a:ext cx="8265534" cy="520700"/>
          </a:xfrm>
          <a:prstGeom prst="rect">
            <a:avLst/>
          </a:prstGeom>
          <a:noFill/>
          <a:ln w="9525">
            <a:solidFill>
              <a:srgbClr val="0070C0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ko-KR" sz="1600">
                <a:solidFill>
                  <a:srgbClr val="0070C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- Hope Sharing Camp: Participant’s chance to present the results and to make a social exchange</a:t>
            </a:r>
            <a:endParaRPr lang="ko-KR" altLang="en-US" sz="1600">
              <a:solidFill>
                <a:srgbClr val="0070C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3564" name="직사각형 25"/>
          <p:cNvSpPr>
            <a:spLocks noChangeArrowheads="1"/>
          </p:cNvSpPr>
          <p:nvPr/>
        </p:nvSpPr>
        <p:spPr bwMode="auto">
          <a:xfrm>
            <a:off x="4294909" y="0"/>
            <a:ext cx="4849091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Increasing the cultural art programs created with citizens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5467350" y="332656"/>
            <a:ext cx="367188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6559975-D983-4904-A912-578B49AF60B9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48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pic>
        <p:nvPicPr>
          <p:cNvPr id="24579" name="Picture 16" descr="서울 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6286500" y="0"/>
            <a:ext cx="2857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직사각형 13"/>
          <p:cNvSpPr>
            <a:spLocks noChangeArrowheads="1"/>
          </p:cNvSpPr>
          <p:nvPr/>
        </p:nvSpPr>
        <p:spPr bwMode="auto">
          <a:xfrm>
            <a:off x="515938" y="1870075"/>
            <a:ext cx="19431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0033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Policy Direction 2</a:t>
            </a:r>
            <a:r>
              <a:rPr kumimoji="0" lang="en-US" altLang="ko-KR" sz="2000">
                <a:solidFill>
                  <a:srgbClr val="0033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endParaRPr kumimoji="0" lang="en-US" altLang="ko-KR" sz="2800">
              <a:solidFill>
                <a:srgbClr val="0033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4581" name="Rectangle 2"/>
          <p:cNvSpPr>
            <a:spLocks noChangeArrowheads="1"/>
          </p:cNvSpPr>
          <p:nvPr/>
        </p:nvSpPr>
        <p:spPr bwMode="auto">
          <a:xfrm>
            <a:off x="0" y="-171450"/>
            <a:ext cx="274638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ko-KR" altLang="ko-K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endParaRPr lang="ko-KR" altLang="ko-KR" sz="900">
              <a:latin typeface="Times New Roman" pitchFamily="18" charset="0"/>
              <a:cs typeface="Times New Roman" pitchFamily="18" charset="0"/>
            </a:endParaRPr>
          </a:p>
          <a:p>
            <a:pPr eaLnBrk="0" latinLnBrk="0" hangingPunct="0"/>
            <a:r>
              <a:rPr lang="ko-KR" altLang="ko-K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endParaRPr lang="ko-KR" altLang="ko-KR" sz="900">
              <a:latin typeface="Times New Roman" pitchFamily="18" charset="0"/>
              <a:cs typeface="Times New Roman" pitchFamily="18" charset="0"/>
            </a:endParaRPr>
          </a:p>
          <a:p>
            <a:pPr eaLnBrk="0" latinLnBrk="0" hangingPunct="0"/>
            <a:endParaRPr lang="ko-KR" altLang="ko-KR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2" name="_x100512288" descr="EMB000016084a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08225"/>
            <a:ext cx="9166225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3" name="Rectangle 3"/>
          <p:cNvSpPr>
            <a:spLocks noChangeArrowheads="1"/>
          </p:cNvSpPr>
          <p:nvPr/>
        </p:nvSpPr>
        <p:spPr bwMode="auto">
          <a:xfrm>
            <a:off x="-36513" y="4083050"/>
            <a:ext cx="8945563" cy="147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r">
              <a:spcBef>
                <a:spcPts val="600"/>
              </a:spcBef>
            </a:pPr>
            <a:r>
              <a:rPr lang="ko-KR" altLang="ko-KR" sz="1400" dirty="0">
                <a:solidFill>
                  <a:srgbClr val="595959"/>
                </a:solidFill>
                <a:latin typeface="Times New Roman" pitchFamily="18" charset="0"/>
              </a:rPr>
              <a:t>  </a:t>
            </a:r>
            <a:endParaRPr lang="ko-KR" altLang="ko-KR" sz="900" dirty="0">
              <a:solidFill>
                <a:srgbClr val="595959"/>
              </a:solidFill>
              <a:latin typeface="Times New Roman" pitchFamily="18" charset="0"/>
            </a:endParaRPr>
          </a:p>
          <a:p>
            <a:pPr algn="r" eaLnBrk="0" latinLnBrk="0" hangingPunct="0">
              <a:spcBef>
                <a:spcPts val="600"/>
              </a:spcBef>
            </a:pPr>
            <a:r>
              <a:rPr kumimoji="0" lang="en-US" altLang="ko-KR" sz="1400" i="1" dirty="0">
                <a:solidFill>
                  <a:srgbClr val="191919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Establishing the foundation of the creative industry by supporting various creators and works. </a:t>
            </a:r>
            <a:r>
              <a:rPr lang="ko-KR" altLang="ko-KR" sz="1400" i="1" dirty="0">
                <a:solidFill>
                  <a:srgbClr val="595959"/>
                </a:solidFill>
                <a:latin typeface="Times New Roman" pitchFamily="18" charset="0"/>
              </a:rPr>
              <a:t> </a:t>
            </a:r>
            <a:endParaRPr lang="en-US" altLang="ko-KR" sz="1400" i="1" dirty="0">
              <a:solidFill>
                <a:srgbClr val="595959"/>
              </a:solidFill>
              <a:latin typeface="Times New Roman" pitchFamily="18" charset="0"/>
            </a:endParaRPr>
          </a:p>
          <a:p>
            <a:pPr algn="r" eaLnBrk="0" latinLnBrk="0" hangingPunct="0">
              <a:spcBef>
                <a:spcPts val="600"/>
              </a:spcBef>
            </a:pPr>
            <a:r>
              <a:rPr kumimoji="0" lang="en-US" altLang="ko-KR" sz="1400" i="1" dirty="0">
                <a:solidFill>
                  <a:srgbClr val="191919"/>
                </a:solidFill>
                <a:latin typeface="Times New Roman" pitchFamily="18" charset="0"/>
              </a:rPr>
              <a:t>Operating DDP, which is an advance base for the </a:t>
            </a:r>
            <a:r>
              <a:rPr kumimoji="0" lang="en-US" altLang="ko-KR" sz="1400" i="1" dirty="0" smtClean="0">
                <a:solidFill>
                  <a:srgbClr val="191919"/>
                </a:solidFill>
                <a:latin typeface="Times New Roman" pitchFamily="18" charset="0"/>
              </a:rPr>
              <a:t>future creative </a:t>
            </a:r>
            <a:r>
              <a:rPr kumimoji="0" lang="en-US" altLang="ko-KR" sz="1400" i="1" dirty="0">
                <a:solidFill>
                  <a:srgbClr val="191919"/>
                </a:solidFill>
                <a:latin typeface="Times New Roman" pitchFamily="18" charset="0"/>
              </a:rPr>
              <a:t>industry </a:t>
            </a:r>
            <a:r>
              <a:rPr kumimoji="0" lang="en-US" altLang="ko-KR" sz="1400" i="1" dirty="0" smtClean="0">
                <a:solidFill>
                  <a:srgbClr val="191919"/>
                </a:solidFill>
                <a:latin typeface="Times New Roman" pitchFamily="18" charset="0"/>
              </a:rPr>
              <a:t>. </a:t>
            </a:r>
            <a:endParaRPr kumimoji="0" lang="en-US" altLang="ko-KR" sz="1400" i="1" dirty="0">
              <a:solidFill>
                <a:srgbClr val="191919"/>
              </a:solidFill>
              <a:latin typeface="Times New Roman" pitchFamily="18" charset="0"/>
            </a:endParaRPr>
          </a:p>
          <a:p>
            <a:pPr algn="r" eaLnBrk="0" latinLnBrk="0" hangingPunct="0">
              <a:spcBef>
                <a:spcPts val="600"/>
              </a:spcBef>
            </a:pPr>
            <a:r>
              <a:rPr kumimoji="0" lang="en-US" altLang="ko-KR" sz="1400" i="1" dirty="0">
                <a:solidFill>
                  <a:srgbClr val="191919"/>
                </a:solidFill>
                <a:latin typeface="Times New Roman" pitchFamily="18" charset="0"/>
              </a:rPr>
              <a:t>             Nurturing fashion, sewing, visual industry, and animation as the core industries of the future Seoul.</a:t>
            </a:r>
          </a:p>
          <a:p>
            <a:pPr algn="r" eaLnBrk="0" latinLnBrk="0" hangingPunct="0">
              <a:spcBef>
                <a:spcPts val="600"/>
              </a:spcBef>
            </a:pPr>
            <a:r>
              <a:rPr kumimoji="0" lang="en-US" altLang="ko-KR" sz="1400" i="1" dirty="0">
                <a:solidFill>
                  <a:srgbClr val="191919"/>
                </a:solidFill>
                <a:latin typeface="Times New Roman" pitchFamily="18" charset="0"/>
              </a:rPr>
              <a:t>Using the historic and cultural resources in Seoul to seek smart tourism</a:t>
            </a:r>
            <a:r>
              <a:rPr kumimoji="0" lang="en-US" altLang="ko-KR" sz="1400" dirty="0">
                <a:solidFill>
                  <a:srgbClr val="191919"/>
                </a:solidFill>
                <a:latin typeface="Times New Roman" pitchFamily="18" charset="0"/>
              </a:rPr>
              <a:t>.</a:t>
            </a:r>
            <a:endParaRPr lang="ko-KR" altLang="ko-KR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24584" name="TextBox 7"/>
          <p:cNvSpPr txBox="1">
            <a:spLocks noChangeArrowheads="1"/>
          </p:cNvSpPr>
          <p:nvPr/>
        </p:nvSpPr>
        <p:spPr bwMode="auto">
          <a:xfrm>
            <a:off x="0" y="2500313"/>
            <a:ext cx="9144000" cy="1200329"/>
          </a:xfrm>
          <a:prstGeom prst="rect">
            <a:avLst/>
          </a:prstGeom>
          <a:solidFill>
            <a:srgbClr val="0066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kumimoji="0" lang="en-US" altLang="ko-KR" sz="360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Nurturing the Creative Industry, </a:t>
            </a:r>
          </a:p>
          <a:p>
            <a:pPr algn="ctr"/>
            <a:r>
              <a:rPr kumimoji="0" lang="en-US" altLang="ko-KR" sz="360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kumimoji="0" lang="en-US" altLang="ko-KR" sz="3600" dirty="0" smtClean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a Blue Ocean for </a:t>
            </a:r>
            <a:r>
              <a:rPr kumimoji="0" lang="en-US" altLang="ko-KR" sz="3600" dirty="0">
                <a:solidFill>
                  <a:srgbClr val="FFFF66"/>
                </a:solidFill>
                <a:latin typeface="Times New Roman" pitchFamily="18" charset="0"/>
                <a:cs typeface="Times New Roman" pitchFamily="18" charset="0"/>
              </a:rPr>
              <a:t>Creating Jobs</a:t>
            </a:r>
            <a:endParaRPr kumimoji="0" lang="ko-KR" altLang="en-US" sz="3600" dirty="0">
              <a:solidFill>
                <a:srgbClr val="FFFF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-36512" y="996752"/>
            <a:ext cx="9144000" cy="3008312"/>
          </a:xfrm>
          <a:prstGeom prst="rect">
            <a:avLst/>
          </a:prstGeom>
          <a:solidFill>
            <a:schemeClr val="accent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ko-KR" altLang="en-US">
              <a:solidFill>
                <a:srgbClr val="FFFFFF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7" name="타원 16"/>
          <p:cNvSpPr/>
          <p:nvPr/>
        </p:nvSpPr>
        <p:spPr>
          <a:xfrm>
            <a:off x="571500" y="4044950"/>
            <a:ext cx="2500313" cy="2492375"/>
          </a:xfrm>
          <a:prstGeom prst="ellipse">
            <a:avLst/>
          </a:prstGeom>
          <a:solidFill>
            <a:schemeClr val="tx1">
              <a:alpha val="2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ko-KR" altLang="en-US">
              <a:solidFill>
                <a:srgbClr val="FFFFFF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25604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6F639A9-F223-45A8-930A-03518E07D582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49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493713" y="285750"/>
            <a:ext cx="8650287" cy="44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algn="ctr" defTabSz="792163" latinLnBrk="0"/>
            <a:r>
              <a:rPr kumimoji="0" lang="ko-KR" altLang="en-US" sz="2200" dirty="0">
                <a:solidFill>
                  <a:srgbClr val="C00000"/>
                </a:solidFill>
                <a:latin typeface="Times New Roman" pitchFamily="18" charset="0"/>
              </a:rPr>
              <a:t>  </a:t>
            </a:r>
            <a:r>
              <a:rPr kumimoji="0" lang="en-US" altLang="ko-KR" sz="2400" dirty="0" smtClean="0">
                <a:solidFill>
                  <a:srgbClr val="C00000"/>
                </a:solidFill>
                <a:latin typeface="Times New Roman" pitchFamily="18" charset="0"/>
              </a:rPr>
              <a:t>To need</a:t>
            </a:r>
            <a:r>
              <a:rPr kumimoji="0" lang="en-US" altLang="ko-KR" sz="24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ideas for creating jobs and solving youth unemployment!</a:t>
            </a:r>
            <a:endParaRPr kumimoji="0" lang="ko-KR" altLang="en-US" sz="24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pic>
        <p:nvPicPr>
          <p:cNvPr id="25606" name="그림 6" descr="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00" y="1250950"/>
            <a:ext cx="1357313" cy="1684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" name="차트 7"/>
          <p:cNvGraphicFramePr/>
          <p:nvPr/>
        </p:nvGraphicFramePr>
        <p:xfrm>
          <a:off x="857224" y="1187112"/>
          <a:ext cx="4857784" cy="2857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5608" name="TextBox 8"/>
          <p:cNvSpPr txBox="1">
            <a:spLocks noChangeArrowheads="1"/>
          </p:cNvSpPr>
          <p:nvPr/>
        </p:nvSpPr>
        <p:spPr bwMode="auto">
          <a:xfrm>
            <a:off x="5654223" y="2160588"/>
            <a:ext cx="381158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00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“10%” </a:t>
            </a:r>
            <a:r>
              <a:rPr kumimoji="0" lang="en-US" altLang="ko-KR" sz="1600">
                <a:latin typeface="Times New Roman" pitchFamily="18" charset="0"/>
                <a:ea typeface="YoonGothic Bold" charset="0"/>
                <a:cs typeface="Times New Roman" pitchFamily="18" charset="0"/>
              </a:rPr>
              <a:t>rate of youth unemployment</a:t>
            </a:r>
          </a:p>
        </p:txBody>
      </p:sp>
      <p:sp>
        <p:nvSpPr>
          <p:cNvPr id="25609" name="직사각형 9"/>
          <p:cNvSpPr>
            <a:spLocks noChangeArrowheads="1"/>
          </p:cNvSpPr>
          <p:nvPr/>
        </p:nvSpPr>
        <p:spPr bwMode="auto">
          <a:xfrm>
            <a:off x="6128886" y="2598738"/>
            <a:ext cx="3214687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-85725"/>
            <a:r>
              <a:rPr kumimoji="0"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Not a recent problem, but a</a:t>
            </a:r>
          </a:p>
          <a:p>
            <a:pPr marL="85725" indent="-85725"/>
            <a:endParaRPr kumimoji="0" lang="en-US" altLang="ko-KR" sz="1400">
              <a:solidFill>
                <a:srgbClr val="00000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 marL="85725" indent="-85725"/>
            <a:r>
              <a:rPr kumimoji="0" lang="en-US" altLang="ko-KR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chronic issue for 10 years</a:t>
            </a:r>
            <a:r>
              <a:rPr kumimoji="0" lang="ko-KR" altLang="en-US" sz="14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endParaRPr kumimoji="0" lang="en-US" altLang="ko-KR" sz="1400">
              <a:solidFill>
                <a:srgbClr val="00000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11" name="타원 10"/>
          <p:cNvSpPr/>
          <p:nvPr/>
        </p:nvSpPr>
        <p:spPr>
          <a:xfrm>
            <a:off x="5122863" y="1314450"/>
            <a:ext cx="714375" cy="714375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ko-KR" altLang="en-US">
              <a:solidFill>
                <a:srgbClr val="FFFFFF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1428750" y="1687513"/>
            <a:ext cx="3786188" cy="785812"/>
          </a:xfrm>
          <a:prstGeom prst="ellipse">
            <a:avLst/>
          </a:prstGeom>
          <a:solidFill>
            <a:schemeClr val="tx1">
              <a:alpha val="2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kumimoji="0" lang="ko-KR" altLang="en-US">
              <a:solidFill>
                <a:srgbClr val="FFFFFF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25612" name="TextBox 13"/>
          <p:cNvSpPr txBox="1">
            <a:spLocks noChangeArrowheads="1"/>
          </p:cNvSpPr>
          <p:nvPr/>
        </p:nvSpPr>
        <p:spPr bwMode="auto">
          <a:xfrm>
            <a:off x="714375" y="4522788"/>
            <a:ext cx="38115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240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More serious…</a:t>
            </a:r>
            <a:endParaRPr kumimoji="0" lang="en-US" altLang="ko-KR" sz="1600"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5613" name="직사각형 14"/>
          <p:cNvSpPr>
            <a:spLocks noChangeArrowheads="1"/>
          </p:cNvSpPr>
          <p:nvPr/>
        </p:nvSpPr>
        <p:spPr bwMode="auto">
          <a:xfrm>
            <a:off x="642938" y="5022850"/>
            <a:ext cx="2389187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5725" indent="-85725" algn="ctr"/>
            <a:r>
              <a:rPr kumimoji="0" lang="ko-KR" altLang="en-US" sz="16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kumimoji="0" lang="en-US" altLang="ko-KR" sz="16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Unsolvable problem, current growth without employment</a:t>
            </a:r>
          </a:p>
        </p:txBody>
      </p:sp>
      <p:sp>
        <p:nvSpPr>
          <p:cNvPr id="19" name="AutoShape 6"/>
          <p:cNvSpPr>
            <a:spLocks noChangeArrowheads="1"/>
          </p:cNvSpPr>
          <p:nvPr/>
        </p:nvSpPr>
        <p:spPr bwMode="auto">
          <a:xfrm>
            <a:off x="971600" y="6531386"/>
            <a:ext cx="2428875" cy="223837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kumimoji="0" lang="en-US" altLang="ko-KR" sz="1000" dirty="0">
                <a:solidFill>
                  <a:srgbClr val="7C7C7C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Source: National Statistical Office</a:t>
            </a:r>
            <a:endParaRPr kumimoji="0" lang="ko-KR" altLang="en-US" sz="1000" dirty="0">
              <a:solidFill>
                <a:srgbClr val="7C7C7C"/>
              </a:solidFill>
              <a:latin typeface="Times New Roman" pitchFamily="18" charset="0"/>
              <a:ea typeface="YoonGothic Bold" charset="0"/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3563888" y="4149080"/>
            <a:ext cx="5224951" cy="2952328"/>
            <a:chOff x="2901046" y="3893825"/>
            <a:chExt cx="5857916" cy="3214686"/>
          </a:xfrm>
        </p:grpSpPr>
        <p:graphicFrame>
          <p:nvGraphicFramePr>
            <p:cNvPr id="16" name="차트 15"/>
            <p:cNvGraphicFramePr>
              <a:graphicFrameLocks/>
            </p:cNvGraphicFramePr>
            <p:nvPr/>
          </p:nvGraphicFramePr>
          <p:xfrm>
            <a:off x="2901046" y="3893825"/>
            <a:ext cx="5857916" cy="32146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20" name="AutoShape 6"/>
            <p:cNvSpPr>
              <a:spLocks noChangeArrowheads="1"/>
            </p:cNvSpPr>
            <p:nvPr/>
          </p:nvSpPr>
          <p:spPr bwMode="auto">
            <a:xfrm>
              <a:off x="7859783" y="6124285"/>
              <a:ext cx="863601" cy="3587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dist="17961" dir="2700000" algn="ctr" rotWithShape="0">
                <a:srgbClr val="FFFFFF"/>
              </a:outerShdw>
            </a:effectLst>
          </p:spPr>
          <p:txBody>
            <a:bodyPr wrap="none" anchor="ctr"/>
            <a:lstStyle/>
            <a:p>
              <a:pPr marL="85725" indent="-85725">
                <a:defRPr/>
              </a:pPr>
              <a:r>
                <a:rPr kumimoji="0" lang="en-US" altLang="ko-KR" sz="800">
                  <a:solidFill>
                    <a:srgbClr val="000000"/>
                  </a:solidFill>
                  <a:latin typeface="Times New Roman" pitchFamily="18" charset="0"/>
                </a:rPr>
                <a:t>Nation Land</a:t>
              </a:r>
            </a:p>
            <a:p>
              <a:pPr marL="85725" indent="-85725">
                <a:defRPr/>
              </a:pPr>
              <a:r>
                <a:rPr kumimoji="0" lang="en-US" altLang="ko-KR" sz="800">
                  <a:solidFill>
                    <a:srgbClr val="000000"/>
                  </a:solidFill>
                  <a:latin typeface="Times New Roman" pitchFamily="18" charset="0"/>
                </a:rPr>
                <a:t>Seoul</a:t>
              </a:r>
              <a:endParaRPr kumimoji="0" lang="ko-KR" altLang="en-US" sz="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914400" y="0"/>
            <a:ext cx="822960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r">
              <a:spcBef>
                <a:spcPct val="0"/>
              </a:spcBef>
            </a:pPr>
            <a:endParaRPr lang="ko-KR" altLang="ko-KR" sz="3200" dirty="0">
              <a:solidFill>
                <a:srgbClr val="FFCC00"/>
              </a:solidFill>
              <a:latin typeface="HY중고딕" pitchFamily="18" charset="-127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0" y="-1"/>
            <a:ext cx="9146566" cy="665846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-2566" y="6653893"/>
            <a:ext cx="9146566" cy="232682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9" name="Rectangle 46"/>
          <p:cNvSpPr>
            <a:spLocks noChangeArrowheads="1"/>
          </p:cNvSpPr>
          <p:nvPr/>
        </p:nvSpPr>
        <p:spPr bwMode="auto">
          <a:xfrm>
            <a:off x="8576990" y="6663420"/>
            <a:ext cx="495172" cy="1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48" tIns="37778" rIns="75548" bIns="37778" anchor="ctr"/>
          <a:lstStyle/>
          <a:p>
            <a:pPr algn="r" defTabSz="756838" latinLnBrk="0">
              <a:defRPr/>
            </a:pPr>
            <a:fld id="{A58FC934-4A7C-48BE-B016-4B2803B59A26}" type="slidenum">
              <a:rPr lang="en-US" altLang="ko-KR" sz="900" b="1" kern="0">
                <a:solidFill>
                  <a:srgbClr val="FFFFFF"/>
                </a:solidFill>
              </a:rPr>
              <a:pPr algn="r" defTabSz="756838" latinLnBrk="0">
                <a:defRPr/>
              </a:pPr>
              <a:t>5</a:t>
            </a:fld>
            <a:endParaRPr lang="en-US" altLang="ko-KR" sz="900" b="1" kern="0" dirty="0">
              <a:solidFill>
                <a:srgbClr val="FFFFFF"/>
              </a:solidFill>
            </a:endParaRPr>
          </a:p>
        </p:txBody>
      </p:sp>
      <p:pic>
        <p:nvPicPr>
          <p:cNvPr id="10" name="Picture 2" descr="3d항공사진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97" y="618906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50827" y="5804714"/>
            <a:ext cx="8893173" cy="1138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4" tIns="45717" rIns="91434" bIns="45717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altLang="ko-KR" sz="14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Now in its 600th year of official history, Seoul is a city where Korea’s traditional and modern cultures coexist. Geographically, it is an extraordinary example of good location, as mountains, rivers and urban spaces all combine to produce a picture-perfect city. </a:t>
            </a:r>
            <a:r>
              <a:rPr lang="en-US" altLang="ko-KR" sz="16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/>
            </a:r>
            <a:br>
              <a:rPr lang="en-US" altLang="ko-KR" sz="16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</a:br>
            <a:r>
              <a:rPr lang="en-US" altLang="ko-KR" sz="13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/>
            </a:r>
            <a:br>
              <a:rPr lang="en-US" altLang="ko-KR" sz="13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</a:br>
            <a:endParaRPr lang="en-US" altLang="ko-KR" sz="1300" dirty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sp>
        <p:nvSpPr>
          <p:cNvPr id="13" name="Text Box 200"/>
          <p:cNvSpPr txBox="1">
            <a:spLocks noChangeArrowheads="1"/>
          </p:cNvSpPr>
          <p:nvPr/>
        </p:nvSpPr>
        <p:spPr bwMode="auto">
          <a:xfrm>
            <a:off x="5170315" y="1341252"/>
            <a:ext cx="3973684" cy="125152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7279" tIns="43640" rIns="87279" bIns="43640">
            <a:spAutoFit/>
          </a:bodyPr>
          <a:lstStyle/>
          <a:p>
            <a:pPr algn="l">
              <a:lnSpc>
                <a:spcPct val="120000"/>
              </a:lnSpc>
            </a:pPr>
            <a:r>
              <a:rPr lang="en-US" altLang="ko-KR" sz="1700" dirty="0" smtClean="0">
                <a:solidFill>
                  <a:srgbClr val="FFFF00"/>
                </a:solidFill>
                <a:latin typeface="YoonGothic Medium" pitchFamily="18" charset="-127"/>
                <a:ea typeface="YoonGothic Medium" pitchFamily="18" charset="-127"/>
                <a:cs typeface="YoonGothic Medium" pitchFamily="18" charset="-127"/>
              </a:rPr>
              <a:t>Population: 10,464,000</a:t>
            </a:r>
          </a:p>
          <a:p>
            <a:pPr algn="l">
              <a:lnSpc>
                <a:spcPct val="120000"/>
              </a:lnSpc>
            </a:pPr>
            <a:r>
              <a:rPr lang="en-US" altLang="ko-KR" sz="1700" b="1" dirty="0" smtClean="0">
                <a:solidFill>
                  <a:srgbClr val="FFFF00"/>
                </a:solidFill>
                <a:latin typeface="YoonGothic Medium" pitchFamily="18" charset="-127"/>
                <a:ea typeface="YoonGothic Medium" pitchFamily="18" charset="-127"/>
                <a:cs typeface="YoonGothic Medium" pitchFamily="18" charset="-127"/>
              </a:rPr>
              <a:t>Area: 605.25㎢</a:t>
            </a:r>
          </a:p>
          <a:p>
            <a:pPr algn="l">
              <a:lnSpc>
                <a:spcPct val="120000"/>
              </a:lnSpc>
            </a:pPr>
            <a:r>
              <a:rPr lang="en-US" altLang="ko-KR" sz="1700" b="1" dirty="0" smtClean="0">
                <a:solidFill>
                  <a:srgbClr val="FFFF00"/>
                </a:solidFill>
                <a:latin typeface="YoonGothic Medium" pitchFamily="18" charset="-127"/>
                <a:ea typeface="YoonGothic Medium" pitchFamily="18" charset="-127"/>
                <a:cs typeface="YoonGothic Medium" pitchFamily="18" charset="-127"/>
              </a:rPr>
              <a:t>          (0.6% </a:t>
            </a:r>
            <a:r>
              <a:rPr lang="en-US" altLang="ko-KR" sz="1100" b="1" dirty="0" smtClean="0">
                <a:solidFill>
                  <a:srgbClr val="FFFF00"/>
                </a:solidFill>
                <a:latin typeface="YoonGothic Medium" pitchFamily="18" charset="-127"/>
                <a:ea typeface="YoonGothic Medium" pitchFamily="18" charset="-127"/>
                <a:cs typeface="YoonGothic Medium" pitchFamily="18" charset="-127"/>
              </a:rPr>
              <a:t>of the Korean Peninsula</a:t>
            </a:r>
            <a:r>
              <a:rPr lang="en-US" altLang="ko-KR" sz="1700" b="1" dirty="0" smtClean="0">
                <a:solidFill>
                  <a:srgbClr val="FFFF00"/>
                </a:solidFill>
                <a:latin typeface="YoonGothic Medium" pitchFamily="18" charset="-127"/>
                <a:ea typeface="YoonGothic Medium" pitchFamily="18" charset="-127"/>
                <a:cs typeface="YoonGothic Medium" pitchFamily="18" charset="-127"/>
              </a:rPr>
              <a:t>)</a:t>
            </a:r>
          </a:p>
          <a:p>
            <a:pPr>
              <a:lnSpc>
                <a:spcPct val="120000"/>
              </a:lnSpc>
            </a:pPr>
            <a:r>
              <a:rPr lang="en-US" altLang="ko-KR" sz="1100" dirty="0" smtClean="0">
                <a:solidFill>
                  <a:srgbClr val="FFFF00"/>
                </a:solidFill>
                <a:latin typeface="YoonGothic Medium" pitchFamily="18" charset="-127"/>
                <a:ea typeface="YoonGothic Medium" pitchFamily="18" charset="-127"/>
                <a:cs typeface="YoonGothic Medium" pitchFamily="18" charset="-127"/>
              </a:rPr>
              <a:t>- by 12.31 2009.</a:t>
            </a:r>
            <a:endParaRPr lang="en-US" altLang="ko-KR" sz="1100" dirty="0">
              <a:solidFill>
                <a:srgbClr val="FFFF00"/>
              </a:solidFill>
              <a:latin typeface="YoonGothic Medium" pitchFamily="18" charset="-127"/>
              <a:ea typeface="YoonGothic Medium" pitchFamily="18" charset="-127"/>
              <a:cs typeface="YoonGothic Medium" pitchFamily="18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1867" y="45408"/>
            <a:ext cx="6364520" cy="380779"/>
          </a:xfrm>
          <a:prstGeom prst="rect">
            <a:avLst/>
          </a:prstGeom>
          <a:noFill/>
        </p:spPr>
        <p:txBody>
          <a:bodyPr wrap="square" lIns="72295" tIns="36148" rIns="72295" bIns="36148" rtlCol="0">
            <a:spAutoFit/>
          </a:bodyPr>
          <a:lstStyle/>
          <a:p>
            <a:pPr defTabSz="722949" latinLnBrk="0">
              <a:defRPr/>
            </a:pPr>
            <a:r>
              <a:rPr lang="en-US" altLang="ko-KR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Coexistence of Traditional and Modern</a:t>
            </a:r>
            <a:r>
              <a:rPr lang="ko-KR" altLang="en-US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</a:t>
            </a:r>
            <a:r>
              <a:rPr lang="en-US" altLang="ko-KR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Culture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7763020" y="333373"/>
            <a:ext cx="1330622" cy="24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295" tIns="36148" rIns="72295" bIns="36148">
            <a:spAutoFit/>
          </a:bodyPr>
          <a:lstStyle/>
          <a:p>
            <a:pPr defTabSz="722949" latinLnBrk="0">
              <a:spcBef>
                <a:spcPct val="30000"/>
              </a:spcBef>
              <a:defRPr/>
            </a:pPr>
            <a:r>
              <a:rPr lang="en-US" altLang="ko-KR" sz="1100" kern="0" dirty="0" err="1" smtClean="0">
                <a:solidFill>
                  <a:srgbClr val="FFFFFF"/>
                </a:solidFill>
                <a:latin typeface="AucoinExtBol" pitchFamily="34" charset="0"/>
                <a:ea typeface="굴림" charset="-127"/>
              </a:rPr>
              <a:t>Seoul</a:t>
            </a:r>
            <a:r>
              <a:rPr lang="en-US" altLang="ko-KR" sz="1100" kern="0" dirty="0" err="1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_creative</a:t>
            </a:r>
            <a:r>
              <a:rPr lang="en-US" altLang="ko-KR" sz="1100" kern="0" dirty="0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 city</a:t>
            </a:r>
            <a:endParaRPr lang="en-US" altLang="ko-KR" sz="1100" kern="0" dirty="0">
              <a:solidFill>
                <a:srgbClr val="C0C0C0"/>
              </a:solidFill>
              <a:latin typeface="AucoinExtBol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68206767-01AB-4E46-9E72-D7138BC5FD09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50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26627" name="TextBox 5"/>
          <p:cNvSpPr txBox="1">
            <a:spLocks noChangeArrowheads="1"/>
          </p:cNvSpPr>
          <p:nvPr/>
        </p:nvSpPr>
        <p:spPr bwMode="auto">
          <a:xfrm>
            <a:off x="277812" y="260648"/>
            <a:ext cx="8866188" cy="5110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352" tIns="39676" rIns="79352" bIns="39676">
            <a:spAutoFit/>
          </a:bodyPr>
          <a:lstStyle/>
          <a:p>
            <a:pPr defTabSz="792163" latinLnBrk="0"/>
            <a:r>
              <a:rPr kumimoji="0" lang="ko-KR" altLang="en-US" sz="2200" dirty="0">
                <a:solidFill>
                  <a:srgbClr val="C00000"/>
                </a:solidFill>
                <a:latin typeface="Times New Roman" pitchFamily="18" charset="0"/>
              </a:rPr>
              <a:t>  </a:t>
            </a:r>
            <a:r>
              <a:rPr lang="en-US" altLang="ko-KR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reative </a:t>
            </a:r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cultural 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industry </a:t>
            </a:r>
            <a:r>
              <a:rPr kumimoji="0" lang="ko-KR" altLang="en-US" sz="2800" dirty="0" smtClean="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</a:rPr>
              <a:t>has 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</a:rPr>
              <a:t>a big  effect </a:t>
            </a:r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</a:rPr>
              <a:t>of creating jobs.</a:t>
            </a:r>
            <a:endParaRPr kumimoji="0" lang="ko-KR" altLang="en-US" sz="28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graphicFrame>
        <p:nvGraphicFramePr>
          <p:cNvPr id="35" name="차트 34"/>
          <p:cNvGraphicFramePr/>
          <p:nvPr/>
        </p:nvGraphicFramePr>
        <p:xfrm>
          <a:off x="3059815" y="1255700"/>
          <a:ext cx="5634242" cy="2395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6629" name="TextBox 35"/>
          <p:cNvSpPr txBox="1">
            <a:spLocks noChangeArrowheads="1"/>
          </p:cNvSpPr>
          <p:nvPr/>
        </p:nvSpPr>
        <p:spPr bwMode="auto">
          <a:xfrm>
            <a:off x="3038475" y="1112838"/>
            <a:ext cx="95726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US" altLang="ko-KR" sz="10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[$0.1Bil]</a:t>
            </a:r>
            <a:endParaRPr kumimoji="0" lang="ko-KR" altLang="en-US" sz="1000">
              <a:solidFill>
                <a:srgbClr val="0000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30" name="TextBox 36"/>
          <p:cNvSpPr txBox="1">
            <a:spLocks noChangeArrowheads="1"/>
          </p:cNvSpPr>
          <p:nvPr/>
        </p:nvSpPr>
        <p:spPr bwMode="auto">
          <a:xfrm>
            <a:off x="8193088" y="1119188"/>
            <a:ext cx="42862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US" altLang="ko-KR" sz="100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[%]</a:t>
            </a:r>
            <a:endParaRPr kumimoji="0" lang="ko-KR" altLang="en-US" sz="1000">
              <a:solidFill>
                <a:srgbClr val="0000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31" name="TextBox 37"/>
          <p:cNvSpPr txBox="1">
            <a:spLocks noChangeArrowheads="1"/>
          </p:cNvSpPr>
          <p:nvPr/>
        </p:nvSpPr>
        <p:spPr bwMode="auto">
          <a:xfrm>
            <a:off x="6372225" y="1571625"/>
            <a:ext cx="1787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US" altLang="ko-KR" sz="1000">
                <a:solidFill>
                  <a:srgbClr val="953735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Global rate of growth</a:t>
            </a:r>
            <a:endParaRPr kumimoji="0" lang="ko-KR" altLang="en-US" sz="1000">
              <a:solidFill>
                <a:srgbClr val="953735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32" name="TextBox 38"/>
          <p:cNvSpPr txBox="1">
            <a:spLocks noChangeArrowheads="1"/>
          </p:cNvSpPr>
          <p:nvPr/>
        </p:nvSpPr>
        <p:spPr bwMode="auto">
          <a:xfrm>
            <a:off x="4857750" y="2349500"/>
            <a:ext cx="158591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latinLnBrk="0"/>
            <a:r>
              <a:rPr kumimoji="0" lang="en-US" altLang="ko-KR" sz="1000">
                <a:solidFill>
                  <a:srgbClr val="17375E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Global market size</a:t>
            </a:r>
            <a:endParaRPr kumimoji="0" lang="ko-KR" altLang="en-US" sz="1000">
              <a:solidFill>
                <a:srgbClr val="17375E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33" name="TextBox 45"/>
          <p:cNvSpPr txBox="1">
            <a:spLocks noChangeArrowheads="1"/>
          </p:cNvSpPr>
          <p:nvPr/>
        </p:nvSpPr>
        <p:spPr bwMode="auto">
          <a:xfrm>
            <a:off x="250825" y="2111375"/>
            <a:ext cx="27209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400">
                <a:latin typeface="Times New Roman" pitchFamily="18" charset="0"/>
                <a:ea typeface="YoonGothic Medium" charset="0"/>
                <a:cs typeface="Times New Roman" pitchFamily="18" charset="0"/>
              </a:rPr>
              <a:t>Yearly</a:t>
            </a:r>
            <a:r>
              <a:rPr kumimoji="0" lang="ko-KR" altLang="en-US" sz="1400" b="1"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kumimoji="0" lang="en-US" altLang="ko-KR" b="1">
                <a:solidFill>
                  <a:srgbClr val="FF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7%</a:t>
            </a:r>
            <a:r>
              <a:rPr kumimoji="0" lang="en-US" altLang="ko-KR" sz="1400" b="1"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kumimoji="0" lang="en-US" altLang="ko-KR" sz="1400">
                <a:latin typeface="Times New Roman" pitchFamily="18" charset="0"/>
                <a:ea typeface="YoonGothic Medium" charset="0"/>
                <a:cs typeface="Times New Roman" pitchFamily="18" charset="0"/>
              </a:rPr>
              <a:t>of growth</a:t>
            </a:r>
          </a:p>
          <a:p>
            <a:endParaRPr kumimoji="0" lang="en-US" altLang="ko-KR" sz="2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r>
              <a:rPr kumimoji="0" lang="en-US" altLang="ko-KR" sz="1400">
                <a:latin typeface="Times New Roman" pitchFamily="18" charset="0"/>
                <a:ea typeface="YoonGothic Medium" charset="0"/>
                <a:cs typeface="Times New Roman" pitchFamily="18" charset="0"/>
              </a:rPr>
              <a:t>Size</a:t>
            </a:r>
            <a:r>
              <a:rPr kumimoji="0" lang="ko-KR" altLang="en-US" sz="140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ko-KR" sz="1400">
                <a:latin typeface="Times New Roman" pitchFamily="18" charset="0"/>
                <a:cs typeface="Times New Roman" pitchFamily="18" charset="0"/>
              </a:rPr>
              <a:t>– $2.2 trillion”</a:t>
            </a:r>
            <a:r>
              <a:rPr kumimoji="0" lang="ko-KR" altLang="en-US" sz="140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altLang="ko-KR" sz="14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4" name="TextBox 46"/>
          <p:cNvSpPr txBox="1">
            <a:spLocks noChangeArrowheads="1"/>
          </p:cNvSpPr>
          <p:nvPr/>
        </p:nvSpPr>
        <p:spPr bwMode="auto">
          <a:xfrm>
            <a:off x="250825" y="4576763"/>
            <a:ext cx="3106738" cy="66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kumimoji="0" lang="en-US" altLang="ko-KR" sz="1400" dirty="0">
                <a:latin typeface="Times New Roman" pitchFamily="18" charset="0"/>
                <a:ea typeface="YoonGothic Medium" charset="0"/>
                <a:cs typeface="Times New Roman" pitchFamily="18" charset="0"/>
              </a:rPr>
              <a:t>Yearly</a:t>
            </a:r>
            <a:r>
              <a:rPr kumimoji="0" lang="ko-KR" altLang="en-US" sz="1400" dirty="0">
                <a:latin typeface="Times New Roman" pitchFamily="18" charset="0"/>
                <a:ea typeface="YoonGothic Medium" charset="0"/>
                <a:cs typeface="Times New Roman" pitchFamily="18" charset="0"/>
              </a:rPr>
              <a:t>  </a:t>
            </a:r>
            <a:r>
              <a:rPr kumimoji="0" lang="en-US" altLang="ko-KR" b="1" dirty="0">
                <a:solidFill>
                  <a:srgbClr val="FF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8% or more</a:t>
            </a:r>
            <a:r>
              <a:rPr kumimoji="0" lang="ko-KR" alt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altLang="ko-KR" sz="1400" dirty="0">
                <a:latin typeface="Times New Roman" pitchFamily="18" charset="0"/>
                <a:cs typeface="Times New Roman" pitchFamily="18" charset="0"/>
              </a:rPr>
              <a:t>growth</a:t>
            </a:r>
          </a:p>
          <a:p>
            <a:endParaRPr kumimoji="0" lang="en-US" altLang="ko-KR" sz="500" dirty="0">
              <a:latin typeface="Times New Roman" pitchFamily="18" charset="0"/>
              <a:cs typeface="Times New Roman" pitchFamily="18" charset="0"/>
            </a:endParaRPr>
          </a:p>
          <a:p>
            <a:r>
              <a:rPr kumimoji="0" lang="en-US" altLang="ko-KR" sz="1400" dirty="0">
                <a:latin typeface="Times New Roman" pitchFamily="18" charset="0"/>
                <a:cs typeface="Times New Roman" pitchFamily="18" charset="0"/>
              </a:rPr>
              <a:t>Size – $500 Bill”</a:t>
            </a:r>
            <a:r>
              <a:rPr kumimoji="0" lang="ko-KR" altLang="en-US" sz="1400" dirty="0">
                <a:latin typeface="Times New Roman" pitchFamily="18" charset="0"/>
                <a:cs typeface="Times New Roman" pitchFamily="18" charset="0"/>
              </a:rPr>
              <a:t> </a:t>
            </a:r>
            <a:endParaRPr kumimoji="0" lang="en-US" altLang="ko-KR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635" name="오각형 47"/>
          <p:cNvSpPr>
            <a:spLocks noChangeArrowheads="1"/>
          </p:cNvSpPr>
          <p:nvPr/>
        </p:nvSpPr>
        <p:spPr bwMode="auto">
          <a:xfrm>
            <a:off x="263525" y="1549400"/>
            <a:ext cx="2576513" cy="512763"/>
          </a:xfrm>
          <a:prstGeom prst="homePlate">
            <a:avLst>
              <a:gd name="adj" fmla="val 49992"/>
            </a:avLst>
          </a:prstGeom>
          <a:solidFill>
            <a:srgbClr val="002060">
              <a:alpha val="30196"/>
            </a:srgbClr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/>
            <a:r>
              <a:rPr kumimoji="0" lang="en-US" altLang="ko-KR" sz="1700">
                <a:latin typeface="Times New Roman" pitchFamily="18" charset="0"/>
                <a:ea typeface="YoonGothic Bold" charset="0"/>
                <a:cs typeface="Times New Roman" pitchFamily="18" charset="0"/>
              </a:rPr>
              <a:t>Global cultural market</a:t>
            </a:r>
            <a:endParaRPr kumimoji="0" lang="ko-KR" altLang="en-US" sz="1700"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36" name="오각형 48"/>
          <p:cNvSpPr>
            <a:spLocks noChangeArrowheads="1"/>
          </p:cNvSpPr>
          <p:nvPr/>
        </p:nvSpPr>
        <p:spPr bwMode="auto">
          <a:xfrm>
            <a:off x="263525" y="3948113"/>
            <a:ext cx="2576513" cy="512762"/>
          </a:xfrm>
          <a:prstGeom prst="homePlate">
            <a:avLst>
              <a:gd name="adj" fmla="val 49992"/>
            </a:avLst>
          </a:prstGeom>
          <a:solidFill>
            <a:srgbClr val="002060">
              <a:alpha val="30196"/>
            </a:srgbClr>
          </a:solidFill>
          <a:ln w="25400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/>
            <a:r>
              <a:rPr kumimoji="0" lang="en-US" altLang="ko-KR" sz="1700">
                <a:latin typeface="Times New Roman" pitchFamily="18" charset="0"/>
                <a:ea typeface="YoonGothic Bold" charset="0"/>
                <a:cs typeface="Times New Roman" pitchFamily="18" charset="0"/>
              </a:rPr>
              <a:t>Inductive effect of cultural industry</a:t>
            </a:r>
            <a:endParaRPr kumimoji="0" lang="ko-KR" altLang="en-US" sz="1700"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37" name="Rectangle 18"/>
          <p:cNvSpPr>
            <a:spLocks noChangeArrowheads="1"/>
          </p:cNvSpPr>
          <p:nvPr/>
        </p:nvSpPr>
        <p:spPr bwMode="auto">
          <a:xfrm>
            <a:off x="2820988" y="3933825"/>
            <a:ext cx="1395412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kumimoji="0" lang="en-US" altLang="ko-KR" sz="1300">
                <a:solidFill>
                  <a:srgbClr val="333333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Effect on production inducement</a:t>
            </a:r>
            <a:endParaRPr kumimoji="0" lang="ko-KR" altLang="en-US" sz="1300">
              <a:solidFill>
                <a:srgbClr val="333333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38" name="Rectangle 31"/>
          <p:cNvSpPr>
            <a:spLocks noChangeArrowheads="1"/>
          </p:cNvSpPr>
          <p:nvPr/>
        </p:nvSpPr>
        <p:spPr bwMode="auto">
          <a:xfrm>
            <a:off x="2357438" y="4868863"/>
            <a:ext cx="1858962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kumimoji="0" lang="en-US" altLang="ko-KR" sz="1300">
                <a:solidFill>
                  <a:srgbClr val="333333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Employment inducement</a:t>
            </a:r>
            <a:r>
              <a:rPr kumimoji="0" lang="ko-KR" altLang="en-US" sz="1300">
                <a:solidFill>
                  <a:srgbClr val="333333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endParaRPr kumimoji="0" lang="en-US" altLang="ko-KR" sz="1300">
              <a:solidFill>
                <a:srgbClr val="333333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 algn="r"/>
            <a:r>
              <a:rPr kumimoji="0" lang="en-US" altLang="ko-KR" sz="1300">
                <a:solidFill>
                  <a:srgbClr val="333333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(10 Bill investment) </a:t>
            </a:r>
          </a:p>
        </p:txBody>
      </p:sp>
      <p:sp>
        <p:nvSpPr>
          <p:cNvPr id="26639" name="Rectangle 17"/>
          <p:cNvSpPr>
            <a:spLocks noChangeArrowheads="1"/>
          </p:cNvSpPr>
          <p:nvPr/>
        </p:nvSpPr>
        <p:spPr bwMode="auto">
          <a:xfrm>
            <a:off x="4332288" y="3943350"/>
            <a:ext cx="3498850" cy="209550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en-US" altLang="ko-KR" sz="1200">
                <a:solidFill>
                  <a:schemeClr val="bg1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Cultural industry</a:t>
            </a:r>
            <a:endParaRPr kumimoji="0" lang="ko-KR" altLang="en-US" sz="1200">
              <a:solidFill>
                <a:schemeClr val="bg1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40" name="Rectangle 19"/>
          <p:cNvSpPr>
            <a:spLocks noChangeArrowheads="1"/>
          </p:cNvSpPr>
          <p:nvPr/>
        </p:nvSpPr>
        <p:spPr bwMode="auto">
          <a:xfrm>
            <a:off x="4337050" y="4152900"/>
            <a:ext cx="2476500" cy="2127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en-US" altLang="ko-KR" sz="12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Manufacturing</a:t>
            </a:r>
            <a:endParaRPr kumimoji="0" lang="ko-KR" altLang="en-US" sz="1200">
              <a:solidFill>
                <a:srgbClr val="00206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54" name="Rectangle 20"/>
          <p:cNvSpPr>
            <a:spLocks noChangeArrowheads="1"/>
          </p:cNvSpPr>
          <p:nvPr/>
        </p:nvSpPr>
        <p:spPr bwMode="auto">
          <a:xfrm>
            <a:off x="4337050" y="4365625"/>
            <a:ext cx="1760538" cy="211138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kumimoji="0" lang="en-US" altLang="ko-KR" sz="12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Service</a:t>
            </a:r>
            <a:endParaRPr kumimoji="0" lang="ko-KR" altLang="en-US" sz="1200">
              <a:solidFill>
                <a:srgbClr val="00206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6642" name="Rectangle 21"/>
          <p:cNvSpPr>
            <a:spLocks noChangeArrowheads="1"/>
          </p:cNvSpPr>
          <p:nvPr/>
        </p:nvSpPr>
        <p:spPr bwMode="auto">
          <a:xfrm>
            <a:off x="7818438" y="3897313"/>
            <a:ext cx="44767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ko-KR" sz="1200">
                <a:latin typeface="Times New Roman" pitchFamily="18" charset="0"/>
                <a:ea typeface="YoonGothic Bold" charset="0"/>
                <a:cs typeface="Times New Roman" pitchFamily="18" charset="0"/>
              </a:rPr>
              <a:t>2.11</a:t>
            </a:r>
          </a:p>
        </p:txBody>
      </p:sp>
      <p:sp>
        <p:nvSpPr>
          <p:cNvPr id="26643" name="Rectangle 22"/>
          <p:cNvSpPr>
            <a:spLocks noChangeArrowheads="1"/>
          </p:cNvSpPr>
          <p:nvPr/>
        </p:nvSpPr>
        <p:spPr bwMode="auto">
          <a:xfrm>
            <a:off x="6727825" y="4090988"/>
            <a:ext cx="454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ko-KR" sz="1200">
                <a:latin typeface="Times New Roman" pitchFamily="18" charset="0"/>
                <a:ea typeface="YoonGothic Bold" charset="0"/>
                <a:cs typeface="Times New Roman" pitchFamily="18" charset="0"/>
              </a:rPr>
              <a:t>1.96</a:t>
            </a:r>
          </a:p>
        </p:txBody>
      </p:sp>
      <p:sp>
        <p:nvSpPr>
          <p:cNvPr id="26644" name="Rectangle 23"/>
          <p:cNvSpPr>
            <a:spLocks noChangeArrowheads="1"/>
          </p:cNvSpPr>
          <p:nvPr/>
        </p:nvSpPr>
        <p:spPr bwMode="auto">
          <a:xfrm>
            <a:off x="6027738" y="4321175"/>
            <a:ext cx="454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ko-KR" sz="1200">
                <a:latin typeface="Times New Roman" pitchFamily="18" charset="0"/>
                <a:ea typeface="YoonGothic Bold" charset="0"/>
                <a:cs typeface="Times New Roman" pitchFamily="18" charset="0"/>
              </a:rPr>
              <a:t>1.68</a:t>
            </a:r>
          </a:p>
        </p:txBody>
      </p:sp>
      <p:sp>
        <p:nvSpPr>
          <p:cNvPr id="26645" name="Rectangle 32"/>
          <p:cNvSpPr>
            <a:spLocks noChangeArrowheads="1"/>
          </p:cNvSpPr>
          <p:nvPr/>
        </p:nvSpPr>
        <p:spPr bwMode="auto">
          <a:xfrm>
            <a:off x="4337050" y="4832350"/>
            <a:ext cx="3494088" cy="211138"/>
          </a:xfrm>
          <a:prstGeom prst="rect">
            <a:avLst/>
          </a:prstGeom>
          <a:solidFill>
            <a:srgbClr val="C00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en-US" altLang="ko-KR" sz="1200">
                <a:solidFill>
                  <a:schemeClr val="bg1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Cultural industry</a:t>
            </a:r>
            <a:endParaRPr kumimoji="0" lang="ko-KR" altLang="en-US" sz="1200">
              <a:solidFill>
                <a:schemeClr val="bg1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46" name="Rectangle 33"/>
          <p:cNvSpPr>
            <a:spLocks noChangeArrowheads="1"/>
          </p:cNvSpPr>
          <p:nvPr/>
        </p:nvSpPr>
        <p:spPr bwMode="auto">
          <a:xfrm>
            <a:off x="4337050" y="5043488"/>
            <a:ext cx="2473325" cy="212725"/>
          </a:xfrm>
          <a:prstGeom prst="rect">
            <a:avLst/>
          </a:prstGeom>
          <a:solidFill>
            <a:srgbClr val="DDDDD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kumimoji="0" lang="en-US" altLang="ko-KR" sz="12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Manufacturing</a:t>
            </a:r>
            <a:endParaRPr kumimoji="0" lang="ko-KR" altLang="en-US" sz="1200">
              <a:solidFill>
                <a:srgbClr val="00206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68" name="Rectangle 34"/>
          <p:cNvSpPr>
            <a:spLocks noChangeArrowheads="1"/>
          </p:cNvSpPr>
          <p:nvPr/>
        </p:nvSpPr>
        <p:spPr bwMode="auto">
          <a:xfrm>
            <a:off x="4337050" y="5256213"/>
            <a:ext cx="3217863" cy="174625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r>
              <a:rPr kumimoji="0" lang="en-US" altLang="ko-KR" sz="12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Service</a:t>
            </a:r>
            <a:endParaRPr kumimoji="0" lang="ko-KR" altLang="en-US" sz="1200">
              <a:solidFill>
                <a:srgbClr val="00206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6648" name="Rectangle 35"/>
          <p:cNvSpPr>
            <a:spLocks noChangeArrowheads="1"/>
          </p:cNvSpPr>
          <p:nvPr/>
        </p:nvSpPr>
        <p:spPr bwMode="auto">
          <a:xfrm>
            <a:off x="7764463" y="4789488"/>
            <a:ext cx="962025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ko-KR" sz="1200">
                <a:latin typeface="Times New Roman" pitchFamily="18" charset="0"/>
                <a:ea typeface="YoonGothic Bold" charset="0"/>
                <a:cs typeface="Times New Roman" pitchFamily="18" charset="0"/>
              </a:rPr>
              <a:t>15.9 persons</a:t>
            </a:r>
            <a:endParaRPr kumimoji="0" lang="ko-KR" altLang="en-US" sz="1200"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49" name="Rectangle 36"/>
          <p:cNvSpPr>
            <a:spLocks noChangeArrowheads="1"/>
          </p:cNvSpPr>
          <p:nvPr/>
        </p:nvSpPr>
        <p:spPr bwMode="auto">
          <a:xfrm>
            <a:off x="6775450" y="5003800"/>
            <a:ext cx="884238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ko-KR" sz="1200">
                <a:latin typeface="Times New Roman" pitchFamily="18" charset="0"/>
                <a:ea typeface="YoonGothic Bold" charset="0"/>
                <a:cs typeface="Times New Roman" pitchFamily="18" charset="0"/>
              </a:rPr>
              <a:t>9.4 persons</a:t>
            </a:r>
            <a:endParaRPr kumimoji="0" lang="ko-KR" altLang="en-US" sz="1200"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6650" name="Rectangle 37"/>
          <p:cNvSpPr>
            <a:spLocks noChangeArrowheads="1"/>
          </p:cNvSpPr>
          <p:nvPr/>
        </p:nvSpPr>
        <p:spPr bwMode="auto">
          <a:xfrm>
            <a:off x="7478713" y="5178425"/>
            <a:ext cx="962025" cy="2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30000"/>
              </a:spcBef>
            </a:pPr>
            <a:r>
              <a:rPr kumimoji="0" lang="en-US" altLang="ko-KR" sz="1200">
                <a:latin typeface="Times New Roman" pitchFamily="18" charset="0"/>
                <a:ea typeface="YoonGothic Bold" charset="0"/>
                <a:cs typeface="Times New Roman" pitchFamily="18" charset="0"/>
              </a:rPr>
              <a:t>14.9 persons</a:t>
            </a:r>
            <a:endParaRPr kumimoji="0" lang="ko-KR" altLang="en-US" sz="1200"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8" name="AutoShape 6"/>
          <p:cNvSpPr>
            <a:spLocks noChangeArrowheads="1"/>
          </p:cNvSpPr>
          <p:nvPr/>
        </p:nvSpPr>
        <p:spPr bwMode="auto">
          <a:xfrm>
            <a:off x="3101975" y="3527425"/>
            <a:ext cx="2428875" cy="223838"/>
          </a:xfrm>
          <a:prstGeom prst="roundRect">
            <a:avLst>
              <a:gd name="adj" fmla="val 16667"/>
            </a:avLst>
          </a:prstGeom>
          <a:noFill/>
          <a:ln w="9525">
            <a:noFill/>
            <a:round/>
            <a:headEnd/>
            <a:tailEnd/>
          </a:ln>
          <a:effectLst>
            <a:outerShdw dist="17961" dir="2700000" algn="ctr" rotWithShape="0">
              <a:srgbClr val="FFFFFF"/>
            </a:outerShdw>
          </a:effectLst>
        </p:spPr>
        <p:txBody>
          <a:bodyPr wrap="none" anchor="ctr"/>
          <a:lstStyle/>
          <a:p>
            <a:pPr latinLnBrk="0">
              <a:defRPr/>
            </a:pPr>
            <a:r>
              <a:rPr kumimoji="0" lang="en-US" altLang="ko-KR" sz="900">
                <a:solidFill>
                  <a:srgbClr val="7C7C7C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Source: Pricewater house Coopers, 2008</a:t>
            </a:r>
            <a:endParaRPr kumimoji="0" lang="ko-KR" altLang="en-US" sz="1000">
              <a:solidFill>
                <a:srgbClr val="7C7C7C"/>
              </a:solidFill>
              <a:latin typeface="Times New Roman" pitchFamily="18" charset="0"/>
              <a:ea typeface="YoonGothic Bold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2"/>
          <p:cNvSpPr>
            <a:spLocks noChangeArrowheads="1"/>
          </p:cNvSpPr>
          <p:nvPr/>
        </p:nvSpPr>
        <p:spPr bwMode="auto">
          <a:xfrm>
            <a:off x="0" y="1465263"/>
            <a:ext cx="9144000" cy="4689475"/>
          </a:xfrm>
          <a:prstGeom prst="rect">
            <a:avLst/>
          </a:prstGeom>
          <a:solidFill>
            <a:srgbClr val="A6C36B">
              <a:alpha val="41176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7651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7BCAEFF-885F-4B0F-82F1-CAF6F01E6D2E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51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27652" name="TextBox 5"/>
          <p:cNvSpPr txBox="1">
            <a:spLocks noChangeArrowheads="1"/>
          </p:cNvSpPr>
          <p:nvPr/>
        </p:nvSpPr>
        <p:spPr bwMode="auto">
          <a:xfrm>
            <a:off x="309563" y="688975"/>
            <a:ext cx="8545512" cy="449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algn="ctr" defTabSz="792163" latinLnBrk="0"/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“Creating jobs </a:t>
            </a:r>
            <a:r>
              <a:rPr kumimoji="0" lang="en-US" altLang="ko-KR" sz="24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through 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Seoul-type creative cultural industry”</a:t>
            </a:r>
            <a:endParaRPr kumimoji="0" lang="ko-KR" altLang="en-US" dirty="0">
              <a:solidFill>
                <a:srgbClr val="C000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96" name="AutoShape 4"/>
          <p:cNvSpPr>
            <a:spLocks noChangeArrowheads="1"/>
          </p:cNvSpPr>
          <p:nvPr/>
        </p:nvSpPr>
        <p:spPr bwMode="auto">
          <a:xfrm>
            <a:off x="401637" y="1896621"/>
            <a:ext cx="4110983" cy="3783743"/>
          </a:xfrm>
          <a:prstGeom prst="foldedCorner">
            <a:avLst>
              <a:gd name="adj" fmla="val 5909"/>
            </a:avLst>
          </a:prstGeom>
          <a:gradFill rotWithShape="0">
            <a:gsLst>
              <a:gs pos="0">
                <a:srgbClr val="FFFFFF"/>
              </a:gs>
              <a:gs pos="100000">
                <a:srgbClr val="FFEDA3"/>
              </a:gs>
            </a:gsLst>
            <a:lin ang="5400000" scaled="1"/>
          </a:gradFill>
          <a:ln w="12700">
            <a:noFill/>
            <a:round/>
            <a:headEnd/>
            <a:tailEnd/>
          </a:ln>
          <a:effectLst>
            <a:outerShdw blurRad="63500" dist="38100" algn="l" rotWithShape="0">
              <a:srgbClr val="000000">
                <a:alpha val="39999"/>
              </a:srgbClr>
            </a:outerShdw>
          </a:effectLst>
        </p:spPr>
        <p:txBody>
          <a:bodyPr wrap="none" anchor="ctr"/>
          <a:lstStyle/>
          <a:p>
            <a:pPr latinLnBrk="0">
              <a:defRPr/>
            </a:pPr>
            <a:endParaRPr kumimoji="0" lang="ko-KR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" name="Rectangle 5"/>
          <p:cNvSpPr>
            <a:spLocks noChangeArrowheads="1"/>
          </p:cNvSpPr>
          <p:nvPr/>
        </p:nvSpPr>
        <p:spPr bwMode="auto">
          <a:xfrm>
            <a:off x="401058" y="1856018"/>
            <a:ext cx="4143354" cy="600072"/>
          </a:xfrm>
          <a:prstGeom prst="rect">
            <a:avLst/>
          </a:prstGeom>
          <a:solidFill>
            <a:srgbClr val="215968">
              <a:alpha val="76000"/>
            </a:srgbClr>
          </a:solidFill>
          <a:ln w="9525" algn="ctr">
            <a:solidFill>
              <a:schemeClr val="bg2"/>
            </a:solidFill>
            <a:miter lim="800000"/>
            <a:headEnd type="none" w="sm" len="sm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r>
              <a:rPr lang="ko-KR" altLang="en-US" sz="2000">
                <a:solidFill>
                  <a:schemeClr val="bg1"/>
                </a:solidFill>
                <a:latin typeface="Times New Roman" pitchFamily="18" charset="0"/>
              </a:rPr>
              <a:t>  </a:t>
            </a:r>
            <a:r>
              <a:rPr lang="en-US" altLang="ko-KR" sz="2000">
                <a:solidFill>
                  <a:schemeClr val="bg1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Projects</a:t>
            </a:r>
            <a:r>
              <a:rPr lang="ko-KR" altLang="en-US" sz="2000">
                <a:solidFill>
                  <a:schemeClr val="bg1"/>
                </a:solidFill>
                <a:latin typeface="Times New Roman" pitchFamily="18" charset="0"/>
              </a:rPr>
              <a:t> </a:t>
            </a:r>
            <a:endParaRPr lang="ko-KR" altLang="ko-KR" sz="200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27657" name="TextBox 34"/>
          <p:cNvSpPr txBox="1">
            <a:spLocks noChangeArrowheads="1"/>
          </p:cNvSpPr>
          <p:nvPr/>
        </p:nvSpPr>
        <p:spPr bwMode="auto">
          <a:xfrm>
            <a:off x="568036" y="2832459"/>
            <a:ext cx="3976254" cy="2492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ü"/>
            </a:pPr>
            <a:r>
              <a:rPr kumimoji="0" lang="ko-KR" altLang="en-US" sz="1400">
                <a:latin typeface="Times New Roman" pitchFamily="18" charset="0"/>
              </a:rPr>
              <a:t> </a:t>
            </a:r>
            <a:r>
              <a:rPr kumimoji="0" lang="en-US" altLang="ko-KR" sz="1400">
                <a:latin typeface="Times New Roman" pitchFamily="18" charset="0"/>
                <a:ea typeface="YoonGothic Bold" charset="0"/>
                <a:cs typeface="Times New Roman" pitchFamily="18" charset="0"/>
              </a:rPr>
              <a:t>Setting up the creative industry district with </a:t>
            </a:r>
            <a:r>
              <a:rPr kumimoji="0" lang="en-US" altLang="ko-KR" sz="1400" smtClean="0">
                <a:latin typeface="Times New Roman" pitchFamily="18" charset="0"/>
                <a:ea typeface="YoonGothic Bold" charset="0"/>
                <a:cs typeface="Times New Roman" pitchFamily="18" charset="0"/>
              </a:rPr>
              <a:t/>
            </a:r>
            <a:br>
              <a:rPr kumimoji="0" lang="en-US" altLang="ko-KR" sz="1400" smtClean="0">
                <a:latin typeface="Times New Roman" pitchFamily="18" charset="0"/>
                <a:ea typeface="YoonGothic Bold" charset="0"/>
                <a:cs typeface="Times New Roman" pitchFamily="18" charset="0"/>
              </a:rPr>
            </a:br>
            <a:r>
              <a:rPr kumimoji="0" lang="en-US" altLang="ko-KR" sz="1400" smtClean="0">
                <a:latin typeface="Times New Roman" pitchFamily="18" charset="0"/>
                <a:ea typeface="YoonGothic Bold" charset="0"/>
                <a:cs typeface="Times New Roman" pitchFamily="18" charset="0"/>
              </a:rPr>
              <a:t>    concentrated </a:t>
            </a:r>
            <a:r>
              <a:rPr kumimoji="0" lang="en-US" altLang="ko-KR" sz="1400">
                <a:latin typeface="Times New Roman" pitchFamily="18" charset="0"/>
                <a:ea typeface="YoonGothic Bold" charset="0"/>
                <a:cs typeface="Times New Roman" pitchFamily="18" charset="0"/>
              </a:rPr>
              <a:t>areas of culture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kumimoji="0" lang="ko-KR" altLang="en-US" sz="1400">
                <a:latin typeface="Times New Roman" pitchFamily="18" charset="0"/>
              </a:rPr>
              <a:t> </a:t>
            </a:r>
            <a:r>
              <a:rPr kumimoji="0" lang="en-US" altLang="ko-KR" sz="1400">
                <a:latin typeface="Times New Roman" pitchFamily="18" charset="0"/>
              </a:rPr>
              <a:t>Making a creation space as the cultural </a:t>
            </a:r>
            <a:r>
              <a:rPr kumimoji="0" lang="en-US" altLang="ko-KR" sz="1400" smtClean="0">
                <a:latin typeface="Times New Roman" pitchFamily="18" charset="0"/>
              </a:rPr>
              <a:t/>
            </a:r>
            <a:br>
              <a:rPr kumimoji="0" lang="en-US" altLang="ko-KR" sz="1400" smtClean="0">
                <a:latin typeface="Times New Roman" pitchFamily="18" charset="0"/>
              </a:rPr>
            </a:br>
            <a:r>
              <a:rPr kumimoji="0" lang="en-US" altLang="ko-KR" sz="1400" smtClean="0">
                <a:latin typeface="Times New Roman" pitchFamily="18" charset="0"/>
              </a:rPr>
              <a:t>    industry </a:t>
            </a:r>
            <a:r>
              <a:rPr kumimoji="0" lang="en-US" altLang="ko-KR" sz="1400">
                <a:latin typeface="Times New Roman" pitchFamily="18" charset="0"/>
              </a:rPr>
              <a:t>base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kumimoji="0" lang="ko-KR" altLang="en-US" sz="1400">
                <a:latin typeface="Times New Roman" pitchFamily="18" charset="0"/>
              </a:rPr>
              <a:t> </a:t>
            </a:r>
            <a:r>
              <a:rPr kumimoji="0" lang="en-US" altLang="ko-KR" sz="1400">
                <a:latin typeface="Times New Roman" pitchFamily="18" charset="0"/>
              </a:rPr>
              <a:t>Cultivating a Seoul-type cultural enterprise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 typeface="Wingdings" pitchFamily="2" charset="2"/>
              <a:buChar char="ü"/>
            </a:pPr>
            <a:r>
              <a:rPr kumimoji="0" lang="ko-KR" altLang="en-US" sz="1400">
                <a:latin typeface="Times New Roman" pitchFamily="18" charset="0"/>
              </a:rPr>
              <a:t> </a:t>
            </a:r>
            <a:r>
              <a:rPr kumimoji="0" lang="en-US" altLang="ko-KR" sz="1400">
                <a:latin typeface="Times New Roman" pitchFamily="18" charset="0"/>
              </a:rPr>
              <a:t>Establishing a self-supporting cultural market</a:t>
            </a:r>
          </a:p>
        </p:txBody>
      </p:sp>
      <p:sp>
        <p:nvSpPr>
          <p:cNvPr id="27658" name="AutoShape 6"/>
          <p:cNvSpPr>
            <a:spLocks noChangeArrowheads="1"/>
          </p:cNvSpPr>
          <p:nvPr/>
        </p:nvSpPr>
        <p:spPr bwMode="gray">
          <a:xfrm>
            <a:off x="4672426" y="3584575"/>
            <a:ext cx="400050" cy="449263"/>
          </a:xfrm>
          <a:prstGeom prst="chevron">
            <a:avLst>
              <a:gd name="adj" fmla="val 52514"/>
            </a:avLst>
          </a:prstGeom>
          <a:solidFill>
            <a:srgbClr val="D9CD75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659" name="AutoShape 7"/>
          <p:cNvSpPr>
            <a:spLocks noChangeArrowheads="1"/>
          </p:cNvSpPr>
          <p:nvPr/>
        </p:nvSpPr>
        <p:spPr bwMode="gray">
          <a:xfrm>
            <a:off x="6759077" y="3584575"/>
            <a:ext cx="398463" cy="449263"/>
          </a:xfrm>
          <a:prstGeom prst="chevron">
            <a:avLst>
              <a:gd name="adj" fmla="val 52514"/>
            </a:avLst>
          </a:prstGeom>
          <a:solidFill>
            <a:srgbClr val="2EB692"/>
          </a:solidFill>
          <a:ln w="0">
            <a:noFill/>
            <a:miter lim="800000"/>
            <a:headEnd/>
            <a:tailEnd/>
          </a:ln>
        </p:spPr>
        <p:txBody>
          <a:bodyPr wrap="none" anchor="ctr"/>
          <a:lstStyle/>
          <a:p>
            <a:pPr latinLnBrk="0"/>
            <a:endParaRPr kumimoji="0" lang="ko-KR" altLang="en-US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5231665" y="3000375"/>
            <a:ext cx="1487318" cy="1471613"/>
            <a:chOff x="4166" y="1706"/>
            <a:chExt cx="1252" cy="1252"/>
          </a:xfrm>
        </p:grpSpPr>
        <p:sp>
          <p:nvSpPr>
            <p:cNvPr id="27680" name="Oval 29"/>
            <p:cNvSpPr>
              <a:spLocks noChangeArrowheads="1"/>
            </p:cNvSpPr>
            <p:nvPr/>
          </p:nvSpPr>
          <p:spPr bwMode="gray">
            <a:xfrm>
              <a:off x="4166" y="1706"/>
              <a:ext cx="1252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latinLnBrk="0"/>
              <a:endParaRPr kumimoji="0"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81" name="Oval 30"/>
            <p:cNvSpPr>
              <a:spLocks noChangeArrowheads="1"/>
            </p:cNvSpPr>
            <p:nvPr/>
          </p:nvSpPr>
          <p:spPr bwMode="gray">
            <a:xfrm>
              <a:off x="4182" y="1713"/>
              <a:ext cx="1223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latinLnBrk="0"/>
              <a:endParaRPr kumimoji="0"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82" name="Oval 31"/>
            <p:cNvSpPr>
              <a:spLocks noChangeArrowheads="1"/>
            </p:cNvSpPr>
            <p:nvPr/>
          </p:nvSpPr>
          <p:spPr bwMode="gray">
            <a:xfrm>
              <a:off x="4196" y="1725"/>
              <a:ext cx="1161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latinLnBrk="0"/>
              <a:endParaRPr kumimoji="0"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83" name="Oval 32"/>
            <p:cNvSpPr>
              <a:spLocks noChangeArrowheads="1"/>
            </p:cNvSpPr>
            <p:nvPr/>
          </p:nvSpPr>
          <p:spPr bwMode="gray">
            <a:xfrm>
              <a:off x="4264" y="1757"/>
              <a:ext cx="1033" cy="92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latinLnBrk="0"/>
              <a:endParaRPr kumimoji="0"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1" name="Oval 59"/>
          <p:cNvSpPr>
            <a:spLocks noChangeArrowheads="1"/>
          </p:cNvSpPr>
          <p:nvPr/>
        </p:nvSpPr>
        <p:spPr bwMode="auto">
          <a:xfrm>
            <a:off x="5140465" y="3298839"/>
            <a:ext cx="1582738" cy="84772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lIns="75734" tIns="37866" rIns="75734" bIns="3786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Cultivating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creative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industry</a:t>
            </a:r>
          </a:p>
        </p:txBody>
      </p: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7285843" y="3000375"/>
            <a:ext cx="1488527" cy="1471613"/>
            <a:chOff x="4166" y="1706"/>
            <a:chExt cx="1252" cy="1252"/>
          </a:xfrm>
        </p:grpSpPr>
        <p:sp>
          <p:nvSpPr>
            <p:cNvPr id="27669" name="Oval 34"/>
            <p:cNvSpPr>
              <a:spLocks noChangeArrowheads="1"/>
            </p:cNvSpPr>
            <p:nvPr/>
          </p:nvSpPr>
          <p:spPr bwMode="gray">
            <a:xfrm>
              <a:off x="4167" y="1706"/>
              <a:ext cx="1251" cy="1252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latinLnBrk="0"/>
              <a:endParaRPr kumimoji="0"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70" name="Oval 35"/>
            <p:cNvSpPr>
              <a:spLocks noChangeArrowheads="1"/>
            </p:cNvSpPr>
            <p:nvPr/>
          </p:nvSpPr>
          <p:spPr bwMode="gray">
            <a:xfrm>
              <a:off x="4183" y="1713"/>
              <a:ext cx="1222" cy="1221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latinLnBrk="0"/>
              <a:endParaRPr kumimoji="0"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71" name="Oval 36"/>
            <p:cNvSpPr>
              <a:spLocks noChangeArrowheads="1"/>
            </p:cNvSpPr>
            <p:nvPr/>
          </p:nvSpPr>
          <p:spPr bwMode="gray">
            <a:xfrm>
              <a:off x="4196" y="1725"/>
              <a:ext cx="1160" cy="1141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latinLnBrk="0"/>
              <a:endParaRPr kumimoji="0"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672" name="Oval 37"/>
            <p:cNvSpPr>
              <a:spLocks noChangeArrowheads="1"/>
            </p:cNvSpPr>
            <p:nvPr/>
          </p:nvSpPr>
          <p:spPr bwMode="gray">
            <a:xfrm>
              <a:off x="4264" y="1757"/>
              <a:ext cx="1032" cy="92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 vert="eaVert" wrap="none" anchor="ctr"/>
            <a:lstStyle/>
            <a:p>
              <a:pPr latinLnBrk="0"/>
              <a:endParaRPr kumimoji="0" lang="ko-KR" altLang="en-US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2" name="Oval 59"/>
          <p:cNvSpPr>
            <a:spLocks noChangeArrowheads="1"/>
          </p:cNvSpPr>
          <p:nvPr/>
        </p:nvSpPr>
        <p:spPr bwMode="auto">
          <a:xfrm>
            <a:off x="7254875" y="3298839"/>
            <a:ext cx="1582738" cy="847725"/>
          </a:xfrm>
          <a:prstGeom prst="ellipse">
            <a:avLst/>
          </a:prstGeom>
          <a:noFill/>
          <a:ln w="25400">
            <a:noFill/>
            <a:round/>
            <a:headEnd/>
            <a:tailEnd/>
          </a:ln>
          <a:effectLst>
            <a:outerShdw blurRad="63500" dist="38100" dir="2700000" algn="tl" rotWithShape="0">
              <a:srgbClr val="000000">
                <a:alpha val="39999"/>
              </a:srgbClr>
            </a:outerShdw>
          </a:effectLst>
        </p:spPr>
        <p:txBody>
          <a:bodyPr wrap="none" lIns="75734" tIns="37866" rIns="75734" bIns="37866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Creating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cultural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jobs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15"/>
          <p:cNvSpPr>
            <a:spLocks noChangeArrowheads="1"/>
          </p:cNvSpPr>
          <p:nvPr/>
        </p:nvSpPr>
        <p:spPr bwMode="auto">
          <a:xfrm>
            <a:off x="0" y="2452688"/>
            <a:ext cx="2746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ko-KR" altLang="ko-KR" sz="1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  </a:t>
            </a:r>
            <a:endParaRPr lang="ko-KR" altLang="ko-KR" sz="900">
              <a:latin typeface="Times New Roman" pitchFamily="18" charset="0"/>
              <a:cs typeface="Times New Roman" pitchFamily="18" charset="0"/>
            </a:endParaRPr>
          </a:p>
          <a:p>
            <a:pPr eaLnBrk="0" latinLnBrk="0" hangingPunct="0"/>
            <a:endParaRPr lang="ko-KR" altLang="ko-KR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676" name="Rectangle 17"/>
          <p:cNvSpPr>
            <a:spLocks noChangeArrowheads="1"/>
          </p:cNvSpPr>
          <p:nvPr/>
        </p:nvSpPr>
        <p:spPr bwMode="auto">
          <a:xfrm>
            <a:off x="0" y="3041650"/>
            <a:ext cx="1841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그룹 28"/>
          <p:cNvGrpSpPr>
            <a:grpSpLocks/>
          </p:cNvGrpSpPr>
          <p:nvPr/>
        </p:nvGrpSpPr>
        <p:grpSpPr bwMode="auto">
          <a:xfrm>
            <a:off x="-28575" y="33338"/>
            <a:ext cx="9172575" cy="658812"/>
            <a:chOff x="-29029" y="-24290"/>
            <a:chExt cx="9173029" cy="659251"/>
          </a:xfrm>
        </p:grpSpPr>
        <p:grpSp>
          <p:nvGrpSpPr>
            <p:cNvPr id="3" name="그룹 34"/>
            <p:cNvGrpSpPr>
              <a:grpSpLocks/>
            </p:cNvGrpSpPr>
            <p:nvPr/>
          </p:nvGrpSpPr>
          <p:grpSpPr bwMode="auto">
            <a:xfrm>
              <a:off x="-14513" y="-24290"/>
              <a:ext cx="9158513" cy="659251"/>
              <a:chOff x="-14513" y="795476"/>
              <a:chExt cx="9158513" cy="845390"/>
            </a:xfrm>
          </p:grpSpPr>
          <p:sp>
            <p:nvSpPr>
              <p:cNvPr id="28703" name="직사각형 32"/>
              <p:cNvSpPr>
                <a:spLocks noChangeArrowheads="1"/>
              </p:cNvSpPr>
              <p:nvPr/>
            </p:nvSpPr>
            <p:spPr bwMode="auto">
              <a:xfrm>
                <a:off x="-452" y="828069"/>
                <a:ext cx="9144452" cy="784277"/>
              </a:xfrm>
              <a:prstGeom prst="rect">
                <a:avLst/>
              </a:prstGeom>
              <a:solidFill>
                <a:srgbClr val="003300">
                  <a:alpha val="21176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8704" name="직선 연결선 33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28705" name="직사각형 34"/>
              <p:cNvSpPr>
                <a:spLocks noChangeArrowheads="1"/>
              </p:cNvSpPr>
              <p:nvPr/>
            </p:nvSpPr>
            <p:spPr bwMode="auto">
              <a:xfrm>
                <a:off x="-14741" y="828069"/>
                <a:ext cx="1146233" cy="784277"/>
              </a:xfrm>
              <a:prstGeom prst="rect">
                <a:avLst/>
              </a:prstGeom>
              <a:solidFill>
                <a:srgbClr val="003300">
                  <a:alpha val="65097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 sz="16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8706" name="직선 연결선 35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31" name="직사각형 30"/>
            <p:cNvSpPr/>
            <p:nvPr/>
          </p:nvSpPr>
          <p:spPr>
            <a:xfrm>
              <a:off x="-29029" y="117091"/>
              <a:ext cx="1160520" cy="354249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700" i="1" kern="0" dirty="0" smtClean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sz="1700" i="1" kern="0" dirty="0" smtClean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sz="1700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1285486" y="117091"/>
              <a:ext cx="7858514" cy="461957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400" kern="0" dirty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Support various creators/works to found the creative industry</a:t>
              </a:r>
            </a:p>
          </p:txBody>
        </p:sp>
      </p:grpSp>
      <p:sp>
        <p:nvSpPr>
          <p:cNvPr id="37" name="Rectangle 49"/>
          <p:cNvSpPr>
            <a:spLocks noChangeArrowheads="1"/>
          </p:cNvSpPr>
          <p:nvPr/>
        </p:nvSpPr>
        <p:spPr bwMode="auto">
          <a:xfrm>
            <a:off x="0" y="928670"/>
            <a:ext cx="9144000" cy="86352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With various supports for creators, constructing a virtuous circle of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b="1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Cr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eation-</a:t>
            </a:r>
            <a:r>
              <a:rPr kumimoji="0" lang="en-US" altLang="ko-KR" b="1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Di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stribution-</a:t>
            </a:r>
            <a:r>
              <a:rPr kumimoji="0" lang="en-US" altLang="ko-KR" b="1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Ap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preciation-</a:t>
            </a:r>
            <a:r>
              <a:rPr kumimoji="0" lang="en-US" altLang="ko-KR" b="1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In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vestment to establish a </a:t>
            </a:r>
          </a:p>
          <a:p>
            <a:pPr algn="ctr"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healthy cultural eco-system</a:t>
            </a:r>
            <a:r>
              <a:rPr kumimoji="0" lang="ko-KR" altLang="en-US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</a:t>
            </a:r>
            <a:endParaRPr kumimoji="0" lang="ko-KR" altLang="en-US" sz="140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8679" name="TextBox 37"/>
          <p:cNvSpPr txBox="1">
            <a:spLocks noChangeArrowheads="1"/>
          </p:cNvSpPr>
          <p:nvPr/>
        </p:nvSpPr>
        <p:spPr bwMode="auto">
          <a:xfrm>
            <a:off x="285750" y="2071688"/>
            <a:ext cx="1016577" cy="1146175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Status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9" name="Rectangle 49"/>
          <p:cNvSpPr>
            <a:spLocks noChangeArrowheads="1"/>
          </p:cNvSpPr>
          <p:nvPr/>
        </p:nvSpPr>
        <p:spPr bwMode="auto">
          <a:xfrm>
            <a:off x="1403350" y="2071688"/>
            <a:ext cx="7197725" cy="1143000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sz="15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The existing support for creation is given by providing activity</a:t>
            </a:r>
          </a:p>
          <a:p>
            <a:pPr>
              <a:defRPr/>
            </a:pP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cost and space, dependent on city budget.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Cultural management and artistic contribution </a:t>
            </a:r>
            <a:r>
              <a:rPr lang="en-US" altLang="ko-KR" sz="15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mainly </a:t>
            </a:r>
            <a:r>
              <a:rPr lang="en-US" altLang="ko-KR" sz="15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by </a:t>
            </a:r>
            <a:r>
              <a:rPr lang="en-US" altLang="ko-KR" sz="15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major companies.</a:t>
            </a:r>
            <a:endParaRPr lang="ko-KR" altLang="ko-KR" sz="15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81" name="TextBox 39"/>
          <p:cNvSpPr txBox="1">
            <a:spLocks noChangeArrowheads="1"/>
          </p:cNvSpPr>
          <p:nvPr/>
        </p:nvSpPr>
        <p:spPr bwMode="auto">
          <a:xfrm>
            <a:off x="285750" y="3427413"/>
            <a:ext cx="1016577" cy="2430462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2012</a:t>
            </a:r>
          </a:p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Plans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1403350" y="3427413"/>
            <a:ext cx="7016750" cy="407987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Supporting cultural art </a:t>
            </a:r>
            <a:r>
              <a:rPr lang="en-US" altLang="ko-KR" dirty="0" err="1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mecenat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where companies and art groups co-exist</a:t>
            </a:r>
            <a:endParaRPr lang="ko-KR" altLang="ko-KR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83" name="Rectangle 49"/>
          <p:cNvSpPr>
            <a:spLocks noChangeArrowheads="1"/>
          </p:cNvSpPr>
          <p:nvPr/>
        </p:nvSpPr>
        <p:spPr bwMode="auto">
          <a:xfrm>
            <a:off x="1403350" y="3874903"/>
            <a:ext cx="7740650" cy="9239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Developing the differentiated operation model that Seoul City, companies,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art groups agree on </a:t>
            </a:r>
          </a:p>
          <a:p>
            <a:pPr>
              <a:spcBef>
                <a:spcPts val="300"/>
              </a:spcBef>
            </a:pP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- Cooperating with the association of companies like Seoul Chamber of Commerce &amp; Industry,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Korea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Federation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 of  Small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Medium Business</a:t>
            </a: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to attract companies’ participation.</a:t>
            </a:r>
            <a:endParaRPr lang="ko-KR" altLang="ko-KR" sz="1200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1403350" y="4895850"/>
            <a:ext cx="7197725" cy="406400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sz="15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「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Master Plan for Creative Power Plant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」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</a:rPr>
              <a:t>leading the creativity to industry.</a:t>
            </a:r>
            <a:endParaRPr lang="ko-KR" altLang="ko-KR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8687" name="Rectangle 49"/>
          <p:cNvSpPr>
            <a:spLocks noChangeArrowheads="1"/>
          </p:cNvSpPr>
          <p:nvPr/>
        </p:nvSpPr>
        <p:spPr bwMode="auto">
          <a:xfrm>
            <a:off x="1403350" y="5348288"/>
            <a:ext cx="7016750" cy="58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Redesigning a creation space for social exchange between many creators </a:t>
            </a:r>
          </a:p>
          <a:p>
            <a:pPr>
              <a:spcBef>
                <a:spcPts val="300"/>
              </a:spcBef>
            </a:pP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- Linking the creative activity of cultural art with social production activity</a:t>
            </a:r>
            <a:endParaRPr lang="ko-KR" altLang="ko-KR" sz="1200">
              <a:solidFill>
                <a:srgbClr val="595959"/>
              </a:solidFill>
              <a:latin typeface="Times New Roman" pitchFamily="18" charset="0"/>
            </a:endParaRPr>
          </a:p>
        </p:txBody>
      </p:sp>
      <p:grpSp>
        <p:nvGrpSpPr>
          <p:cNvPr id="4" name="그룹 2"/>
          <p:cNvGrpSpPr>
            <a:grpSpLocks/>
          </p:cNvGrpSpPr>
          <p:nvPr/>
        </p:nvGrpSpPr>
        <p:grpSpPr bwMode="auto">
          <a:xfrm>
            <a:off x="7572108" y="1772816"/>
            <a:ext cx="1571892" cy="1457582"/>
            <a:chOff x="7279027" y="2474683"/>
            <a:chExt cx="1731327" cy="1901326"/>
          </a:xfrm>
        </p:grpSpPr>
        <p:grpSp>
          <p:nvGrpSpPr>
            <p:cNvPr id="5" name="그룹 1"/>
            <p:cNvGrpSpPr>
              <a:grpSpLocks/>
            </p:cNvGrpSpPr>
            <p:nvPr/>
          </p:nvGrpSpPr>
          <p:grpSpPr bwMode="auto">
            <a:xfrm>
              <a:off x="7288482" y="2474683"/>
              <a:ext cx="1721872" cy="1901326"/>
              <a:chOff x="7288482" y="2452002"/>
              <a:chExt cx="1721872" cy="1901326"/>
            </a:xfrm>
          </p:grpSpPr>
          <p:pic>
            <p:nvPicPr>
              <p:cNvPr id="28694" name="Picture 44" descr="arrow2-red-cyan-small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 rot="18290930">
                <a:off x="7222238" y="2606601"/>
                <a:ext cx="1901326" cy="15921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5" name="Picture 91" descr="볼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925550" y="2603670"/>
                <a:ext cx="494957" cy="520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6" name="Picture 92" descr="볼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8515397" y="3201243"/>
                <a:ext cx="494957" cy="520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7" name="Picture 94" descr="볼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288482" y="3201243"/>
                <a:ext cx="494957" cy="5205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8698" name="Picture 93" descr="볼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925550" y="3806572"/>
                <a:ext cx="494957" cy="5205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4" name="직사각형 53"/>
              <p:cNvSpPr/>
              <p:nvPr/>
            </p:nvSpPr>
            <p:spPr bwMode="auto">
              <a:xfrm>
                <a:off x="7763930" y="3046279"/>
                <a:ext cx="839085" cy="802951"/>
              </a:xfrm>
              <a:prstGeom prst="rect">
                <a:avLst/>
              </a:prstGeom>
            </p:spPr>
            <p:txBody>
              <a:bodyPr>
                <a:spAutoFit/>
                <a:scene3d>
                  <a:camera prst="orthographicFront"/>
                  <a:lightRig rig="soft" dir="tl">
                    <a:rot lat="0" lon="0" rev="0"/>
                  </a:lightRig>
                </a:scene3d>
                <a:sp3d contourW="25400" prstMaterial="matte">
                  <a:bevelT w="25400" h="55880" prst="artDeco"/>
                  <a:contourClr>
                    <a:schemeClr val="accent2">
                      <a:tint val="20000"/>
                    </a:schemeClr>
                  </a:contourClr>
                </a:sp3d>
              </a:bodyPr>
              <a:lstStyle/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100" b="1" kern="0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latin typeface="Times New Roman" pitchFamily="18" charset="0"/>
                    <a:ea typeface="HY견고딕" pitchFamily="18" charset="-127"/>
                    <a:cs typeface="Times New Roman" pitchFamily="18" charset="0"/>
                  </a:rPr>
                  <a:t>Culture</a:t>
                </a:r>
              </a:p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en-US" altLang="ko-KR" sz="100" b="1" kern="0" spc="50" dirty="0">
                  <a:ln w="11430"/>
                  <a:gradFill>
                    <a:gsLst>
                      <a:gs pos="25000">
                        <a:srgbClr val="C0504D">
                          <a:satMod val="155000"/>
                        </a:srgbClr>
                      </a:gs>
                      <a:gs pos="100000">
                        <a:srgbClr val="C0504D">
                          <a:shade val="45000"/>
                          <a:satMod val="165000"/>
                        </a:srgbClr>
                      </a:gs>
                    </a:gsLst>
                    <a:lin ang="5400000"/>
                  </a:gradFill>
                  <a:effectLst>
                    <a:outerShdw blurRad="76200" dist="50800" dir="5400000" algn="tl" rotWithShape="0">
                      <a:srgbClr val="000000">
                        <a:alpha val="65000"/>
                      </a:srgbClr>
                    </a:outerShdw>
                  </a:effectLst>
                  <a:latin typeface="Times New Roman" pitchFamily="18" charset="0"/>
                  <a:ea typeface="HY견고딕" pitchFamily="18" charset="-127"/>
                  <a:cs typeface="Times New Roman" pitchFamily="18" charset="0"/>
                </a:endParaRPr>
              </a:p>
              <a:p>
                <a:pPr algn="ctr" fontAlgn="auto" latinLnBrk="0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kumimoji="0" lang="en-US" altLang="ko-KR" sz="1100" b="1" kern="0" spc="50" dirty="0">
                    <a:ln w="11430"/>
                    <a:gradFill>
                      <a:gsLst>
                        <a:gs pos="25000">
                          <a:srgbClr val="C0504D">
                            <a:satMod val="155000"/>
                          </a:srgbClr>
                        </a:gs>
                        <a:gs pos="100000">
                          <a:srgbClr val="C0504D">
                            <a:shade val="45000"/>
                            <a:satMod val="165000"/>
                          </a:srgbClr>
                        </a:gs>
                      </a:gsLst>
                      <a:lin ang="5400000"/>
                    </a:gradFill>
                    <a:effectLst>
                      <a:outerShdw blurRad="76200" dist="50800" dir="5400000" algn="tl" rotWithShape="0">
                        <a:srgbClr val="000000">
                          <a:alpha val="65000"/>
                        </a:srgbClr>
                      </a:outerShdw>
                    </a:effectLst>
                    <a:latin typeface="Times New Roman" pitchFamily="18" charset="0"/>
                    <a:ea typeface="HY견고딕" pitchFamily="18" charset="-127"/>
                    <a:cs typeface="Times New Roman" pitchFamily="18" charset="0"/>
                  </a:rPr>
                  <a:t>Com-munity</a:t>
                </a:r>
              </a:p>
            </p:txBody>
          </p:sp>
        </p:grpSp>
        <p:sp>
          <p:nvSpPr>
            <p:cNvPr id="28690" name="Oval 53"/>
            <p:cNvSpPr>
              <a:spLocks noChangeArrowheads="1"/>
            </p:cNvSpPr>
            <p:nvPr/>
          </p:nvSpPr>
          <p:spPr bwMode="auto">
            <a:xfrm>
              <a:off x="7914726" y="2614872"/>
              <a:ext cx="498908" cy="498908"/>
            </a:xfrm>
            <a:prstGeom prst="ellipse">
              <a:avLst/>
            </a:prstGeom>
            <a:gradFill rotWithShape="0">
              <a:gsLst>
                <a:gs pos="0">
                  <a:srgbClr val="99CC00"/>
                </a:gs>
                <a:gs pos="100000">
                  <a:srgbClr val="475E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en-US" altLang="ko-KR" sz="1100">
                  <a:solidFill>
                    <a:schemeClr val="bg1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In</a:t>
              </a:r>
            </a:p>
          </p:txBody>
        </p:sp>
        <p:sp>
          <p:nvSpPr>
            <p:cNvPr id="28691" name="Oval 54"/>
            <p:cNvSpPr>
              <a:spLocks noChangeArrowheads="1"/>
            </p:cNvSpPr>
            <p:nvPr/>
          </p:nvSpPr>
          <p:spPr bwMode="auto">
            <a:xfrm>
              <a:off x="8508133" y="3216185"/>
              <a:ext cx="498908" cy="498908"/>
            </a:xfrm>
            <a:prstGeom prst="ellipse">
              <a:avLst/>
            </a:prstGeom>
            <a:gradFill rotWithShape="0">
              <a:gsLst>
                <a:gs pos="0">
                  <a:srgbClr val="FF9900"/>
                </a:gs>
                <a:gs pos="100000">
                  <a:srgbClr val="764700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en-US" altLang="ko-KR" sz="1100">
                  <a:solidFill>
                    <a:schemeClr val="bg1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Cr</a:t>
              </a:r>
            </a:p>
          </p:txBody>
        </p:sp>
        <p:sp>
          <p:nvSpPr>
            <p:cNvPr id="28692" name="Oval 56"/>
            <p:cNvSpPr>
              <a:spLocks noChangeArrowheads="1"/>
            </p:cNvSpPr>
            <p:nvPr/>
          </p:nvSpPr>
          <p:spPr bwMode="auto">
            <a:xfrm>
              <a:off x="7279027" y="3209328"/>
              <a:ext cx="498908" cy="498908"/>
            </a:xfrm>
            <a:prstGeom prst="ellipse">
              <a:avLst/>
            </a:prstGeom>
            <a:gradFill rotWithShape="0">
              <a:gsLst>
                <a:gs pos="0">
                  <a:srgbClr val="66CCFF"/>
                </a:gs>
                <a:gs pos="100000">
                  <a:srgbClr val="2F5E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en-US" altLang="ko-KR" sz="1100" dirty="0" err="1">
                  <a:solidFill>
                    <a:srgbClr val="FFFFFF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Ap</a:t>
              </a:r>
              <a:endParaRPr kumimoji="0" lang="en-US" altLang="ko-KR" sz="1100" dirty="0">
                <a:solidFill>
                  <a:srgbClr val="0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  <p:sp>
          <p:nvSpPr>
            <p:cNvPr id="28693" name="Oval 55"/>
            <p:cNvSpPr>
              <a:spLocks noChangeArrowheads="1"/>
            </p:cNvSpPr>
            <p:nvPr/>
          </p:nvSpPr>
          <p:spPr bwMode="auto">
            <a:xfrm>
              <a:off x="7916258" y="3814657"/>
              <a:ext cx="498908" cy="498908"/>
            </a:xfrm>
            <a:prstGeom prst="ellipse">
              <a:avLst/>
            </a:prstGeom>
            <a:gradFill rotWithShape="0">
              <a:gsLst>
                <a:gs pos="0">
                  <a:srgbClr val="6666FF"/>
                </a:gs>
                <a:gs pos="100000">
                  <a:srgbClr val="2F2F76"/>
                </a:gs>
              </a:gsLst>
              <a:path path="rect">
                <a:fillToRect r="100000" b="10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kumimoji="0" lang="en-US" altLang="ko-KR" sz="1100">
                  <a:solidFill>
                    <a:schemeClr val="bg1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Di</a:t>
              </a:r>
            </a:p>
          </p:txBody>
        </p:sp>
      </p:grpSp>
      <p:sp>
        <p:nvSpPr>
          <p:cNvPr id="35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F1F192A-2BAF-4A64-B591-712D689FFA68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53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29699" name="TextBox 33"/>
          <p:cNvSpPr txBox="1">
            <a:spLocks noChangeArrowheads="1"/>
          </p:cNvSpPr>
          <p:nvPr/>
        </p:nvSpPr>
        <p:spPr bwMode="auto">
          <a:xfrm>
            <a:off x="276225" y="71438"/>
            <a:ext cx="1111250" cy="38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defTabSz="792163" latinLnBrk="0"/>
            <a:r>
              <a:rPr kumimoji="0" lang="ko-KR" altLang="en-US" sz="2000">
                <a:solidFill>
                  <a:srgbClr val="FFFFFF"/>
                </a:solidFill>
                <a:latin typeface="Times New Roman" pitchFamily="18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79450" y="3629647"/>
            <a:ext cx="1439863" cy="420688"/>
          </a:xfrm>
          <a:prstGeom prst="rect">
            <a:avLst/>
          </a:prstGeom>
          <a:solidFill>
            <a:srgbClr val="A6C36B"/>
          </a:solidFill>
        </p:spPr>
        <p:txBody>
          <a:bodyPr anchor="ctr"/>
          <a:lstStyle/>
          <a:p>
            <a:pPr algn="dist" fontAlgn="auto" latinLnBrk="0">
              <a:spcAft>
                <a:spcPts val="0"/>
              </a:spcAft>
              <a:defRPr/>
            </a:pPr>
            <a:r>
              <a:rPr lang="en-US" altLang="ko-KR" sz="1500" kern="0" dirty="0" err="1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Namsan</a:t>
            </a:r>
            <a:r>
              <a:rPr lang="ko-KR" altLang="en-US" sz="1500" kern="0" dirty="0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500" kern="0" dirty="0" err="1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Yejang</a:t>
            </a:r>
            <a:endParaRPr lang="en-US" altLang="ko-KR" sz="1500" kern="0" dirty="0">
              <a:solidFill>
                <a:schemeClr val="bg1"/>
              </a:solidFill>
              <a:latin typeface="Times New Roman" pitchFamily="18" charset="0"/>
              <a:ea typeface="YoonGothic Medium" pitchFamily="18" charset="-127"/>
              <a:cs typeface="Times New Roman" pitchFamily="18" charset="0"/>
            </a:endParaRPr>
          </a:p>
        </p:txBody>
      </p:sp>
      <p:sp>
        <p:nvSpPr>
          <p:cNvPr id="38" name="TextBox 96"/>
          <p:cNvSpPr txBox="1"/>
          <p:nvPr/>
        </p:nvSpPr>
        <p:spPr bwMode="auto">
          <a:xfrm>
            <a:off x="2220913" y="3629647"/>
            <a:ext cx="6488112" cy="420688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txBody>
          <a:bodyPr lIns="180000" anchor="ctr"/>
          <a:lstStyle/>
          <a:p>
            <a:pPr latinLnBrk="0">
              <a:defRPr/>
            </a:pPr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‘Art tour district in nature’</a:t>
            </a:r>
          </a:p>
        </p:txBody>
      </p:sp>
      <p:sp>
        <p:nvSpPr>
          <p:cNvPr id="29702" name="TextBox 96"/>
          <p:cNvSpPr>
            <a:spLocks noChangeArrowheads="1"/>
          </p:cNvSpPr>
          <p:nvPr/>
        </p:nvSpPr>
        <p:spPr bwMode="auto">
          <a:xfrm>
            <a:off x="449262" y="3952994"/>
            <a:ext cx="9035954" cy="857250"/>
          </a:xfrm>
          <a:prstGeom prst="homePlate">
            <a:avLst>
              <a:gd name="adj" fmla="val 0"/>
            </a:avLst>
          </a:prstGeom>
          <a:solidFill>
            <a:srgbClr val="A6A6A6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anchor="ctr"/>
          <a:lstStyle/>
          <a:p>
            <a:pPr latinLnBrk="0"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Establishing a media-based performance art cluster, and giving a new cultural image to Namsan</a:t>
            </a:r>
          </a:p>
          <a:p>
            <a:pPr latinLnBrk="0"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High influx of Myeongdong population converted as a culture consumer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42888" y="3629647"/>
            <a:ext cx="441325" cy="42068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 latinLnBrk="0">
              <a:spcAft>
                <a:spcPts val="0"/>
              </a:spcAft>
              <a:defRPr/>
            </a:pPr>
            <a:r>
              <a:rPr lang="en-US" altLang="ko-KR" sz="1500" ker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03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79450" y="5021885"/>
            <a:ext cx="1439863" cy="420687"/>
          </a:xfrm>
          <a:prstGeom prst="rect">
            <a:avLst/>
          </a:prstGeom>
          <a:solidFill>
            <a:srgbClr val="A6C36B"/>
          </a:solidFill>
        </p:spPr>
        <p:txBody>
          <a:bodyPr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500" kern="0" dirty="0" err="1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Mullae</a:t>
            </a:r>
            <a:r>
              <a:rPr lang="en-US" altLang="ko-KR" sz="1500" kern="0" dirty="0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-dong</a:t>
            </a:r>
          </a:p>
        </p:txBody>
      </p:sp>
      <p:sp>
        <p:nvSpPr>
          <p:cNvPr id="42" name="TextBox 96"/>
          <p:cNvSpPr txBox="1"/>
          <p:nvPr/>
        </p:nvSpPr>
        <p:spPr bwMode="auto">
          <a:xfrm>
            <a:off x="2220913" y="5021885"/>
            <a:ext cx="6488112" cy="420687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txBody>
          <a:bodyPr lIns="180000" anchor="ctr"/>
          <a:lstStyle/>
          <a:p>
            <a:pPr latinLnBrk="0">
              <a:defRPr/>
            </a:pPr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‘Cultural art town around factories’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2888" y="5021885"/>
            <a:ext cx="441325" cy="4206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 latinLnBrk="0">
              <a:spcAft>
                <a:spcPts val="0"/>
              </a:spcAft>
              <a:defRPr/>
            </a:pPr>
            <a:r>
              <a:rPr lang="en-US" altLang="ko-KR" sz="1500" ker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04</a:t>
            </a:r>
          </a:p>
        </p:txBody>
      </p:sp>
      <p:cxnSp>
        <p:nvCxnSpPr>
          <p:cNvPr id="58" name="직선 연결선 57"/>
          <p:cNvCxnSpPr/>
          <p:nvPr/>
        </p:nvCxnSpPr>
        <p:spPr>
          <a:xfrm flipH="1">
            <a:off x="242888" y="4026522"/>
            <a:ext cx="441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/>
          <p:cNvCxnSpPr/>
          <p:nvPr/>
        </p:nvCxnSpPr>
        <p:spPr>
          <a:xfrm flipH="1">
            <a:off x="257175" y="5434635"/>
            <a:ext cx="4429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79450" y="907584"/>
            <a:ext cx="1439863" cy="422275"/>
          </a:xfrm>
          <a:prstGeom prst="rect">
            <a:avLst/>
          </a:prstGeom>
          <a:solidFill>
            <a:srgbClr val="A6C36B"/>
          </a:solidFill>
        </p:spPr>
        <p:txBody>
          <a:bodyPr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500" kern="0" dirty="0" err="1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Dapsimni</a:t>
            </a:r>
            <a:r>
              <a:rPr lang="en-US" altLang="ko-KR" sz="1500" kern="0" dirty="0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</a:p>
        </p:txBody>
      </p:sp>
      <p:sp>
        <p:nvSpPr>
          <p:cNvPr id="27" name="TextBox 96"/>
          <p:cNvSpPr txBox="1"/>
          <p:nvPr/>
        </p:nvSpPr>
        <p:spPr bwMode="auto">
          <a:xfrm>
            <a:off x="2220913" y="907584"/>
            <a:ext cx="6488112" cy="422275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txBody>
          <a:bodyPr lIns="180000" anchor="ctr"/>
          <a:lstStyle/>
          <a:p>
            <a:pPr latinLnBrk="0">
              <a:defRPr/>
            </a:pPr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‘Hub of Seoul</a:t>
            </a:r>
            <a:r>
              <a:rPr lang="ko-KR" altLang="en-US" sz="1500">
                <a:solidFill>
                  <a:srgbClr val="C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antique fine arts</a:t>
            </a:r>
            <a:r>
              <a:rPr lang="ko-KR" altLang="en-US" sz="150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</a:rPr>
              <a:t>network’</a:t>
            </a:r>
          </a:p>
        </p:txBody>
      </p:sp>
      <p:sp>
        <p:nvSpPr>
          <p:cNvPr id="29711" name="TextBox 96"/>
          <p:cNvSpPr>
            <a:spLocks noChangeArrowheads="1"/>
          </p:cNvSpPr>
          <p:nvPr/>
        </p:nvSpPr>
        <p:spPr bwMode="auto">
          <a:xfrm>
            <a:off x="449262" y="1230141"/>
            <a:ext cx="8614263" cy="857250"/>
          </a:xfrm>
          <a:prstGeom prst="homePlate">
            <a:avLst>
              <a:gd name="adj" fmla="val 0"/>
            </a:avLst>
          </a:prstGeom>
          <a:solidFill>
            <a:srgbClr val="A6A6A6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anchor="ctr"/>
          <a:lstStyle/>
          <a:p>
            <a:pPr latinLnBrk="0"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Establishing a cultural antique fine arts market, and the center of antique fine arts</a:t>
            </a:r>
            <a:r>
              <a:rPr lang="ko-KR" altLang="en-US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network (Sales-exhibition-education-auction)</a:t>
            </a:r>
          </a:p>
          <a:p>
            <a:pPr latinLnBrk="0"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Support for strengthening the specialized management skills of an antique arts shopkeeper’s cooperative 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42888" y="895972"/>
            <a:ext cx="441325" cy="420688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 latinLnBrk="0">
              <a:spcAft>
                <a:spcPts val="0"/>
              </a:spcAft>
              <a:defRPr/>
            </a:pPr>
            <a:r>
              <a:rPr lang="en-US" altLang="ko-KR" sz="1500" ker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01</a:t>
            </a:r>
          </a:p>
        </p:txBody>
      </p:sp>
      <p:cxnSp>
        <p:nvCxnSpPr>
          <p:cNvPr id="57" name="직선 연결선 56"/>
          <p:cNvCxnSpPr/>
          <p:nvPr/>
        </p:nvCxnSpPr>
        <p:spPr>
          <a:xfrm flipH="1">
            <a:off x="242888" y="1305547"/>
            <a:ext cx="441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79450" y="2286622"/>
            <a:ext cx="1439863" cy="422275"/>
          </a:xfrm>
          <a:prstGeom prst="rect">
            <a:avLst/>
          </a:prstGeom>
          <a:solidFill>
            <a:srgbClr val="A6C36B"/>
          </a:solidFill>
        </p:spPr>
        <p:txBody>
          <a:bodyPr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500" kern="0" dirty="0" err="1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Seocho</a:t>
            </a:r>
            <a:r>
              <a:rPr lang="en-US" altLang="ko-KR" sz="1500" kern="0" dirty="0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-dong</a:t>
            </a:r>
          </a:p>
        </p:txBody>
      </p:sp>
      <p:sp>
        <p:nvSpPr>
          <p:cNvPr id="30" name="TextBox 96"/>
          <p:cNvSpPr txBox="1"/>
          <p:nvPr/>
        </p:nvSpPr>
        <p:spPr bwMode="auto">
          <a:xfrm>
            <a:off x="2220913" y="2286622"/>
            <a:ext cx="6488112" cy="422275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txBody>
          <a:bodyPr lIns="180000" anchor="ctr"/>
          <a:lstStyle/>
          <a:p>
            <a:pPr latinLnBrk="0">
              <a:defRPr/>
            </a:pPr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‘Classic music town district’</a:t>
            </a:r>
          </a:p>
        </p:txBody>
      </p:sp>
      <p:sp>
        <p:nvSpPr>
          <p:cNvPr id="29716" name="TextBox 96"/>
          <p:cNvSpPr>
            <a:spLocks noChangeArrowheads="1"/>
          </p:cNvSpPr>
          <p:nvPr/>
        </p:nvSpPr>
        <p:spPr bwMode="auto">
          <a:xfrm>
            <a:off x="449262" y="2798591"/>
            <a:ext cx="8847137" cy="482600"/>
          </a:xfrm>
          <a:prstGeom prst="homePlate">
            <a:avLst>
              <a:gd name="adj" fmla="val 0"/>
            </a:avLst>
          </a:prstGeom>
          <a:solidFill>
            <a:srgbClr val="A6A6A6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anchor="ctr"/>
          <a:lstStyle/>
          <a:p>
            <a:pPr latinLnBrk="0"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Connecting instrument shopkeepers with related businesses concentrated on the adjacent streets and constructing business processes</a:t>
            </a:r>
          </a:p>
          <a:p>
            <a:pPr latinLnBrk="0"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Strengthening amateurs’ capabilities and continuously inducing creative musicians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2888" y="2286622"/>
            <a:ext cx="441325" cy="42227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 latinLnBrk="0">
              <a:spcAft>
                <a:spcPts val="0"/>
              </a:spcAft>
              <a:defRPr/>
            </a:pPr>
            <a:r>
              <a:rPr lang="en-US" altLang="ko-KR" sz="1500" ker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02</a:t>
            </a:r>
          </a:p>
        </p:txBody>
      </p:sp>
      <p:cxnSp>
        <p:nvCxnSpPr>
          <p:cNvPr id="36" name="직선 연결선 35"/>
          <p:cNvCxnSpPr/>
          <p:nvPr/>
        </p:nvCxnSpPr>
        <p:spPr>
          <a:xfrm flipH="1">
            <a:off x="242888" y="2683497"/>
            <a:ext cx="441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직사각형 34"/>
          <p:cNvSpPr/>
          <p:nvPr/>
        </p:nvSpPr>
        <p:spPr>
          <a:xfrm>
            <a:off x="4170219" y="0"/>
            <a:ext cx="4973782" cy="307760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i="1" kern="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Supporting various creators and works to found creative industry</a:t>
            </a:r>
          </a:p>
        </p:txBody>
      </p:sp>
      <p:cxnSp>
        <p:nvCxnSpPr>
          <p:cNvPr id="45" name="직선 연결선 44"/>
          <p:cNvCxnSpPr/>
          <p:nvPr/>
        </p:nvCxnSpPr>
        <p:spPr>
          <a:xfrm>
            <a:off x="5292725" y="328191"/>
            <a:ext cx="3851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24" name="TextBox 96"/>
          <p:cNvSpPr>
            <a:spLocks noChangeArrowheads="1"/>
          </p:cNvSpPr>
          <p:nvPr/>
        </p:nvSpPr>
        <p:spPr bwMode="auto">
          <a:xfrm>
            <a:off x="449261" y="5500516"/>
            <a:ext cx="8625465" cy="709613"/>
          </a:xfrm>
          <a:prstGeom prst="homePlate">
            <a:avLst>
              <a:gd name="adj" fmla="val 0"/>
            </a:avLst>
          </a:prstGeom>
          <a:solidFill>
            <a:srgbClr val="A6A6A6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anchor="ctr"/>
          <a:lstStyle/>
          <a:p>
            <a:pPr latinLnBrk="0"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Unique identity of a creation village in industrial areas due to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steady influx of a variety of experimental art genres</a:t>
            </a:r>
          </a:p>
          <a:p>
            <a:pPr latinLnBrk="0"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Activating communication with iron-industry community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leading to mutual community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5C94C9B7-0AD8-4F7E-9CF6-18F83C432D98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54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31747" name="TextBox 24"/>
          <p:cNvSpPr txBox="1">
            <a:spLocks noChangeArrowheads="1"/>
          </p:cNvSpPr>
          <p:nvPr/>
        </p:nvSpPr>
        <p:spPr bwMode="auto">
          <a:xfrm>
            <a:off x="309563" y="481345"/>
            <a:ext cx="8545512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algn="ctr" defTabSz="792163" latinLnBrk="0"/>
            <a:r>
              <a:rPr kumimoji="0" lang="en-US" altLang="ko-KR" sz="220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 Intensively cultivating the production base of cultural industrial contents suitable for each creation space”</a:t>
            </a:r>
            <a:endParaRPr kumimoji="0" lang="ko-KR" altLang="en-US" sz="2200">
              <a:solidFill>
                <a:srgbClr val="C000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23913" y="1498600"/>
            <a:ext cx="1652587" cy="471488"/>
          </a:xfrm>
          <a:prstGeom prst="rect">
            <a:avLst/>
          </a:prstGeom>
          <a:solidFill>
            <a:srgbClr val="A6C36B"/>
          </a:solidFill>
        </p:spPr>
        <p:txBody>
          <a:bodyPr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300" kern="0" dirty="0" err="1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Gumcheon</a:t>
            </a:r>
            <a:r>
              <a:rPr lang="en-US" altLang="ko-KR" sz="1300" kern="0" dirty="0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Art Factory</a:t>
            </a:r>
          </a:p>
        </p:txBody>
      </p:sp>
      <p:sp>
        <p:nvSpPr>
          <p:cNvPr id="31749" name="TextBox 96"/>
          <p:cNvSpPr>
            <a:spLocks noChangeArrowheads="1"/>
          </p:cNvSpPr>
          <p:nvPr/>
        </p:nvSpPr>
        <p:spPr bwMode="auto">
          <a:xfrm>
            <a:off x="852488" y="2039938"/>
            <a:ext cx="1597025" cy="425450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lIns="72000" rIns="72000" anchor="ctr"/>
          <a:lstStyle/>
          <a:p>
            <a:pPr algn="ctr" latinLnBrk="0"/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 Digi-Cul”</a:t>
            </a:r>
          </a:p>
          <a:p>
            <a:pPr algn="ctr" latinLnBrk="0"/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(Digi-Cul)</a:t>
            </a:r>
          </a:p>
        </p:txBody>
      </p:sp>
      <p:sp>
        <p:nvSpPr>
          <p:cNvPr id="32" name="TextBox 96"/>
          <p:cNvSpPr txBox="1"/>
          <p:nvPr/>
        </p:nvSpPr>
        <p:spPr bwMode="auto">
          <a:xfrm>
            <a:off x="2514600" y="1498600"/>
            <a:ext cx="5343525" cy="473075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</p:spPr>
        <p:txBody>
          <a:bodyPr lIns="180000" anchor="ctr"/>
          <a:lstStyle/>
          <a:p>
            <a:pPr fontAlgn="auto" latinLnBrk="0">
              <a:spcAft>
                <a:spcPts val="0"/>
              </a:spcAft>
              <a:defRPr/>
            </a:pPr>
            <a:r>
              <a:rPr lang="en-US" altLang="ko-KR" sz="13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Discovery of creative ideas in technology art</a:t>
            </a:r>
            <a:r>
              <a:rPr lang="ko-KR" altLang="en-US" sz="13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→ </a:t>
            </a:r>
            <a:r>
              <a:rPr lang="en-US" altLang="ko-KR" sz="13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development/production support</a:t>
            </a:r>
          </a:p>
        </p:txBody>
      </p:sp>
      <p:sp>
        <p:nvSpPr>
          <p:cNvPr id="31751" name="TextBox 96"/>
          <p:cNvSpPr>
            <a:spLocks noChangeArrowheads="1"/>
          </p:cNvSpPr>
          <p:nvPr/>
        </p:nvSpPr>
        <p:spPr bwMode="auto">
          <a:xfrm>
            <a:off x="2424113" y="1905710"/>
            <a:ext cx="5505450" cy="823913"/>
          </a:xfrm>
          <a:prstGeom prst="homePlate">
            <a:avLst>
              <a:gd name="adj" fmla="val 0"/>
            </a:avLst>
          </a:prstGeom>
          <a:solidFill>
            <a:srgbClr val="A6A6A6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anchor="ctr"/>
          <a:lstStyle/>
          <a:p>
            <a:pPr latinLnBrk="0"/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Cooperative development by local industries and creators,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co-exhibition by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Geumcheon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artist and digital solution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company</a:t>
            </a:r>
            <a:endParaRPr lang="en-US" altLang="ko-KR" sz="1200">
              <a:solidFill>
                <a:schemeClr val="tx1">
                  <a:lumMod val="50000"/>
                  <a:lumOff val="50000"/>
                </a:schemeClr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 latinLnBrk="0">
              <a:lnSpc>
                <a:spcPts val="1400"/>
              </a:lnSpc>
              <a:spcBef>
                <a:spcPts val="6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One of the works developed in 2010 is commercialized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as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 model case.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23913" y="3192463"/>
            <a:ext cx="1652587" cy="471487"/>
          </a:xfrm>
          <a:prstGeom prst="rect">
            <a:avLst/>
          </a:prstGeom>
          <a:solidFill>
            <a:srgbClr val="A6C36B"/>
          </a:solidFill>
        </p:spPr>
        <p:txBody>
          <a:bodyPr anchor="ctr"/>
          <a:lstStyle/>
          <a:p>
            <a:pPr algn="ctr" fontAlgn="auto" latinLnBrk="0">
              <a:spcAft>
                <a:spcPts val="0"/>
              </a:spcAft>
              <a:defRPr/>
            </a:pPr>
            <a:r>
              <a:rPr lang="en-US" altLang="ko-KR" sz="1300" kern="0" dirty="0" err="1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Sindan</a:t>
            </a:r>
            <a:r>
              <a:rPr lang="en-US" altLang="ko-KR" sz="1300" kern="0" dirty="0">
                <a:solidFill>
                  <a:schemeClr val="bg1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Creation Arcade</a:t>
            </a:r>
          </a:p>
        </p:txBody>
      </p:sp>
      <p:sp>
        <p:nvSpPr>
          <p:cNvPr id="31753" name="TextBox 96"/>
          <p:cNvSpPr>
            <a:spLocks noChangeArrowheads="1"/>
          </p:cNvSpPr>
          <p:nvPr/>
        </p:nvSpPr>
        <p:spPr bwMode="auto">
          <a:xfrm>
            <a:off x="852488" y="3733800"/>
            <a:ext cx="1597025" cy="282575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lIns="72000" rIns="72000" anchor="ctr"/>
          <a:lstStyle/>
          <a:p>
            <a:pPr algn="ctr" latinLnBrk="0"/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 Creative handicraft”</a:t>
            </a:r>
          </a:p>
        </p:txBody>
      </p:sp>
      <p:sp>
        <p:nvSpPr>
          <p:cNvPr id="36" name="TextBox 96"/>
          <p:cNvSpPr txBox="1"/>
          <p:nvPr/>
        </p:nvSpPr>
        <p:spPr bwMode="auto">
          <a:xfrm>
            <a:off x="2514600" y="3192463"/>
            <a:ext cx="5343525" cy="471487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</p:spPr>
        <p:txBody>
          <a:bodyPr lIns="180000" anchor="ctr"/>
          <a:lstStyle/>
          <a:p>
            <a:pPr latinLnBrk="0">
              <a:defRPr/>
            </a:pPr>
            <a:r>
              <a:rPr lang="en-US" altLang="ko-KR" sz="13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Sales support for new handicraft artist’s works and developing it as a tourist attraction</a:t>
            </a:r>
          </a:p>
        </p:txBody>
      </p:sp>
      <p:sp>
        <p:nvSpPr>
          <p:cNvPr id="31755" name="TextBox 96"/>
          <p:cNvSpPr>
            <a:spLocks noChangeArrowheads="1"/>
          </p:cNvSpPr>
          <p:nvPr/>
        </p:nvSpPr>
        <p:spPr bwMode="auto">
          <a:xfrm>
            <a:off x="2424113" y="3672734"/>
            <a:ext cx="5459123" cy="1112837"/>
          </a:xfrm>
          <a:prstGeom prst="homePlate">
            <a:avLst>
              <a:gd name="adj" fmla="val 0"/>
            </a:avLst>
          </a:prstGeom>
          <a:solidFill>
            <a:srgbClr val="A6A6A6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anchor="ctr"/>
          <a:lstStyle/>
          <a:p>
            <a:pPr latinLnBrk="0">
              <a:lnSpc>
                <a:spcPts val="1400"/>
              </a:lnSpc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Selling the creative artistic handicraft commercialized as a cultural commodity</a:t>
            </a:r>
          </a:p>
          <a:p>
            <a:pPr latinLnBrk="0">
              <a:lnSpc>
                <a:spcPts val="1400"/>
              </a:lnSpc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Opening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G Market 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 permanent shop in </a:t>
            </a:r>
            <a:r>
              <a:rPr lang="en-US" altLang="ko-KR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Sindang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Creative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Arcade </a:t>
            </a:r>
          </a:p>
          <a:p>
            <a:pPr latinLnBrk="0">
              <a:lnSpc>
                <a:spcPts val="1400"/>
              </a:lnSpc>
              <a:spcBef>
                <a:spcPts val="600"/>
              </a:spcBef>
            </a:pP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Local resident’s </a:t>
            </a:r>
            <a:r>
              <a:rPr lang="en-US" altLang="ko-KR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tour(once </a:t>
            </a:r>
            <a:r>
              <a:rPr lang="en-US" altLang="ko-KR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 week), foreigner’s tour from Japan, China, and others</a:t>
            </a:r>
          </a:p>
        </p:txBody>
      </p:sp>
      <p:sp>
        <p:nvSpPr>
          <p:cNvPr id="31756" name="TextBox 42"/>
          <p:cNvSpPr txBox="1">
            <a:spLocks noChangeArrowheads="1"/>
          </p:cNvSpPr>
          <p:nvPr/>
        </p:nvSpPr>
        <p:spPr bwMode="auto">
          <a:xfrm>
            <a:off x="823913" y="5097463"/>
            <a:ext cx="1652587" cy="471487"/>
          </a:xfrm>
          <a:prstGeom prst="rect">
            <a:avLst/>
          </a:prstGeom>
          <a:solidFill>
            <a:srgbClr val="A6C36B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latinLnBrk="0"/>
            <a:r>
              <a:rPr lang="en-US" altLang="ko-KR" sz="1300">
                <a:solidFill>
                  <a:schemeClr val="bg1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Yonhee Literature Creation Village</a:t>
            </a:r>
          </a:p>
        </p:txBody>
      </p:sp>
      <p:sp>
        <p:nvSpPr>
          <p:cNvPr id="31757" name="TextBox 96"/>
          <p:cNvSpPr>
            <a:spLocks noChangeArrowheads="1"/>
          </p:cNvSpPr>
          <p:nvPr/>
        </p:nvSpPr>
        <p:spPr bwMode="auto">
          <a:xfrm>
            <a:off x="852488" y="5638800"/>
            <a:ext cx="1597025" cy="282575"/>
          </a:xfrm>
          <a:prstGeom prst="homePlate">
            <a:avLst>
              <a:gd name="adj" fmla="val 0"/>
            </a:avLst>
          </a:prstGeom>
          <a:noFill/>
          <a:ln w="9525">
            <a:noFill/>
            <a:miter lim="800000"/>
            <a:headEnd/>
            <a:tailEnd/>
          </a:ln>
        </p:spPr>
        <p:txBody>
          <a:bodyPr lIns="72000" rIns="72000" anchor="ctr"/>
          <a:lstStyle/>
          <a:p>
            <a:pPr algn="ctr" latinLnBrk="0"/>
            <a:r>
              <a:rPr lang="en-US" altLang="ko-KR" sz="150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 Literature”</a:t>
            </a:r>
          </a:p>
        </p:txBody>
      </p:sp>
      <p:sp>
        <p:nvSpPr>
          <p:cNvPr id="45" name="TextBox 96"/>
          <p:cNvSpPr txBox="1"/>
          <p:nvPr/>
        </p:nvSpPr>
        <p:spPr bwMode="auto">
          <a:xfrm>
            <a:off x="2514600" y="5097463"/>
            <a:ext cx="5343525" cy="473075"/>
          </a:xfrm>
          <a:prstGeom prst="homePlate">
            <a:avLst>
              <a:gd name="adj" fmla="val 0"/>
            </a:avLst>
          </a:prstGeom>
          <a:solidFill>
            <a:schemeClr val="bg1">
              <a:lumMod val="85000"/>
              <a:alpha val="76000"/>
            </a:schemeClr>
          </a:solidFill>
          <a:ln>
            <a:noFill/>
          </a:ln>
        </p:spPr>
        <p:txBody>
          <a:bodyPr lIns="180000" anchor="ctr"/>
          <a:lstStyle/>
          <a:p>
            <a:pPr fontAlgn="auto" latinLnBrk="0">
              <a:spcAft>
                <a:spcPts val="0"/>
              </a:spcAft>
              <a:defRPr/>
            </a:pPr>
            <a:r>
              <a:rPr lang="en-US" altLang="ko-KR" sz="13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Cultivating the village as the consilience style of cradle of</a:t>
            </a:r>
            <a:r>
              <a:rPr lang="ko-KR" altLang="en-US" sz="13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3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storytelling</a:t>
            </a:r>
            <a:r>
              <a:rPr lang="ko-KR" altLang="en-US" sz="13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 </a:t>
            </a:r>
            <a:r>
              <a:rPr lang="en-US" altLang="ko-KR" sz="1300" kern="0" dirty="0">
                <a:solidFill>
                  <a:prstClr val="black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culture industry</a:t>
            </a:r>
          </a:p>
        </p:txBody>
      </p:sp>
      <p:sp>
        <p:nvSpPr>
          <p:cNvPr id="31759" name="TextBox 96"/>
          <p:cNvSpPr>
            <a:spLocks noChangeArrowheads="1"/>
          </p:cNvSpPr>
          <p:nvPr/>
        </p:nvSpPr>
        <p:spPr bwMode="auto">
          <a:xfrm>
            <a:off x="2424113" y="5716173"/>
            <a:ext cx="6577012" cy="607002"/>
          </a:xfrm>
          <a:prstGeom prst="homePlate">
            <a:avLst>
              <a:gd name="adj" fmla="val 0"/>
            </a:avLst>
          </a:prstGeom>
          <a:solidFill>
            <a:srgbClr val="A6A6A6">
              <a:alpha val="0"/>
            </a:srgbClr>
          </a:solidFill>
          <a:ln w="9525">
            <a:noFill/>
            <a:miter lim="800000"/>
            <a:headEnd/>
            <a:tailEnd/>
          </a:ln>
        </p:spPr>
        <p:txBody>
          <a:bodyPr lIns="180000" anchor="ctr"/>
          <a:lstStyle/>
          <a:p>
            <a:pPr latinLnBrk="0"/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Providing novel and scenario writers with residence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creation support</a:t>
            </a:r>
          </a:p>
          <a:p>
            <a:pPr latinLnBrk="0">
              <a:spcBef>
                <a:spcPts val="300"/>
              </a:spcBef>
            </a:pP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_  Commercializing this village by connecting creation spaces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companies in other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 areas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supporting promotional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marketing, and 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using musicals, movies, animation, cartoon </a:t>
            </a: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20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 characters</a:t>
            </a:r>
            <a:r>
              <a:rPr lang="en-US" altLang="ko-KR" sz="120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and others.</a:t>
            </a:r>
          </a:p>
        </p:txBody>
      </p:sp>
      <p:pic>
        <p:nvPicPr>
          <p:cNvPr id="31760" name="Picture 2" descr="C:\DOCUME~1\kim\LOCALS~1\Temp\UNI0000042c58cb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8125" y="3203575"/>
            <a:ext cx="1290638" cy="147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61" name="Picture 38" descr="pa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6375" y="1498600"/>
            <a:ext cx="1317625" cy="13017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pic>
        <p:nvPicPr>
          <p:cNvPr id="31762" name="Picture 2" descr="C:\Temp\UNI0000096848c3.gif"/>
          <p:cNvPicPr preferRelativeResize="0">
            <a:picLocks noChangeArrowheads="1"/>
          </p:cNvPicPr>
          <p:nvPr/>
        </p:nvPicPr>
        <p:blipFill>
          <a:blip r:embed="rId4" cstate="print"/>
          <a:srcRect r="6096"/>
          <a:stretch>
            <a:fillRect/>
          </a:stretch>
        </p:blipFill>
        <p:spPr bwMode="auto">
          <a:xfrm>
            <a:off x="7858125" y="5068888"/>
            <a:ext cx="1292225" cy="136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TextBox 28"/>
          <p:cNvSpPr txBox="1"/>
          <p:nvPr/>
        </p:nvSpPr>
        <p:spPr>
          <a:xfrm>
            <a:off x="374650" y="1557338"/>
            <a:ext cx="441325" cy="4206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 latinLnBrk="0">
              <a:spcAft>
                <a:spcPts val="0"/>
              </a:spcAft>
              <a:defRPr/>
            </a:pPr>
            <a:r>
              <a:rPr lang="en-US" altLang="ko-KR" sz="1500" ker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01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4650" y="3233738"/>
            <a:ext cx="441325" cy="420687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 latinLnBrk="0">
              <a:spcAft>
                <a:spcPts val="0"/>
              </a:spcAft>
              <a:defRPr/>
            </a:pPr>
            <a:r>
              <a:rPr lang="en-US" altLang="ko-KR" sz="1500" ker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02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74650" y="5157788"/>
            <a:ext cx="441325" cy="422275"/>
          </a:xfrm>
          <a:prstGeom prst="rect">
            <a:avLst/>
          </a:prstGeom>
          <a:noFill/>
        </p:spPr>
        <p:txBody>
          <a:bodyPr anchor="ctr"/>
          <a:lstStyle/>
          <a:p>
            <a:pPr algn="r" fontAlgn="auto" latinLnBrk="0">
              <a:spcAft>
                <a:spcPts val="0"/>
              </a:spcAft>
              <a:defRPr/>
            </a:pPr>
            <a:r>
              <a:rPr lang="en-US" altLang="ko-KR" sz="1500" kern="0"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03</a:t>
            </a:r>
          </a:p>
        </p:txBody>
      </p:sp>
      <p:cxnSp>
        <p:nvCxnSpPr>
          <p:cNvPr id="40" name="직선 연결선 39"/>
          <p:cNvCxnSpPr/>
          <p:nvPr/>
        </p:nvCxnSpPr>
        <p:spPr>
          <a:xfrm flipH="1">
            <a:off x="374650" y="1962150"/>
            <a:ext cx="441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연결선 41"/>
          <p:cNvCxnSpPr/>
          <p:nvPr/>
        </p:nvCxnSpPr>
        <p:spPr>
          <a:xfrm flipH="1">
            <a:off x="374650" y="3643313"/>
            <a:ext cx="441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연결선 46"/>
          <p:cNvCxnSpPr/>
          <p:nvPr/>
        </p:nvCxnSpPr>
        <p:spPr>
          <a:xfrm flipH="1">
            <a:off x="374650" y="5554663"/>
            <a:ext cx="4413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직사각형 26"/>
          <p:cNvSpPr/>
          <p:nvPr/>
        </p:nvSpPr>
        <p:spPr>
          <a:xfrm>
            <a:off x="3837709" y="0"/>
            <a:ext cx="5306291" cy="307760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i="1" kern="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Supporting various creators and works to found creative industry</a:t>
            </a:r>
          </a:p>
        </p:txBody>
      </p:sp>
      <p:cxnSp>
        <p:nvCxnSpPr>
          <p:cNvPr id="28" name="직선 연결선 27"/>
          <p:cNvCxnSpPr/>
          <p:nvPr/>
        </p:nvCxnSpPr>
        <p:spPr>
          <a:xfrm>
            <a:off x="5292725" y="333375"/>
            <a:ext cx="3851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2"/>
          <p:cNvSpPr>
            <a:spLocks noChangeArrowheads="1"/>
          </p:cNvSpPr>
          <p:nvPr/>
        </p:nvSpPr>
        <p:spPr bwMode="auto">
          <a:xfrm>
            <a:off x="812800" y="911226"/>
            <a:ext cx="8347075" cy="2164484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2771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BB89EE6-A78C-44BC-9BAD-D7FE666F781E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55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311759" y="549275"/>
            <a:ext cx="420724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04.  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Developing online/offline art market</a:t>
            </a:r>
            <a:endParaRPr kumimoji="0" lang="ko-KR" altLang="en-US" dirty="0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rot="5400000">
            <a:off x="4572000" y="-3659187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87400" y="493713"/>
            <a:ext cx="0" cy="6335712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2775" name="Rectangle 22"/>
          <p:cNvSpPr>
            <a:spLocks noChangeArrowheads="1"/>
          </p:cNvSpPr>
          <p:nvPr/>
        </p:nvSpPr>
        <p:spPr bwMode="auto">
          <a:xfrm>
            <a:off x="812800" y="3747625"/>
            <a:ext cx="8347075" cy="798513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rot="5400000">
            <a:off x="4572000" y="-822787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777" name="Rectangle 22"/>
          <p:cNvSpPr>
            <a:spLocks noChangeArrowheads="1"/>
          </p:cNvSpPr>
          <p:nvPr/>
        </p:nvSpPr>
        <p:spPr bwMode="auto">
          <a:xfrm>
            <a:off x="812800" y="5250919"/>
            <a:ext cx="8347075" cy="1274572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6" name="직사각형 35"/>
          <p:cNvSpPr>
            <a:spLocks noChangeArrowheads="1"/>
          </p:cNvSpPr>
          <p:nvPr/>
        </p:nvSpPr>
        <p:spPr bwMode="auto">
          <a:xfrm>
            <a:off x="311759" y="4888969"/>
            <a:ext cx="449360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06.  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Installing and operating Seoul</a:t>
            </a:r>
            <a:r>
              <a:rPr kumimoji="0" lang="ko-KR" altLang="en-US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Art Bank</a:t>
            </a:r>
            <a:endParaRPr kumimoji="0" lang="ko-KR" altLang="en-US" sz="1400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rot="5400000">
            <a:off x="4572000" y="680506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780" name="TextBox 37"/>
          <p:cNvSpPr txBox="1">
            <a:spLocks noChangeArrowheads="1"/>
          </p:cNvSpPr>
          <p:nvPr/>
        </p:nvSpPr>
        <p:spPr bwMode="auto">
          <a:xfrm>
            <a:off x="882650" y="5416019"/>
            <a:ext cx="8245475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Lending instruments, stage costumes, and stage equipment</a:t>
            </a:r>
          </a:p>
          <a:p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 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and providing a practice space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 Operating with an online/offline art education program</a:t>
            </a:r>
            <a:endParaRPr kumimoji="0" lang="en-US" altLang="ko-KR" sz="1400">
              <a:solidFill>
                <a:srgbClr val="7F7F7F"/>
              </a:solidFill>
              <a:latin typeface="Times New Roman" pitchFamily="18" charset="0"/>
            </a:endParaRPr>
          </a:p>
        </p:txBody>
      </p:sp>
      <p:pic>
        <p:nvPicPr>
          <p:cNvPr id="32781" name="Picture 2" descr="C:\DOCUME~1\kim\LOCALS~1\Temp\UNI0000153453a8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6336" y="1700214"/>
            <a:ext cx="1541314" cy="150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2" name="그림 42" descr="유랑마켓2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19925" y="4823881"/>
            <a:ext cx="2124075" cy="1393825"/>
          </a:xfrm>
          <a:prstGeom prst="rect">
            <a:avLst/>
          </a:prstGeom>
          <a:solidFill>
            <a:srgbClr val="EDEDED"/>
          </a:solidFill>
          <a:ln w="9525">
            <a:noFill/>
            <a:miter lim="800000"/>
            <a:headEnd/>
            <a:tailEnd/>
          </a:ln>
        </p:spPr>
      </p:pic>
      <p:sp>
        <p:nvSpPr>
          <p:cNvPr id="39" name="직사각형 38"/>
          <p:cNvSpPr/>
          <p:nvPr/>
        </p:nvSpPr>
        <p:spPr>
          <a:xfrm>
            <a:off x="3616037" y="0"/>
            <a:ext cx="5527964" cy="307760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1400" i="1" kern="0" dirty="0">
                <a:solidFill>
                  <a:schemeClr val="bg1">
                    <a:lumMod val="50000"/>
                  </a:schemeClr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Supporting various creators and works to found creative industry</a:t>
            </a:r>
          </a:p>
        </p:txBody>
      </p:sp>
      <p:cxnSp>
        <p:nvCxnSpPr>
          <p:cNvPr id="44" name="직선 연결선 43"/>
          <p:cNvCxnSpPr/>
          <p:nvPr/>
        </p:nvCxnSpPr>
        <p:spPr>
          <a:xfrm>
            <a:off x="5292725" y="332656"/>
            <a:ext cx="38512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785" name="TextBox 44"/>
          <p:cNvSpPr txBox="1">
            <a:spLocks noChangeArrowheads="1"/>
          </p:cNvSpPr>
          <p:nvPr/>
        </p:nvSpPr>
        <p:spPr bwMode="auto">
          <a:xfrm>
            <a:off x="900113" y="1033463"/>
            <a:ext cx="8245475" cy="1954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ko-KR" altLang="en-US" sz="1600" dirty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Constructing and enhancing online cultural art market </a:t>
            </a:r>
            <a:r>
              <a:rPr kumimoji="0" lang="en-US" altLang="ko-KR" sz="14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(e-Culture agency)</a:t>
            </a:r>
            <a:endParaRPr kumimoji="0" lang="en-US" altLang="ko-KR" sz="1600" dirty="0">
              <a:solidFill>
                <a:srgbClr val="40404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>
              <a:spcBef>
                <a:spcPts val="600"/>
              </a:spcBef>
            </a:pP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_ Art volunteer (delivery)</a:t>
            </a:r>
            <a:r>
              <a:rPr kumimoji="0" lang="ko-KR" altLang="en-US" sz="1200" dirty="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service, creative arts flea market, cultural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jobs 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Running the cultural art portal providing cultural art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/>
            </a:r>
            <a:b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</a:b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       program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, support information, etc.</a:t>
            </a:r>
            <a:r>
              <a:rPr kumimoji="0" lang="ko-KR" altLang="en-US" sz="1200" dirty="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(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Opened in Nov. 2010)</a:t>
            </a:r>
            <a:b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</a:br>
            <a:r>
              <a:rPr kumimoji="0" lang="en-US" altLang="ko-KR" sz="500" dirty="0" smtClean="0">
                <a:solidFill>
                  <a:srgbClr val="7F7F7F"/>
                </a:solidFill>
                <a:latin typeface="Times New Roman" pitchFamily="18" charset="0"/>
              </a:rPr>
              <a:t/>
            </a:r>
            <a:br>
              <a:rPr kumimoji="0" lang="en-US" altLang="ko-KR" sz="500" dirty="0" smtClean="0">
                <a:solidFill>
                  <a:srgbClr val="7F7F7F"/>
                </a:solidFill>
                <a:latin typeface="Times New Roman" pitchFamily="18" charset="0"/>
              </a:rPr>
            </a:b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   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_ Enhancing the contents by providing web mobile service, etc.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and 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improving the functions (2011)</a:t>
            </a:r>
            <a:endParaRPr kumimoji="0" lang="en-US" altLang="ko-KR" sz="1200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endParaRPr kumimoji="0" lang="en-US" altLang="ko-KR" sz="300" dirty="0">
              <a:solidFill>
                <a:srgbClr val="40404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</a:rPr>
              <a:t>  Holding an offline art support expo</a:t>
            </a:r>
          </a:p>
          <a:p>
            <a:pPr>
              <a:spcBef>
                <a:spcPts val="600"/>
              </a:spcBef>
            </a:pP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    _ Introduction and application of cultural art support project,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corporate 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support, investment mediation, </a:t>
            </a: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/>
            </a:r>
            <a:b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</a:br>
            <a:r>
              <a:rPr kumimoji="0" lang="en-US" altLang="ko-KR" sz="1200" dirty="0" smtClean="0">
                <a:solidFill>
                  <a:srgbClr val="7F7F7F"/>
                </a:solidFill>
                <a:latin typeface="Times New Roman" pitchFamily="18" charset="0"/>
              </a:rPr>
              <a:t>       employment </a:t>
            </a:r>
            <a:r>
              <a:rPr kumimoji="0" lang="en-US" altLang="ko-KR" sz="1200" dirty="0">
                <a:solidFill>
                  <a:srgbClr val="7F7F7F"/>
                </a:solidFill>
                <a:latin typeface="Times New Roman" pitchFamily="18" charset="0"/>
              </a:rPr>
              <a:t>consulting</a:t>
            </a:r>
          </a:p>
        </p:txBody>
      </p:sp>
      <p:sp>
        <p:nvSpPr>
          <p:cNvPr id="32786" name="TextBox 45"/>
          <p:cNvSpPr txBox="1">
            <a:spLocks noChangeArrowheads="1"/>
          </p:cNvSpPr>
          <p:nvPr/>
        </p:nvSpPr>
        <p:spPr bwMode="auto">
          <a:xfrm>
            <a:off x="882650" y="3838066"/>
            <a:ext cx="82454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 affiliation with creation space, Hongdae</a:t>
            </a:r>
            <a:r>
              <a:rPr kumimoji="0" lang="ko-KR" altLang="en-US" sz="160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flea market, etc., setting up small art </a:t>
            </a:r>
          </a:p>
          <a:p>
            <a:r>
              <a:rPr kumimoji="0" lang="en-US" altLang="ko-KR" sz="1600">
                <a:solidFill>
                  <a:srgbClr val="404040"/>
                </a:solidFill>
                <a:latin typeface="Times New Roman" pitchFamily="18" charset="0"/>
              </a:rPr>
              <a:t>    markets, such as the Han River, creation space, part, and others</a:t>
            </a:r>
            <a:endParaRPr kumimoji="0" lang="en-US" altLang="ko-KR" sz="1400">
              <a:solidFill>
                <a:srgbClr val="7F7F7F"/>
              </a:solidFill>
              <a:latin typeface="Times New Roman" pitchFamily="18" charset="0"/>
            </a:endParaRPr>
          </a:p>
        </p:txBody>
      </p:sp>
      <p:sp>
        <p:nvSpPr>
          <p:cNvPr id="29" name="직사각형 28"/>
          <p:cNvSpPr>
            <a:spLocks noChangeArrowheads="1"/>
          </p:cNvSpPr>
          <p:nvPr/>
        </p:nvSpPr>
        <p:spPr bwMode="auto">
          <a:xfrm>
            <a:off x="311759" y="3385675"/>
            <a:ext cx="53607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05.  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Establishing and operating art markets by district</a:t>
            </a:r>
            <a:r>
              <a:rPr kumimoji="0" lang="ko-KR" altLang="en-US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endParaRPr kumimoji="0" lang="ko-KR" altLang="en-US" sz="1400" dirty="0">
              <a:solidFill>
                <a:srgbClr val="C00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13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6" name="Rectangle 1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797" name="Rectangle 1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그룹 28"/>
          <p:cNvGrpSpPr>
            <a:grpSpLocks/>
          </p:cNvGrpSpPr>
          <p:nvPr/>
        </p:nvGrpSpPr>
        <p:grpSpPr bwMode="auto">
          <a:xfrm>
            <a:off x="-28575" y="33338"/>
            <a:ext cx="9172575" cy="658812"/>
            <a:chOff x="-29029" y="-24290"/>
            <a:chExt cx="9173029" cy="659251"/>
          </a:xfrm>
        </p:grpSpPr>
        <p:grpSp>
          <p:nvGrpSpPr>
            <p:cNvPr id="3" name="그룹 34"/>
            <p:cNvGrpSpPr>
              <a:grpSpLocks/>
            </p:cNvGrpSpPr>
            <p:nvPr/>
          </p:nvGrpSpPr>
          <p:grpSpPr bwMode="auto">
            <a:xfrm>
              <a:off x="-14513" y="-24290"/>
              <a:ext cx="9158513" cy="659251"/>
              <a:chOff x="-14513" y="795476"/>
              <a:chExt cx="9158513" cy="845390"/>
            </a:xfrm>
          </p:grpSpPr>
          <p:sp>
            <p:nvSpPr>
              <p:cNvPr id="33815" name="직사각형 32"/>
              <p:cNvSpPr>
                <a:spLocks noChangeArrowheads="1"/>
              </p:cNvSpPr>
              <p:nvPr/>
            </p:nvSpPr>
            <p:spPr bwMode="auto">
              <a:xfrm>
                <a:off x="-452" y="828069"/>
                <a:ext cx="9144452" cy="784277"/>
              </a:xfrm>
              <a:prstGeom prst="rect">
                <a:avLst/>
              </a:prstGeom>
              <a:solidFill>
                <a:srgbClr val="003300">
                  <a:alpha val="21176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3816" name="직선 연결선 33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33817" name="직사각형 34"/>
              <p:cNvSpPr>
                <a:spLocks noChangeArrowheads="1"/>
              </p:cNvSpPr>
              <p:nvPr/>
            </p:nvSpPr>
            <p:spPr bwMode="auto">
              <a:xfrm>
                <a:off x="-14741" y="828069"/>
                <a:ext cx="1146233" cy="784277"/>
              </a:xfrm>
              <a:prstGeom prst="rect">
                <a:avLst/>
              </a:prstGeom>
              <a:solidFill>
                <a:srgbClr val="003300">
                  <a:alpha val="65097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 sz="16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3818" name="직선 연결선 35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31" name="직사각형 30"/>
            <p:cNvSpPr/>
            <p:nvPr/>
          </p:nvSpPr>
          <p:spPr>
            <a:xfrm>
              <a:off x="-29029" y="117091"/>
              <a:ext cx="1160520" cy="368545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1285486" y="117091"/>
              <a:ext cx="7858514" cy="461957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400" kern="0" dirty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Operating the DDP, an industry base of </a:t>
              </a:r>
              <a:r>
                <a:rPr kumimoji="0" lang="en-US" altLang="ko-KR" sz="2400" kern="0" dirty="0" smtClean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future creative jobs</a:t>
              </a:r>
              <a:endParaRPr kumimoji="0" lang="en-US" altLang="ko-KR" sz="2400" kern="0" dirty="0">
                <a:solidFill>
                  <a:srgbClr val="00206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endParaRPr>
            </a:p>
          </p:txBody>
        </p:sp>
      </p:grpSp>
      <p:sp>
        <p:nvSpPr>
          <p:cNvPr id="37" name="Rectangle 49"/>
          <p:cNvSpPr>
            <a:spLocks noChangeArrowheads="1"/>
          </p:cNvSpPr>
          <p:nvPr/>
        </p:nvSpPr>
        <p:spPr bwMode="auto">
          <a:xfrm>
            <a:off x="166254" y="992065"/>
            <a:ext cx="7232073" cy="86352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Establishing </a:t>
            </a:r>
            <a:r>
              <a:rPr kumimoji="0" lang="en-US" altLang="ko-KR" sz="24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multiplex base of culture, tours, and design</a:t>
            </a:r>
            <a:r>
              <a:rPr kumimoji="0" lang="ko-KR" altLang="en-US" sz="24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endParaRPr kumimoji="0" lang="en-US" altLang="ko-KR" sz="240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algn="ctr" fontAlgn="auto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Creative cultural space with </a:t>
            </a:r>
            <a:r>
              <a:rPr kumimoji="0" lang="en-US" altLang="ko-KR" sz="14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0" lang="en-US" altLang="ko-KR" sz="14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participation, considering field arts by </a:t>
            </a:r>
            <a:r>
              <a:rPr kumimoji="0" lang="en-US" altLang="ko-KR" sz="14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local</a:t>
            </a:r>
            <a:r>
              <a:rPr kumimoji="0" lang="ko-KR" altLang="en-US" sz="14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0" lang="en-US" altLang="ko-KR" sz="14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artists </a:t>
            </a:r>
          </a:p>
          <a:p>
            <a:pPr algn="ctr" fontAlgn="auto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14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and developing DDP’s unique contents like the Korean Wave</a:t>
            </a:r>
            <a:endParaRPr kumimoji="0" lang="ko-KR" altLang="en-US" sz="140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3800" name="TextBox 37"/>
          <p:cNvSpPr txBox="1">
            <a:spLocks noChangeArrowheads="1"/>
          </p:cNvSpPr>
          <p:nvPr/>
        </p:nvSpPr>
        <p:spPr bwMode="auto">
          <a:xfrm>
            <a:off x="395288" y="2215437"/>
            <a:ext cx="976312" cy="744512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Status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9" name="Rectangle 49"/>
          <p:cNvSpPr>
            <a:spLocks noChangeArrowheads="1"/>
          </p:cNvSpPr>
          <p:nvPr/>
        </p:nvSpPr>
        <p:spPr bwMode="auto">
          <a:xfrm>
            <a:off x="1454727" y="2215437"/>
            <a:ext cx="7523018" cy="741795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200"/>
              </a:lnSpc>
              <a:buFont typeface="Arial" pitchFamily="34" charset="0"/>
              <a:buChar char="•"/>
              <a:defRPr/>
            </a:pPr>
            <a:r>
              <a:rPr lang="ko-KR" altLang="en-US" sz="150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Undecided contents, operation method, opening date, </a:t>
            </a:r>
            <a:r>
              <a:rPr lang="en-US" altLang="ko-KR" sz="15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fee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and other matters.</a:t>
            </a:r>
          </a:p>
          <a:p>
            <a:pPr>
              <a:lnSpc>
                <a:spcPts val="12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Needs the general development plan for leading </a:t>
            </a:r>
            <a:r>
              <a:rPr lang="en-US" altLang="ko-KR" sz="150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the </a:t>
            </a:r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northeastern area of industry.</a:t>
            </a:r>
            <a:endParaRPr lang="ko-KR" altLang="ko-KR" sz="15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02" name="TextBox 39"/>
          <p:cNvSpPr txBox="1">
            <a:spLocks noChangeArrowheads="1"/>
          </p:cNvSpPr>
          <p:nvPr/>
        </p:nvSpPr>
        <p:spPr bwMode="auto">
          <a:xfrm>
            <a:off x="395288" y="3073120"/>
            <a:ext cx="976312" cy="2709862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2012</a:t>
            </a:r>
          </a:p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Plans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1454727" y="3073120"/>
            <a:ext cx="7523018" cy="407987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Making grassroots artists’ creative spaces for developing 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contents</a:t>
            </a:r>
            <a:endParaRPr lang="ko-KR" altLang="ko-KR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04" name="Rectangle 49"/>
          <p:cNvSpPr>
            <a:spLocks noChangeArrowheads="1"/>
          </p:cNvSpPr>
          <p:nvPr/>
        </p:nvSpPr>
        <p:spPr bwMode="auto">
          <a:xfrm>
            <a:off x="1454727" y="3527145"/>
            <a:ext cx="7523018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2000" tIns="46800" rIns="90000" bIns="46800" anchor="ctr"/>
          <a:lstStyle/>
          <a:p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Citizen-participating activity space and development of DDP’s unique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contents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like the Korean Wave </a:t>
            </a:r>
            <a:endParaRPr lang="ko-KR" altLang="ko-KR" sz="1200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1454727" y="4030238"/>
            <a:ext cx="7523018" cy="406400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Determining the operation entity of DDP and its plan</a:t>
            </a:r>
            <a:endParaRPr lang="ko-KR" altLang="ko-KR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08" name="Rectangle 49"/>
          <p:cNvSpPr>
            <a:spLocks noChangeArrowheads="1"/>
          </p:cNvSpPr>
          <p:nvPr/>
        </p:nvSpPr>
        <p:spPr bwMode="auto">
          <a:xfrm>
            <a:off x="1454727" y="4510385"/>
            <a:ext cx="7523018" cy="15095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2000" tIns="46800" rIns="90000" bIns="46800" anchor="ctr"/>
          <a:lstStyle/>
          <a:p>
            <a:r>
              <a:rPr lang="ko-KR" altLang="en-US" sz="120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Operation of design foundation vs. appointment of specialist</a:t>
            </a:r>
            <a:r>
              <a:rPr lang="en-US" altLang="ko-KR" sz="120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</a:t>
            </a:r>
            <a:r>
              <a:rPr lang="en-US" altLang="ko-KR" sz="120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deciding DDP opening date, fee policy, etc.</a:t>
            </a:r>
            <a:endParaRPr lang="ko-KR" altLang="ko-KR" sz="120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1454727" y="4938432"/>
            <a:ext cx="7523018" cy="493280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200"/>
              </a:lnSpc>
              <a:buFont typeface="Arial" pitchFamily="34" charset="0"/>
              <a:buChar char="•"/>
              <a:defRPr/>
            </a:pPr>
            <a:r>
              <a:rPr lang="ko-KR" altLang="en-US" sz="15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Establishing 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development plan for neighborhood of DDP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altLang="ko-KR" sz="2000" dirty="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3810" name="Rectangle 49"/>
          <p:cNvSpPr>
            <a:spLocks noChangeArrowheads="1"/>
          </p:cNvSpPr>
          <p:nvPr/>
        </p:nvSpPr>
        <p:spPr bwMode="auto">
          <a:xfrm>
            <a:off x="1454727" y="5519025"/>
            <a:ext cx="7523018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72000" tIns="46800" rIns="90000" bIns="46800" anchor="ctr"/>
          <a:lstStyle/>
          <a:p>
            <a:pPr>
              <a:lnSpc>
                <a:spcPts val="1200"/>
              </a:lnSpc>
            </a:pP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Development plan for neighborhood industry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 district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unit planning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maintenance of street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night views</a:t>
            </a: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</a:t>
            </a:r>
            <a:endParaRPr lang="ko-KR" altLang="ko-KR" sz="1200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pic>
        <p:nvPicPr>
          <p:cNvPr id="33811" name="Picture 2"/>
          <p:cNvPicPr>
            <a:picLocks noChangeAspect="1" noChangeArrowheads="1"/>
          </p:cNvPicPr>
          <p:nvPr/>
        </p:nvPicPr>
        <p:blipFill>
          <a:blip r:embed="rId2" cstate="print"/>
          <a:srcRect l="22301" t="13635" r="22585" b="43941"/>
          <a:stretch>
            <a:fillRect/>
          </a:stretch>
        </p:blipFill>
        <p:spPr bwMode="auto">
          <a:xfrm>
            <a:off x="7364015" y="939725"/>
            <a:ext cx="1608910" cy="1033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13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0" name="Rectangle 1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821" name="Rectangle 12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그룹 28"/>
          <p:cNvGrpSpPr>
            <a:grpSpLocks/>
          </p:cNvGrpSpPr>
          <p:nvPr/>
        </p:nvGrpSpPr>
        <p:grpSpPr bwMode="auto">
          <a:xfrm>
            <a:off x="-28575" y="0"/>
            <a:ext cx="9172575" cy="986711"/>
            <a:chOff x="-29029" y="-85119"/>
            <a:chExt cx="9173029" cy="720080"/>
          </a:xfrm>
        </p:grpSpPr>
        <p:grpSp>
          <p:nvGrpSpPr>
            <p:cNvPr id="3" name="그룹 34"/>
            <p:cNvGrpSpPr>
              <a:grpSpLocks/>
            </p:cNvGrpSpPr>
            <p:nvPr/>
          </p:nvGrpSpPr>
          <p:grpSpPr bwMode="auto">
            <a:xfrm>
              <a:off x="-14741" y="-24290"/>
              <a:ext cx="9158741" cy="659251"/>
              <a:chOff x="-14741" y="795476"/>
              <a:chExt cx="9158741" cy="845390"/>
            </a:xfrm>
          </p:grpSpPr>
          <p:sp>
            <p:nvSpPr>
              <p:cNvPr id="34838" name="직사각형 32"/>
              <p:cNvSpPr>
                <a:spLocks noChangeArrowheads="1"/>
              </p:cNvSpPr>
              <p:nvPr/>
            </p:nvSpPr>
            <p:spPr bwMode="auto">
              <a:xfrm>
                <a:off x="-452" y="827549"/>
                <a:ext cx="9144452" cy="629100"/>
              </a:xfrm>
              <a:prstGeom prst="rect">
                <a:avLst/>
              </a:prstGeom>
              <a:solidFill>
                <a:srgbClr val="003300">
                  <a:alpha val="21176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4839" name="직선 연결선 33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34840" name="직사각형 34"/>
              <p:cNvSpPr>
                <a:spLocks noChangeArrowheads="1"/>
              </p:cNvSpPr>
              <p:nvPr/>
            </p:nvSpPr>
            <p:spPr bwMode="auto">
              <a:xfrm>
                <a:off x="-14741" y="827547"/>
                <a:ext cx="1146233" cy="784781"/>
              </a:xfrm>
              <a:prstGeom prst="rect">
                <a:avLst/>
              </a:prstGeom>
              <a:solidFill>
                <a:srgbClr val="003300">
                  <a:alpha val="65097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 sz="16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4841" name="직선 연결선 35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31" name="직사각형 30"/>
            <p:cNvSpPr/>
            <p:nvPr/>
          </p:nvSpPr>
          <p:spPr>
            <a:xfrm>
              <a:off x="-29029" y="116758"/>
              <a:ext cx="1160520" cy="368782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3</a:t>
              </a:r>
            </a:p>
          </p:txBody>
        </p:sp>
        <p:sp>
          <p:nvSpPr>
            <p:cNvPr id="34837" name="직사각형 31"/>
            <p:cNvSpPr>
              <a:spLocks noChangeArrowheads="1"/>
            </p:cNvSpPr>
            <p:nvPr/>
          </p:nvSpPr>
          <p:spPr bwMode="auto">
            <a:xfrm>
              <a:off x="1285486" y="-85119"/>
              <a:ext cx="7858514" cy="606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1422" tIns="45712" rIns="91422" bIns="45712">
              <a:spAutoFit/>
            </a:bodyPr>
            <a:lstStyle/>
            <a:p>
              <a:pPr latinLnBrk="0"/>
              <a:r>
                <a:rPr kumimoji="0" lang="en-US" altLang="ko-KR" sz="2400" dirty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Nurturing fashion, </a:t>
              </a:r>
              <a:r>
                <a:rPr lang="en-US" altLang="ko-KR" sz="2400" dirty="0" smtClean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image, contents</a:t>
              </a:r>
              <a:r>
                <a:rPr kumimoji="0" lang="en-US" altLang="ko-KR" sz="2400" dirty="0" smtClean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</a:t>
              </a:r>
              <a:r>
                <a:rPr kumimoji="0" lang="en-US" altLang="ko-KR" sz="2400" dirty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and animation </a:t>
              </a:r>
              <a:r>
                <a:rPr lang="en-US" altLang="ko-KR" sz="2400" dirty="0" smtClean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</a:t>
              </a:r>
            </a:p>
            <a:p>
              <a:pPr latinLnBrk="0"/>
              <a:r>
                <a:rPr kumimoji="0" lang="en-US" altLang="ko-KR" sz="2400" dirty="0" smtClean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                as </a:t>
              </a:r>
              <a:r>
                <a:rPr kumimoji="0" lang="en-US" altLang="ko-KR" sz="2400" dirty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the representative creative industries of </a:t>
              </a:r>
              <a:r>
                <a:rPr kumimoji="0" lang="en-US" altLang="ko-KR" sz="2400" dirty="0" smtClean="0">
                  <a:solidFill>
                    <a:srgbClr val="002060"/>
                  </a:solidFill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Seoul</a:t>
              </a:r>
              <a:endParaRPr kumimoji="0" lang="en-US" altLang="ko-KR" sz="2400" dirty="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</p:txBody>
        </p:sp>
      </p:grpSp>
      <p:sp>
        <p:nvSpPr>
          <p:cNvPr id="37" name="Rectangle 49"/>
          <p:cNvSpPr>
            <a:spLocks noChangeArrowheads="1"/>
          </p:cNvSpPr>
          <p:nvPr/>
        </p:nvSpPr>
        <p:spPr bwMode="auto">
          <a:xfrm>
            <a:off x="0" y="876135"/>
            <a:ext cx="9144000" cy="863520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defRPr/>
            </a:pPr>
            <a:endParaRPr kumimoji="0" lang="en-US" altLang="ko-KR" dirty="0" smtClean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  <a:p>
            <a:pPr algn="ctr" fontAlgn="auto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By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vitalizing the local fashion and sewing industry </a:t>
            </a:r>
          </a:p>
          <a:p>
            <a:pPr algn="ctr" fontAlgn="auto">
              <a:lnSpc>
                <a:spcPts val="14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  &amp;  by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supporting the production of images and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animations</a:t>
            </a:r>
            <a:endParaRPr kumimoji="0" lang="en-US" altLang="ko-KR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4824" name="TextBox 37"/>
          <p:cNvSpPr txBox="1">
            <a:spLocks noChangeArrowheads="1"/>
          </p:cNvSpPr>
          <p:nvPr/>
        </p:nvSpPr>
        <p:spPr bwMode="auto">
          <a:xfrm>
            <a:off x="395288" y="1890713"/>
            <a:ext cx="1211262" cy="869950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Status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9" name="Rectangle 49"/>
          <p:cNvSpPr>
            <a:spLocks noChangeArrowheads="1"/>
          </p:cNvSpPr>
          <p:nvPr/>
        </p:nvSpPr>
        <p:spPr bwMode="auto">
          <a:xfrm>
            <a:off x="1731963" y="1890713"/>
            <a:ext cx="7016750" cy="866775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ko-KR" altLang="en-US" sz="12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Poor working condition of the fashion and sewing industry lowers workers’ </a:t>
            </a:r>
            <a:r>
              <a:rPr lang="en-US" altLang="ko-KR" sz="12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performance</a:t>
            </a:r>
            <a:endParaRPr lang="en-US" altLang="ko-KR" sz="1200" dirty="0">
              <a:solidFill>
                <a:srgbClr val="00000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>
              <a:lnSpc>
                <a:spcPts val="13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ko-KR" sz="12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High risk in producing films and animations and difficulty in investment </a:t>
            </a:r>
            <a:r>
              <a:rPr lang="en-US" altLang="ko-KR" sz="12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2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distribution </a:t>
            </a:r>
            <a:endParaRPr lang="ko-KR" altLang="ko-KR" sz="12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6" name="TextBox 39"/>
          <p:cNvSpPr txBox="1">
            <a:spLocks noChangeArrowheads="1"/>
          </p:cNvSpPr>
          <p:nvPr/>
        </p:nvSpPr>
        <p:spPr bwMode="auto">
          <a:xfrm>
            <a:off x="395288" y="2924175"/>
            <a:ext cx="1211262" cy="3241129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2012</a:t>
            </a:r>
          </a:p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Plans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1731963" y="2924174"/>
            <a:ext cx="7016750" cy="720849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ko-KR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Establishing the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「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</a:rPr>
              <a:t>Good sewing workplace</a:t>
            </a:r>
            <a:r>
              <a:rPr lang="ko-KR" altLang="en-US" sz="2000" dirty="0" smtClean="0">
                <a:solidFill>
                  <a:srgbClr val="000000"/>
                </a:solidFill>
                <a:latin typeface="Times New Roman" pitchFamily="18" charset="0"/>
              </a:rPr>
              <a:t>」</a:t>
            </a:r>
            <a:endParaRPr lang="en-US" altLang="ko-KR" sz="2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endParaRPr lang="en-US" altLang="ko-KR" sz="2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  <a:defRPr/>
            </a:pP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</a:rPr>
              <a:t>                                where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</a:rPr>
              <a:t>workers can 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</a:rPr>
              <a:t>make the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</a:rPr>
              <a:t>clothes happily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ko-KR" altLang="ko-KR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28" name="Rectangle 49"/>
          <p:cNvSpPr>
            <a:spLocks noChangeArrowheads="1"/>
          </p:cNvSpPr>
          <p:nvPr/>
        </p:nvSpPr>
        <p:spPr bwMode="auto">
          <a:xfrm>
            <a:off x="1691680" y="3645024"/>
            <a:ext cx="7016750" cy="3175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r>
              <a:rPr lang="ko-KR" altLang="en-US" sz="1400" dirty="0">
                <a:solidFill>
                  <a:srgbClr val="595959"/>
                </a:solidFill>
                <a:latin typeface="Times New Roman" pitchFamily="18" charset="0"/>
              </a:rPr>
              <a:t> </a:t>
            </a:r>
            <a:endParaRPr lang="en-US" altLang="ko-KR" sz="1400" dirty="0" smtClean="0">
              <a:solidFill>
                <a:srgbClr val="595959"/>
              </a:solidFill>
              <a:latin typeface="Times New Roman" pitchFamily="18" charset="0"/>
            </a:endParaRPr>
          </a:p>
          <a:p>
            <a:r>
              <a:rPr lang="en-US" altLang="ko-KR" sz="14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</a:t>
            </a:r>
            <a:r>
              <a:rPr lang="en-US" altLang="ko-KR" sz="14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Improving the sewing workplace, </a:t>
            </a:r>
            <a:r>
              <a:rPr lang="en-US" altLang="ko-KR" sz="14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making </a:t>
            </a:r>
            <a:r>
              <a:rPr lang="en-US" altLang="ko-KR" sz="14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the workplace safe and </a:t>
            </a:r>
            <a:r>
              <a:rPr lang="en-US" altLang="ko-KR" sz="14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healthy, a design </a:t>
            </a:r>
            <a:r>
              <a:rPr lang="en-US" altLang="ko-KR" sz="14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reform</a:t>
            </a:r>
            <a:endParaRPr lang="ko-KR" altLang="ko-KR" sz="1400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5" name="Rectangle 49"/>
          <p:cNvSpPr>
            <a:spLocks noChangeArrowheads="1"/>
          </p:cNvSpPr>
          <p:nvPr/>
        </p:nvSpPr>
        <p:spPr bwMode="auto">
          <a:xfrm>
            <a:off x="1691680" y="4149080"/>
            <a:ext cx="7016750" cy="720080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Newly setting up the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「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</a:rPr>
              <a:t>Scenario writer’s zone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」 </a:t>
            </a:r>
            <a:endParaRPr lang="en-US" altLang="ko-KR" sz="2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endParaRPr lang="en-US" altLang="ko-KR" sz="2000" dirty="0" smtClean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  <a:defRPr/>
            </a:pP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</a:rPr>
              <a:t>                                     to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</a:rPr>
              <a:t>support the 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</a:rPr>
              <a:t>creators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</a:rPr>
              <a:t>in poor condition</a:t>
            </a: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ko-KR" altLang="ko-KR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832" name="Rectangle 49"/>
          <p:cNvSpPr>
            <a:spLocks noChangeArrowheads="1"/>
          </p:cNvSpPr>
          <p:nvPr/>
        </p:nvSpPr>
        <p:spPr bwMode="auto">
          <a:xfrm>
            <a:off x="1763688" y="5013176"/>
            <a:ext cx="7016750" cy="3635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r>
              <a:rPr lang="ko-KR" altLang="en-US" sz="1400" dirty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4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Linking with the existing workrooms of the film director, PD, and </a:t>
            </a:r>
            <a:r>
              <a:rPr lang="en-US" altLang="ko-KR" sz="14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producer</a:t>
            </a:r>
            <a:endParaRPr lang="en-US" altLang="ko-KR" sz="1200" dirty="0">
              <a:solidFill>
                <a:srgbClr val="595959"/>
              </a:solidFill>
              <a:latin typeface="Times New Roman" pitchFamily="18" charset="0"/>
            </a:endParaRPr>
          </a:p>
          <a:p>
            <a:pPr>
              <a:spcBef>
                <a:spcPts val="300"/>
              </a:spcBef>
            </a:pPr>
            <a:r>
              <a:rPr lang="en-US" altLang="ko-KR" sz="1400" dirty="0">
                <a:solidFill>
                  <a:srgbClr val="595959"/>
                </a:solidFill>
                <a:latin typeface="Times New Roman" pitchFamily="18" charset="0"/>
              </a:rPr>
              <a:t>  - Strengthening the communication </a:t>
            </a:r>
            <a:r>
              <a:rPr lang="en-US" altLang="ko-KR" sz="1400" dirty="0" smtClean="0">
                <a:solidFill>
                  <a:srgbClr val="595959"/>
                </a:solidFill>
                <a:latin typeface="Times New Roman" pitchFamily="18" charset="0"/>
              </a:rPr>
              <a:t>among </a:t>
            </a:r>
            <a:r>
              <a:rPr lang="en-US" altLang="ko-KR" sz="1400" dirty="0">
                <a:solidFill>
                  <a:srgbClr val="595959"/>
                </a:solidFill>
                <a:latin typeface="Times New Roman" pitchFamily="18" charset="0"/>
              </a:rPr>
              <a:t>creators through </a:t>
            </a:r>
            <a:r>
              <a:rPr lang="en-US" altLang="ko-KR" sz="1400" dirty="0" smtClean="0">
                <a:solidFill>
                  <a:srgbClr val="595959"/>
                </a:solidFill>
                <a:latin typeface="Times New Roman" pitchFamily="18" charset="0"/>
              </a:rPr>
              <a:t>lectures</a:t>
            </a:r>
            <a:r>
              <a:rPr lang="en-US" altLang="ko-KR" sz="1400" dirty="0">
                <a:solidFill>
                  <a:srgbClr val="595959"/>
                </a:solidFill>
                <a:latin typeface="Times New Roman" pitchFamily="18" charset="0"/>
              </a:rPr>
              <a:t>, mentoring, </a:t>
            </a:r>
            <a:r>
              <a:rPr lang="en-US" altLang="ko-KR" sz="1400" dirty="0" smtClean="0">
                <a:solidFill>
                  <a:srgbClr val="595959"/>
                </a:solidFill>
                <a:latin typeface="Times New Roman" pitchFamily="18" charset="0"/>
              </a:rPr>
              <a:t>etc</a:t>
            </a:r>
            <a:r>
              <a:rPr lang="en-US" altLang="ko-KR" sz="1400" dirty="0">
                <a:solidFill>
                  <a:srgbClr val="595959"/>
                </a:solidFill>
                <a:latin typeface="Times New Roman" pitchFamily="18" charset="0"/>
              </a:rPr>
              <a:t>.</a:t>
            </a:r>
            <a:endParaRPr lang="ko-KR" altLang="ko-KR" sz="1400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47" name="Rectangle 49"/>
          <p:cNvSpPr>
            <a:spLocks noChangeArrowheads="1"/>
          </p:cNvSpPr>
          <p:nvPr/>
        </p:nvSpPr>
        <p:spPr bwMode="auto">
          <a:xfrm>
            <a:off x="1763688" y="5517232"/>
            <a:ext cx="7016750" cy="648072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ko-KR" altLang="en-US" sz="20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Constructing a private-public cooperative 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system</a:t>
            </a:r>
          </a:p>
          <a:p>
            <a:pPr>
              <a:lnSpc>
                <a:spcPts val="1300"/>
              </a:lnSpc>
              <a:defRPr/>
            </a:pPr>
            <a:endParaRPr lang="en-US" altLang="ko-KR" sz="2000" dirty="0" smtClean="0">
              <a:solidFill>
                <a:srgbClr val="00000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>
              <a:lnSpc>
                <a:spcPts val="1300"/>
              </a:lnSpc>
              <a:defRPr/>
            </a:pP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                               for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reviving domestic </a:t>
            </a:r>
            <a:r>
              <a:rPr lang="en-US" altLang="ko-KR" sz="20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2000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animation</a:t>
            </a:r>
            <a:endParaRPr lang="ko-KR" altLang="ko-KR" sz="20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6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2"/>
          <p:cNvSpPr>
            <a:spLocks noChangeArrowheads="1"/>
          </p:cNvSpPr>
          <p:nvPr/>
        </p:nvSpPr>
        <p:spPr bwMode="auto">
          <a:xfrm>
            <a:off x="812800" y="1038226"/>
            <a:ext cx="8347075" cy="1995920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5843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AB5AB86-3A20-4EDA-8DEB-F60A00B78970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58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92100" y="609600"/>
            <a:ext cx="54350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01  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24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Establishing 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“Scenario Writer’s Zone”</a:t>
            </a:r>
            <a:endParaRPr kumimoji="0" lang="ko-KR" altLang="en-US" sz="2400" dirty="0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rot="5400000">
            <a:off x="4572000" y="-3570287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87400" y="561975"/>
            <a:ext cx="25400" cy="6132513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5847" name="Rectangle 22"/>
          <p:cNvSpPr>
            <a:spLocks noChangeArrowheads="1"/>
          </p:cNvSpPr>
          <p:nvPr/>
        </p:nvSpPr>
        <p:spPr bwMode="auto">
          <a:xfrm>
            <a:off x="796925" y="4077073"/>
            <a:ext cx="8347075" cy="1872207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9" name="직사각형 28"/>
          <p:cNvSpPr>
            <a:spLocks noChangeArrowheads="1"/>
          </p:cNvSpPr>
          <p:nvPr/>
        </p:nvSpPr>
        <p:spPr bwMode="auto">
          <a:xfrm>
            <a:off x="292100" y="3458533"/>
            <a:ext cx="73516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02   </a:t>
            </a:r>
            <a:r>
              <a:rPr kumimoji="0" lang="en-US" altLang="ko-KR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24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Activation </a:t>
            </a:r>
            <a:r>
              <a:rPr kumimoji="0" lang="en-US" altLang="ko-KR" sz="24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of animation by private-public cooperation</a:t>
            </a:r>
            <a:endParaRPr kumimoji="0" lang="ko-KR" altLang="en-US" sz="2400" dirty="0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31" name="Line 12"/>
          <p:cNvSpPr>
            <a:spLocks noChangeShapeType="1"/>
          </p:cNvSpPr>
          <p:nvPr/>
        </p:nvSpPr>
        <p:spPr bwMode="auto">
          <a:xfrm rot="5400000">
            <a:off x="4572000" y="-679789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35850" name="그림 47" descr="d1.jpg"/>
          <p:cNvPicPr>
            <a:picLocks noChangeAspect="1"/>
          </p:cNvPicPr>
          <p:nvPr/>
        </p:nvPicPr>
        <p:blipFill>
          <a:blip r:embed="rId2" cstate="print">
            <a:lum bright="-20000"/>
          </a:blip>
          <a:srcRect t="18208"/>
          <a:stretch>
            <a:fillRect/>
          </a:stretch>
        </p:blipFill>
        <p:spPr bwMode="auto">
          <a:xfrm>
            <a:off x="7620000" y="3504283"/>
            <a:ext cx="1524000" cy="101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51" name="그림 48" descr="DSC02933.JPG"/>
          <p:cNvPicPr>
            <a:picLocks noChangeAspect="1"/>
          </p:cNvPicPr>
          <p:nvPr/>
        </p:nvPicPr>
        <p:blipFill>
          <a:blip r:embed="rId3" cstate="print"/>
          <a:srcRect l="23438" t="12500" b="21875"/>
          <a:stretch>
            <a:fillRect/>
          </a:stretch>
        </p:blipFill>
        <p:spPr bwMode="auto">
          <a:xfrm>
            <a:off x="7380313" y="4725144"/>
            <a:ext cx="1763688" cy="104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2" name="직사각형 49"/>
          <p:cNvSpPr>
            <a:spLocks noChangeArrowheads="1"/>
          </p:cNvSpPr>
          <p:nvPr/>
        </p:nvSpPr>
        <p:spPr bwMode="auto">
          <a:xfrm>
            <a:off x="1136073" y="0"/>
            <a:ext cx="8007927" cy="276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2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Nurturing  fashion, sewing and animation as the representative creative industries of the future Seoul</a:t>
            </a:r>
          </a:p>
        </p:txBody>
      </p:sp>
      <p:cxnSp>
        <p:nvCxnSpPr>
          <p:cNvPr id="71" name="직선 연결선 70"/>
          <p:cNvCxnSpPr/>
          <p:nvPr/>
        </p:nvCxnSpPr>
        <p:spPr>
          <a:xfrm>
            <a:off x="4226688" y="345942"/>
            <a:ext cx="48593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854" name="TextBox 37"/>
          <p:cNvSpPr txBox="1">
            <a:spLocks noChangeArrowheads="1"/>
          </p:cNvSpPr>
          <p:nvPr/>
        </p:nvSpPr>
        <p:spPr bwMode="auto">
          <a:xfrm>
            <a:off x="827088" y="4094769"/>
            <a:ext cx="8247062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Cooperative work between animation and broadcasting </a:t>
            </a:r>
            <a: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companies</a:t>
            </a:r>
            <a:endParaRPr kumimoji="0" lang="en-US" altLang="ko-KR" sz="1200" dirty="0">
              <a:solidFill>
                <a:srgbClr val="40404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endParaRPr kumimoji="0" lang="en-US" altLang="ko-KR" sz="400" dirty="0">
              <a:solidFill>
                <a:srgbClr val="40404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r>
              <a:rPr kumimoji="0" lang="ko-KR" altLang="en-US" sz="1600" dirty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</a:rPr>
              <a:t>Support for producing digital contents under excellent planning, such as </a:t>
            </a:r>
            <a: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</a:rPr>
              <a:t/>
            </a:r>
            <a:b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</a:rPr>
            </a:br>
            <a: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</a:rPr>
              <a:t>    games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</a:rPr>
              <a:t>, animation, etc</a:t>
            </a:r>
            <a: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</a:rPr>
              <a:t>.</a:t>
            </a:r>
            <a:endParaRPr kumimoji="0" lang="en-US" altLang="ko-KR" sz="1600" dirty="0">
              <a:solidFill>
                <a:srgbClr val="40404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endParaRPr kumimoji="0" lang="en-US" altLang="ko-KR" sz="400" dirty="0">
              <a:solidFill>
                <a:srgbClr val="002060"/>
              </a:solidFill>
              <a:latin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r>
              <a:rPr kumimoji="0" lang="en-US" altLang="ko-KR" sz="1600" dirty="0">
                <a:solidFill>
                  <a:srgbClr val="002060"/>
                </a:solidFill>
                <a:latin typeface="Times New Roman" pitchFamily="18" charset="0"/>
              </a:rPr>
              <a:t>  Holding 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</a:rPr>
              <a:t>SPP (Seoul animation market) and an export consultation </a:t>
            </a:r>
            <a: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</a:rPr>
              <a:t>session</a:t>
            </a:r>
          </a:p>
          <a:p>
            <a:pPr>
              <a:spcBef>
                <a:spcPts val="600"/>
              </a:spcBef>
            </a:pPr>
            <a:r>
              <a:rPr lang="en-US" altLang="ko-KR" sz="1600" dirty="0" smtClean="0">
                <a:solidFill>
                  <a:srgbClr val="404040"/>
                </a:solidFill>
                <a:latin typeface="Times New Roman" pitchFamily="18" charset="0"/>
              </a:rPr>
              <a:t>   </a:t>
            </a:r>
            <a: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</a:rPr>
              <a:t>for east Asia, </a:t>
            </a:r>
            <a: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</a:rPr>
              <a:t>Europe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</a:rPr>
              <a:t>, and other overseas markets</a:t>
            </a:r>
          </a:p>
        </p:txBody>
      </p:sp>
      <p:sp>
        <p:nvSpPr>
          <p:cNvPr id="35855" name="TextBox 38"/>
          <p:cNvSpPr txBox="1">
            <a:spLocks noChangeArrowheads="1"/>
          </p:cNvSpPr>
          <p:nvPr/>
        </p:nvSpPr>
        <p:spPr bwMode="auto">
          <a:xfrm>
            <a:off x="882650" y="1274763"/>
            <a:ext cx="8208963" cy="1461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4"/>
              </a:buBlip>
            </a:pP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Organized support for the participants of movie </a:t>
            </a:r>
            <a:r>
              <a:rPr kumimoji="0" lang="en-US" altLang="ko-KR" sz="1600" dirty="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creation</a:t>
            </a:r>
            <a:r>
              <a:rPr kumimoji="0"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(Director, PD, writer)</a:t>
            </a:r>
          </a:p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endParaRPr kumimoji="0" lang="en-US" altLang="ko-KR" sz="400" dirty="0">
              <a:solidFill>
                <a:srgbClr val="40404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4"/>
              </a:buBlip>
            </a:pP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Constructing the </a:t>
            </a:r>
            <a:r>
              <a:rPr kumimoji="0" lang="en-US" altLang="ko-KR" sz="1600" dirty="0" err="1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mecca</a:t>
            </a: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of movie creation in connection </a:t>
            </a:r>
          </a:p>
          <a:p>
            <a:pPr>
              <a:spcBef>
                <a:spcPts val="600"/>
              </a:spcBef>
            </a:pPr>
            <a:r>
              <a:rPr kumimoji="0" lang="en-US" altLang="ko-KR" sz="16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with the existing facilities</a:t>
            </a:r>
          </a:p>
          <a:p>
            <a:pPr>
              <a:spcBef>
                <a:spcPts val="1200"/>
              </a:spcBef>
            </a:pP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 -  Operating a variety of workrooms and an information </a:t>
            </a:r>
            <a:r>
              <a:rPr kumimoji="0"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lounge </a:t>
            </a:r>
            <a:endParaRPr kumimoji="0" lang="en-US" altLang="ko-KR" sz="1100" dirty="0">
              <a:solidFill>
                <a:srgbClr val="7F7F7F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grpSp>
        <p:nvGrpSpPr>
          <p:cNvPr id="2" name="그룹 41"/>
          <p:cNvGrpSpPr>
            <a:grpSpLocks/>
          </p:cNvGrpSpPr>
          <p:nvPr/>
        </p:nvGrpSpPr>
        <p:grpSpPr bwMode="auto">
          <a:xfrm>
            <a:off x="6934348" y="524780"/>
            <a:ext cx="2170690" cy="2105266"/>
            <a:chOff x="6497901" y="483935"/>
            <a:chExt cx="2553546" cy="2476241"/>
          </a:xfrm>
        </p:grpSpPr>
        <p:grpSp>
          <p:nvGrpSpPr>
            <p:cNvPr id="3" name="그룹 75"/>
            <p:cNvGrpSpPr>
              <a:grpSpLocks/>
            </p:cNvGrpSpPr>
            <p:nvPr/>
          </p:nvGrpSpPr>
          <p:grpSpPr bwMode="auto">
            <a:xfrm>
              <a:off x="7034378" y="1177842"/>
              <a:ext cx="1456426" cy="1434946"/>
              <a:chOff x="2648539" y="1975524"/>
              <a:chExt cx="1720314" cy="1694944"/>
            </a:xfrm>
          </p:grpSpPr>
          <p:sp>
            <p:nvSpPr>
              <p:cNvPr id="66" name="타원 65"/>
              <p:cNvSpPr/>
              <p:nvPr/>
            </p:nvSpPr>
            <p:spPr>
              <a:xfrm>
                <a:off x="2649215" y="1975995"/>
                <a:ext cx="1719225" cy="169475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3300"/>
                </a:solidFill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rIns="0" anchor="ctr"/>
              <a:lstStyle/>
              <a:p>
                <a:pPr algn="ctr">
                  <a:defRPr/>
                </a:pPr>
                <a:endParaRPr kumimoji="0" lang="ko-KR" altLang="en-US" sz="1000">
                  <a:solidFill>
                    <a:schemeClr val="bg1"/>
                  </a:solidFill>
                  <a:latin typeface="Times New Roman" pitchFamily="18" charset="0"/>
                  <a:ea typeface="굴림" pitchFamily="50" charset="-127"/>
                </a:endParaRPr>
              </a:p>
            </p:txBody>
          </p:sp>
          <p:cxnSp>
            <p:nvCxnSpPr>
              <p:cNvPr id="67" name="직선 연결선 66"/>
              <p:cNvCxnSpPr>
                <a:stCxn id="66" idx="0"/>
                <a:endCxn id="66" idx="4"/>
              </p:cNvCxnSpPr>
              <p:nvPr/>
            </p:nvCxnSpPr>
            <p:spPr>
              <a:xfrm rot="16200000" flipH="1">
                <a:off x="2662461" y="2823371"/>
                <a:ext cx="1694752" cy="0"/>
              </a:xfrm>
              <a:prstGeom prst="line">
                <a:avLst/>
              </a:prstGeom>
              <a:ln>
                <a:solidFill>
                  <a:srgbClr val="A6C3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직선 연결선 67"/>
              <p:cNvCxnSpPr>
                <a:stCxn id="66" idx="2"/>
                <a:endCxn id="66" idx="6"/>
              </p:cNvCxnSpPr>
              <p:nvPr/>
            </p:nvCxnSpPr>
            <p:spPr>
              <a:xfrm rot="10800000" flipH="1">
                <a:off x="2649215" y="2824380"/>
                <a:ext cx="1719225" cy="0"/>
              </a:xfrm>
              <a:prstGeom prst="line">
                <a:avLst/>
              </a:prstGeom>
              <a:ln>
                <a:solidFill>
                  <a:srgbClr val="A6C36B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타원 68"/>
              <p:cNvSpPr/>
              <p:nvPr/>
            </p:nvSpPr>
            <p:spPr>
              <a:xfrm>
                <a:off x="2762348" y="2087094"/>
                <a:ext cx="1492958" cy="147255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none" lIns="0" rIns="0" anchor="ctr"/>
              <a:lstStyle/>
              <a:p>
                <a:pPr algn="ctr">
                  <a:defRPr/>
                </a:pPr>
                <a:r>
                  <a:rPr kumimoji="0" lang="en-US" altLang="ko-KR" sz="1400">
                    <a:solidFill>
                      <a:schemeClr val="bg1"/>
                    </a:solidFill>
                    <a:latin typeface="Times New Roman" pitchFamily="18" charset="0"/>
                    <a:ea typeface="YoonGothic Medium" charset="0"/>
                    <a:cs typeface="Times New Roman" pitchFamily="18" charset="0"/>
                  </a:rPr>
                  <a:t>Information </a:t>
                </a:r>
              </a:p>
              <a:p>
                <a:pPr algn="ctr">
                  <a:defRPr/>
                </a:pPr>
                <a:r>
                  <a:rPr kumimoji="0" lang="en-US" altLang="ko-KR" sz="1400">
                    <a:solidFill>
                      <a:schemeClr val="bg1"/>
                    </a:solidFill>
                    <a:latin typeface="Times New Roman" pitchFamily="18" charset="0"/>
                    <a:ea typeface="YoonGothic Medium" charset="0"/>
                    <a:cs typeface="Times New Roman" pitchFamily="18" charset="0"/>
                  </a:rPr>
                  <a:t>lounge</a:t>
                </a:r>
                <a:endParaRPr kumimoji="0" lang="ko-KR" altLang="en-US" sz="1400">
                  <a:solidFill>
                    <a:schemeClr val="bg1"/>
                  </a:solidFill>
                  <a:latin typeface="Times New Roman" pitchFamily="18" charset="0"/>
                  <a:ea typeface="YoonGothic Medium" charset="0"/>
                </a:endParaRPr>
              </a:p>
            </p:txBody>
          </p:sp>
        </p:grpSp>
        <p:sp>
          <p:nvSpPr>
            <p:cNvPr id="53" name="타원 52"/>
            <p:cNvSpPr/>
            <p:nvPr/>
          </p:nvSpPr>
          <p:spPr>
            <a:xfrm>
              <a:off x="7294922" y="483935"/>
              <a:ext cx="933849" cy="920040"/>
            </a:xfrm>
            <a:prstGeom prst="ellipse">
              <a:avLst/>
            </a:prstGeom>
            <a:solidFill>
              <a:schemeClr val="bg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100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Joint work-room</a:t>
              </a:r>
              <a:endParaRPr kumimoji="0" lang="ko-KR" altLang="en-US" sz="1000">
                <a:solidFill>
                  <a:schemeClr val="tx1"/>
                </a:solidFill>
                <a:latin typeface="Times New Roman" pitchFamily="18" charset="0"/>
                <a:ea typeface="YoonGothic Medium" charset="0"/>
              </a:endParaRPr>
            </a:p>
          </p:txBody>
        </p:sp>
        <p:sp>
          <p:nvSpPr>
            <p:cNvPr id="55" name="타원 54"/>
            <p:cNvSpPr/>
            <p:nvPr/>
          </p:nvSpPr>
          <p:spPr>
            <a:xfrm>
              <a:off x="6497901" y="2040136"/>
              <a:ext cx="933849" cy="920040"/>
            </a:xfrm>
            <a:prstGeom prst="ellipse">
              <a:avLst/>
            </a:prstGeom>
            <a:solidFill>
              <a:schemeClr val="bg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100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Group work-room</a:t>
              </a:r>
              <a:endParaRPr kumimoji="0" lang="ko-KR" altLang="en-US" sz="1000">
                <a:solidFill>
                  <a:schemeClr val="tx1"/>
                </a:solidFill>
                <a:latin typeface="Times New Roman" pitchFamily="18" charset="0"/>
                <a:ea typeface="YoonGothic Medium" charset="0"/>
              </a:endParaRPr>
            </a:p>
          </p:txBody>
        </p:sp>
        <p:sp>
          <p:nvSpPr>
            <p:cNvPr id="57" name="타원 56"/>
            <p:cNvSpPr/>
            <p:nvPr/>
          </p:nvSpPr>
          <p:spPr>
            <a:xfrm>
              <a:off x="8117598" y="2040136"/>
              <a:ext cx="933849" cy="920040"/>
            </a:xfrm>
            <a:prstGeom prst="ellipse">
              <a:avLst/>
            </a:prstGeom>
            <a:solidFill>
              <a:schemeClr val="bg1"/>
            </a:solidFill>
            <a:ln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anchor="ctr"/>
            <a:lstStyle/>
            <a:p>
              <a:pPr algn="ctr">
                <a:defRPr/>
              </a:pPr>
              <a:r>
                <a:rPr kumimoji="0" lang="en-US" altLang="ko-KR" sz="100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Individual</a:t>
              </a:r>
            </a:p>
            <a:p>
              <a:pPr algn="ctr">
                <a:defRPr/>
              </a:pPr>
              <a:r>
                <a:rPr kumimoji="0" lang="en-US" altLang="ko-KR" sz="1000">
                  <a:solidFill>
                    <a:schemeClr val="tx1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work-room</a:t>
              </a:r>
              <a:endParaRPr kumimoji="0" lang="ko-KR" altLang="en-US" sz="1000">
                <a:solidFill>
                  <a:schemeClr val="tx1"/>
                </a:solidFill>
                <a:latin typeface="Times New Roman" pitchFamily="18" charset="0"/>
                <a:ea typeface="YoonGothic Medium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9B80C88E-8CE0-4359-913B-B415D967524D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59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36867" name="직사각형 22"/>
          <p:cNvSpPr>
            <a:spLocks noChangeArrowheads="1"/>
          </p:cNvSpPr>
          <p:nvPr/>
        </p:nvSpPr>
        <p:spPr bwMode="auto">
          <a:xfrm>
            <a:off x="0" y="2119313"/>
            <a:ext cx="9144000" cy="1919287"/>
          </a:xfrm>
          <a:prstGeom prst="rect">
            <a:avLst/>
          </a:prstGeom>
          <a:solidFill>
            <a:srgbClr val="003300"/>
          </a:solidFill>
          <a:ln w="25400">
            <a:noFill/>
            <a:miter lim="800000"/>
            <a:headEnd/>
            <a:tailEnd/>
          </a:ln>
        </p:spPr>
        <p:txBody>
          <a:bodyPr lIns="91422" tIns="45712" rIns="91422" bIns="45712" anchor="ctr"/>
          <a:lstStyle/>
          <a:p>
            <a:pPr algn="ctr" latinLnBrk="0"/>
            <a:endParaRPr kumimoji="0" lang="ko-KR" altLang="en-US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8" name="Picture 16" descr="서울 0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40000"/>
          </a:blip>
          <a:srcRect/>
          <a:stretch>
            <a:fillRect/>
          </a:stretch>
        </p:blipFill>
        <p:spPr bwMode="auto">
          <a:xfrm>
            <a:off x="6286500" y="0"/>
            <a:ext cx="28575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직사각형 7"/>
          <p:cNvSpPr/>
          <p:nvPr/>
        </p:nvSpPr>
        <p:spPr>
          <a:xfrm>
            <a:off x="94631" y="2214554"/>
            <a:ext cx="8998858" cy="1754310"/>
          </a:xfrm>
          <a:prstGeom prst="rect">
            <a:avLst/>
          </a:prstGeom>
        </p:spPr>
        <p:txBody>
          <a:bodyPr lIns="91422" tIns="45712" rIns="91422" bIns="45712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2,000 Years Old,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Historic</a:t>
            </a:r>
            <a:r>
              <a:rPr kumimoji="0" lang="ko-KR" altLang="en-US" sz="3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0" lang="en-US" altLang="ko-KR" sz="3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Capital, Seoul </a:t>
            </a:r>
          </a:p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3600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We’ll discover its cultural value.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869704"/>
            <a:ext cx="8403862" cy="365131"/>
          </a:xfrm>
          <a:prstGeom prst="rect">
            <a:avLst/>
          </a:prstGeom>
          <a:gradFill rotWithShape="1">
            <a:gsLst>
              <a:gs pos="0">
                <a:srgbClr val="000058"/>
              </a:gs>
              <a:gs pos="100000">
                <a:srgbClr val="0066FF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</p:spPr>
        <p:txBody>
          <a:bodyPr lIns="87279" tIns="43640" rIns="87279" bIns="43640" anchor="ctr">
            <a:spAutoFit/>
          </a:bodyPr>
          <a:lstStyle/>
          <a:p>
            <a:endParaRPr lang="ko-KR" altLang="en-US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pic>
        <p:nvPicPr>
          <p:cNvPr id="5" name="Picture 3" descr="위치도"/>
          <p:cNvPicPr>
            <a:picLocks noChangeAspect="1" noChangeArrowheads="1"/>
          </p:cNvPicPr>
          <p:nvPr/>
        </p:nvPicPr>
        <p:blipFill>
          <a:blip r:embed="rId2" cstate="print">
            <a:lum contrast="6000"/>
          </a:blip>
          <a:srcRect l="5142"/>
          <a:stretch>
            <a:fillRect/>
          </a:stretch>
        </p:blipFill>
        <p:spPr bwMode="auto">
          <a:xfrm>
            <a:off x="162684" y="1257009"/>
            <a:ext cx="3423687" cy="5386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yeonggi_g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8835" y="1285577"/>
            <a:ext cx="2855027" cy="2871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5450639" y="1656966"/>
            <a:ext cx="1261898" cy="31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9" tIns="43640" rIns="87279" bIns="43640" anchor="ctr"/>
          <a:lstStyle/>
          <a:p>
            <a:pPr algn="ctr"/>
            <a:r>
              <a:rPr lang="en-US" altLang="ko-KR" sz="1000" dirty="0">
                <a:solidFill>
                  <a:schemeClr val="bg1"/>
                </a:solidFill>
                <a:latin typeface="Arial Black" pitchFamily="34" charset="0"/>
              </a:rPr>
              <a:t>North Korea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662706" y="2414029"/>
            <a:ext cx="1261899" cy="31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9" tIns="43640" rIns="87279" bIns="43640" anchor="ctr"/>
          <a:lstStyle/>
          <a:p>
            <a:pPr algn="ctr"/>
            <a:r>
              <a:rPr lang="en-US" altLang="ko-KR" sz="1000" b="1" dirty="0">
                <a:latin typeface="Arial Narrow" pitchFamily="34" charset="0"/>
              </a:rPr>
              <a:t>SEOUL</a:t>
            </a:r>
          </a:p>
        </p:txBody>
      </p:sp>
      <p:pic>
        <p:nvPicPr>
          <p:cNvPr id="9" name="Picture 8" descr="notfall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57848" y="1287165"/>
            <a:ext cx="1741156" cy="287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>
            <a:spLocks noChangeArrowheads="1"/>
          </p:cNvSpPr>
          <p:nvPr/>
        </p:nvSpPr>
        <p:spPr bwMode="auto">
          <a:xfrm>
            <a:off x="4070026" y="1971219"/>
            <a:ext cx="96731" cy="112687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rgbClr val="808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lIns="87279" tIns="43640" rIns="87279" bIns="43640" anchor="ctr"/>
          <a:lstStyle/>
          <a:p>
            <a:endParaRPr lang="ko-KR" alt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3722673" y="1868056"/>
            <a:ext cx="1261899" cy="31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9" tIns="43640" rIns="87279" bIns="43640" anchor="ctr"/>
          <a:lstStyle/>
          <a:p>
            <a:pPr algn="ctr"/>
            <a:r>
              <a:rPr lang="en-US" altLang="ko-KR" sz="1000" b="1" dirty="0">
                <a:latin typeface="Arial Narrow" pitchFamily="34" charset="0"/>
              </a:rPr>
              <a:t>SEOUL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937996" y="895143"/>
            <a:ext cx="1261899" cy="312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9" tIns="43640" rIns="87279" bIns="43640" anchor="ctr"/>
          <a:lstStyle/>
          <a:p>
            <a:pPr algn="ctr"/>
            <a:r>
              <a:rPr lang="en-US" altLang="ko-KR" sz="1100" b="1" dirty="0">
                <a:solidFill>
                  <a:srgbClr val="CCFF33"/>
                </a:solidFill>
                <a:latin typeface="Tahoma" pitchFamily="34" charset="0"/>
              </a:rPr>
              <a:t>Seoul in Asia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856046" y="912602"/>
            <a:ext cx="1261898" cy="31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9" tIns="43640" rIns="87279" bIns="43640" anchor="ctr"/>
          <a:lstStyle/>
          <a:p>
            <a:r>
              <a:rPr lang="en-US" altLang="ko-KR" sz="1100" b="1" dirty="0">
                <a:solidFill>
                  <a:srgbClr val="CCFF33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Seoul in Korea</a:t>
            </a: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138014" y="912602"/>
            <a:ext cx="1261899" cy="312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87279" tIns="43640" rIns="87279" bIns="43640" anchor="ctr"/>
          <a:lstStyle/>
          <a:p>
            <a:r>
              <a:rPr lang="en-US" altLang="ko-KR" sz="1100" b="1" dirty="0">
                <a:solidFill>
                  <a:srgbClr val="CCFF33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Seoul in Capital Region</a:t>
            </a: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3710948" y="994294"/>
            <a:ext cx="46900" cy="3651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87279" tIns="43640" rIns="87279" bIns="43640" anchor="ctr">
            <a:spAutoFit/>
          </a:bodyPr>
          <a:lstStyle/>
          <a:p>
            <a:endParaRPr lang="ko-KR" altLang="en-US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auto">
          <a:xfrm>
            <a:off x="5501935" y="863355"/>
            <a:ext cx="46900" cy="365131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lIns="87279" tIns="43640" rIns="87279" bIns="43640" anchor="ctr">
            <a:spAutoFit/>
          </a:bodyPr>
          <a:lstStyle/>
          <a:p>
            <a:endParaRPr lang="ko-KR" altLang="en-US"/>
          </a:p>
        </p:txBody>
      </p:sp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3581400" y="4266070"/>
            <a:ext cx="5562599" cy="181937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87279" tIns="43640" rIns="87279" bIns="43640">
            <a:spAutoFit/>
          </a:bodyPr>
          <a:lstStyle/>
          <a:p>
            <a:pPr marL="76200" indent="-7620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ko-KR" sz="15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Seoul is a hub of 43 cities in East Asia with more than 1.8 billion citizens within 3 and a half hour flight.</a:t>
            </a:r>
          </a:p>
          <a:p>
            <a:pPr>
              <a:spcBef>
                <a:spcPct val="50000"/>
              </a:spcBef>
            </a:pPr>
            <a:r>
              <a:rPr lang="ko-KR" altLang="en-US" sz="10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 </a:t>
            </a:r>
            <a:endParaRPr lang="en-US" altLang="ko-KR" sz="10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pPr>
              <a:spcBef>
                <a:spcPct val="50000"/>
              </a:spcBef>
            </a:pPr>
            <a:endParaRPr lang="en-US" altLang="ko-KR" sz="10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pPr marL="57150" indent="-57150">
              <a:spcBef>
                <a:spcPct val="50000"/>
              </a:spcBef>
              <a:buFont typeface="Arial" pitchFamily="34" charset="0"/>
              <a:buChar char="•"/>
            </a:pPr>
            <a:r>
              <a:rPr lang="en-US" altLang="ko-KR" sz="15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Also has excellent transportation system including international airport, KTX(Korea Train Express), expressways and near harbors</a:t>
            </a:r>
          </a:p>
        </p:txBody>
      </p:sp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914400" y="0"/>
            <a:ext cx="822960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r">
              <a:spcBef>
                <a:spcPct val="0"/>
              </a:spcBef>
            </a:pPr>
            <a:endParaRPr lang="ko-KR" altLang="ko-KR" sz="3200" dirty="0">
              <a:solidFill>
                <a:srgbClr val="FFCC00"/>
              </a:solidFill>
              <a:latin typeface="HY중고딕" pitchFamily="18" charset="-127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-1"/>
            <a:ext cx="9146566" cy="665846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867" y="224599"/>
            <a:ext cx="5104146" cy="380779"/>
          </a:xfrm>
          <a:prstGeom prst="rect">
            <a:avLst/>
          </a:prstGeom>
          <a:noFill/>
        </p:spPr>
        <p:txBody>
          <a:bodyPr wrap="square" lIns="72295" tIns="36148" rIns="72295" bIns="36148" rtlCol="0">
            <a:spAutoFit/>
          </a:bodyPr>
          <a:lstStyle/>
          <a:p>
            <a:pPr defTabSz="722949" latinLnBrk="0">
              <a:defRPr/>
            </a:pPr>
            <a:r>
              <a:rPr lang="en-US" altLang="ko-KR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Center of Ease Asia </a:t>
            </a:r>
            <a:r>
              <a:rPr lang="ko-KR" altLang="en-US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동북아의 중심</a:t>
            </a:r>
            <a:endParaRPr lang="ko-KR" altLang="en-US" sz="1000" kern="0" dirty="0">
              <a:solidFill>
                <a:srgbClr val="FFFFFF"/>
              </a:solidFill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566" y="6653893"/>
            <a:ext cx="9146566" cy="232682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8576990" y="6663420"/>
            <a:ext cx="495172" cy="1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48" tIns="37778" rIns="75548" bIns="37778" anchor="ctr"/>
          <a:lstStyle/>
          <a:p>
            <a:pPr algn="r" defTabSz="756838" latinLnBrk="0">
              <a:defRPr/>
            </a:pPr>
            <a:fld id="{A58FC934-4A7C-48BE-B016-4B2803B59A26}" type="slidenum">
              <a:rPr lang="en-US" altLang="ko-KR" sz="900" b="1" kern="0">
                <a:solidFill>
                  <a:srgbClr val="FFFFFF"/>
                </a:solidFill>
              </a:rPr>
              <a:pPr algn="r" defTabSz="756838" latinLnBrk="0">
                <a:defRPr/>
              </a:pPr>
              <a:t>6</a:t>
            </a:fld>
            <a:endParaRPr lang="en-US" altLang="ko-KR" sz="900" b="1" kern="0" dirty="0">
              <a:solidFill>
                <a:srgbClr val="FFFFFF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763020" y="333373"/>
            <a:ext cx="1330622" cy="24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295" tIns="36148" rIns="72295" bIns="36148">
            <a:spAutoFit/>
          </a:bodyPr>
          <a:lstStyle/>
          <a:p>
            <a:pPr defTabSz="722949" latinLnBrk="0">
              <a:spcBef>
                <a:spcPct val="30000"/>
              </a:spcBef>
              <a:defRPr/>
            </a:pPr>
            <a:r>
              <a:rPr lang="en-US" altLang="ko-KR" sz="1100" kern="0" dirty="0" err="1" smtClean="0">
                <a:solidFill>
                  <a:srgbClr val="FFFFFF"/>
                </a:solidFill>
                <a:latin typeface="AucoinExtBol" pitchFamily="34" charset="0"/>
                <a:ea typeface="굴림" charset="-127"/>
              </a:rPr>
              <a:t>Seoul</a:t>
            </a:r>
            <a:r>
              <a:rPr lang="en-US" altLang="ko-KR" sz="1100" kern="0" dirty="0" err="1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_creative</a:t>
            </a:r>
            <a:r>
              <a:rPr lang="en-US" altLang="ko-KR" sz="1100" kern="0" dirty="0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 city</a:t>
            </a:r>
            <a:endParaRPr lang="en-US" altLang="ko-KR" sz="1100" kern="0" dirty="0">
              <a:solidFill>
                <a:srgbClr val="C0C0C0"/>
              </a:solidFill>
              <a:latin typeface="AucoinExtBol" pitchFamily="34" charset="0"/>
              <a:ea typeface="굴림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슬라이드 번호 개체 틀 3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C5F7736C-6E3B-49E0-9477-90B892A3BFC4}" type="slidenum">
              <a:rPr lang="ko-KR" altLang="en-US" smtClean="0">
                <a:latin typeface="Times New Roman" pitchFamily="18" charset="0"/>
                <a:ea typeface="굴림" pitchFamily="50" charset="-127"/>
                <a:cs typeface="Times New Roman" pitchFamily="18" charset="0"/>
              </a:rPr>
              <a:pPr/>
              <a:t>60</a:t>
            </a:fld>
            <a:endParaRPr lang="ko-KR" altLang="en-US" dirty="0" smtClean="0"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37" name="Rectangle 49"/>
          <p:cNvSpPr>
            <a:spLocks noChangeArrowheads="1"/>
          </p:cNvSpPr>
          <p:nvPr/>
        </p:nvSpPr>
        <p:spPr bwMode="auto">
          <a:xfrm>
            <a:off x="0" y="620688"/>
            <a:ext cx="9144000" cy="780704"/>
          </a:xfrm>
          <a:prstGeom prst="rect">
            <a:avLst/>
          </a:prstGeom>
          <a:noFill/>
          <a:ln w="19050">
            <a:noFill/>
            <a:prstDash val="sysDot"/>
            <a:miter lim="800000"/>
            <a:headEnd/>
            <a:tailEnd/>
          </a:ln>
        </p:spPr>
        <p:txBody>
          <a:bodyPr wrap="none" lIns="90000" tIns="46800" rIns="90000" bIns="4680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auto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Registering the 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longest </a:t>
            </a:r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and largest</a:t>
            </a:r>
            <a:r>
              <a:rPr kumimoji="0" lang="ko-KR" altLang="en-US" sz="2800" dirty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‘</a:t>
            </a:r>
            <a:r>
              <a:rPr kumimoji="0" lang="en-US" altLang="ko-KR" sz="2800" dirty="0" err="1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Hanyang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Castle’ </a:t>
            </a:r>
          </a:p>
          <a:p>
            <a:pPr algn="ctr" fontAlgn="auto">
              <a:lnSpc>
                <a:spcPts val="1600"/>
              </a:lnSpc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as the world cultural heritage</a:t>
            </a:r>
            <a:endParaRPr kumimoji="0" lang="en-US" altLang="ko-KR" sz="2800" dirty="0">
              <a:solidFill>
                <a:srgbClr val="C00000"/>
              </a:solidFill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7892" name="TextBox 37"/>
          <p:cNvSpPr txBox="1">
            <a:spLocks noChangeArrowheads="1"/>
          </p:cNvSpPr>
          <p:nvPr/>
        </p:nvSpPr>
        <p:spPr bwMode="auto">
          <a:xfrm>
            <a:off x="395288" y="1460334"/>
            <a:ext cx="1031730" cy="987711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Status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9" name="Rectangle 49"/>
          <p:cNvSpPr>
            <a:spLocks noChangeArrowheads="1"/>
          </p:cNvSpPr>
          <p:nvPr/>
        </p:nvSpPr>
        <p:spPr bwMode="auto">
          <a:xfrm>
            <a:off x="1482436" y="1460765"/>
            <a:ext cx="7266277" cy="984106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  <a:buFont typeface="Arial" pitchFamily="34" charset="0"/>
              <a:buChar char="•"/>
              <a:defRPr/>
            </a:pPr>
            <a:r>
              <a:rPr lang="ko-KR" altLang="en-US" sz="15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400" dirty="0" err="1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Gyeonggi</a:t>
            </a:r>
            <a:r>
              <a:rPr lang="en-US" altLang="ko-KR" sz="1400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-do will </a:t>
            </a:r>
            <a:r>
              <a:rPr lang="en-US" altLang="ko-KR" sz="1400" dirty="0" smtClean="0">
                <a:solidFill>
                  <a:srgbClr val="000000"/>
                </a:solidFill>
                <a:latin typeface="Times New Roman" pitchFamily="18" charset="0"/>
              </a:rPr>
              <a:t>register </a:t>
            </a:r>
            <a:r>
              <a:rPr lang="en-US" altLang="ko-KR" sz="1400" dirty="0" err="1">
                <a:solidFill>
                  <a:srgbClr val="000000"/>
                </a:solidFill>
                <a:latin typeface="Times New Roman" pitchFamily="18" charset="0"/>
              </a:rPr>
              <a:t>Namhansanseong</a:t>
            </a:r>
            <a:r>
              <a:rPr lang="en-US" altLang="ko-KR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400" dirty="0" smtClean="0">
                <a:solidFill>
                  <a:srgbClr val="000000"/>
                </a:solidFill>
                <a:latin typeface="Times New Roman" pitchFamily="18" charset="0"/>
              </a:rPr>
              <a:t> as the  UNESCO</a:t>
            </a:r>
            <a:r>
              <a:rPr lang="ko-KR" altLang="en-US" sz="1400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400" dirty="0">
                <a:solidFill>
                  <a:srgbClr val="000000"/>
                </a:solidFill>
                <a:latin typeface="Times New Roman" pitchFamily="18" charset="0"/>
              </a:rPr>
              <a:t>world </a:t>
            </a:r>
            <a:r>
              <a:rPr lang="en-US" altLang="ko-KR" sz="1400" dirty="0" smtClean="0">
                <a:solidFill>
                  <a:srgbClr val="000000"/>
                </a:solidFill>
                <a:latin typeface="Times New Roman" pitchFamily="18" charset="0"/>
              </a:rPr>
              <a:t>heritage .</a:t>
            </a:r>
            <a:endParaRPr lang="en-US" altLang="ko-KR" sz="1400" dirty="0">
              <a:solidFill>
                <a:srgbClr val="000000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  <a:spcBef>
                <a:spcPts val="600"/>
              </a:spcBef>
              <a:buFont typeface="Arial" pitchFamily="34" charset="0"/>
              <a:buChar char="•"/>
              <a:defRPr/>
            </a:pPr>
            <a:r>
              <a:rPr lang="en-US" altLang="ko-KR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sz="1400" dirty="0" smtClean="0">
                <a:solidFill>
                  <a:srgbClr val="000000"/>
                </a:solidFill>
                <a:latin typeface="Times New Roman" pitchFamily="18" charset="0"/>
              </a:rPr>
              <a:t> Necessary </a:t>
            </a:r>
            <a:r>
              <a:rPr lang="en-US" altLang="ko-KR" sz="1400" dirty="0">
                <a:solidFill>
                  <a:srgbClr val="000000"/>
                </a:solidFill>
                <a:latin typeface="Times New Roman" pitchFamily="18" charset="0"/>
              </a:rPr>
              <a:t>to systematically investigate, research, and prove the value </a:t>
            </a:r>
            <a:r>
              <a:rPr lang="en-US" altLang="ko-KR" sz="1400" dirty="0" smtClean="0">
                <a:solidFill>
                  <a:srgbClr val="000000"/>
                </a:solidFill>
                <a:latin typeface="Times New Roman" pitchFamily="18" charset="0"/>
              </a:rPr>
              <a:t>of </a:t>
            </a:r>
            <a:r>
              <a:rPr lang="en-US" altLang="ko-KR" sz="1400" dirty="0">
                <a:solidFill>
                  <a:srgbClr val="000000"/>
                </a:solidFill>
                <a:latin typeface="Times New Roman" pitchFamily="18" charset="0"/>
              </a:rPr>
              <a:t>world heritage </a:t>
            </a:r>
            <a:endParaRPr lang="ko-KR" altLang="ko-KR" sz="1400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4" name="TextBox 39"/>
          <p:cNvSpPr txBox="1">
            <a:spLocks noChangeArrowheads="1"/>
          </p:cNvSpPr>
          <p:nvPr/>
        </p:nvSpPr>
        <p:spPr bwMode="auto">
          <a:xfrm>
            <a:off x="395288" y="2636839"/>
            <a:ext cx="1031730" cy="3312442"/>
          </a:xfrm>
          <a:prstGeom prst="rect">
            <a:avLst/>
          </a:prstGeom>
          <a:solidFill>
            <a:srgbClr val="002776">
              <a:alpha val="34117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2012</a:t>
            </a:r>
          </a:p>
          <a:p>
            <a:pPr algn="ctr" latinLnBrk="0"/>
            <a:r>
              <a:rPr kumimoji="0" lang="en-US" altLang="ko-KR" sz="1600">
                <a:latin typeface="Times New Roman" pitchFamily="18" charset="0"/>
                <a:ea typeface="YoonGothic Medium" charset="0"/>
                <a:cs typeface="Times New Roman" pitchFamily="18" charset="0"/>
              </a:rPr>
              <a:t>Plans</a:t>
            </a:r>
            <a:endParaRPr kumimoji="0" lang="ko-KR" altLang="en-US" sz="1600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41" name="Rectangle 49"/>
          <p:cNvSpPr>
            <a:spLocks noChangeArrowheads="1"/>
          </p:cNvSpPr>
          <p:nvPr/>
        </p:nvSpPr>
        <p:spPr bwMode="auto">
          <a:xfrm>
            <a:off x="1482436" y="2636838"/>
            <a:ext cx="7266277" cy="720154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Spontaneous application for registration of </a:t>
            </a:r>
            <a:r>
              <a:rPr lang="en-US" altLang="ko-KR" dirty="0" err="1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Namhansanseong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</a:t>
            </a:r>
            <a:endParaRPr lang="en-US" altLang="ko-KR" dirty="0" smtClean="0">
              <a:solidFill>
                <a:srgbClr val="00000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</a:t>
            </a:r>
            <a:r>
              <a:rPr lang="en-US" altLang="ko-KR" dirty="0" err="1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Bukhansan-seong</a:t>
            </a: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and </a:t>
            </a: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dirty="0" err="1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Tangchundae-seong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centered on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「</a:t>
            </a:r>
            <a:r>
              <a:rPr lang="en-US" altLang="ko-KR" dirty="0" err="1">
                <a:solidFill>
                  <a:srgbClr val="000000"/>
                </a:solidFill>
                <a:latin typeface="Times New Roman" pitchFamily="18" charset="0"/>
              </a:rPr>
              <a:t>Hanyang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</a:rPr>
              <a:t> Castle</a:t>
            </a:r>
            <a:r>
              <a:rPr lang="ko-KR" altLang="en-US" dirty="0">
                <a:solidFill>
                  <a:srgbClr val="000000"/>
                </a:solidFill>
                <a:latin typeface="Times New Roman" pitchFamily="18" charset="0"/>
              </a:rPr>
              <a:t>」</a:t>
            </a:r>
            <a:endParaRPr lang="ko-KR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896" name="Rectangle 49"/>
          <p:cNvSpPr>
            <a:spLocks noChangeArrowheads="1"/>
          </p:cNvSpPr>
          <p:nvPr/>
        </p:nvSpPr>
        <p:spPr bwMode="auto">
          <a:xfrm>
            <a:off x="1482436" y="3311236"/>
            <a:ext cx="7266277" cy="87817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</a:pP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Forming a national consensus that such access shall be made in terms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of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national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interest</a:t>
            </a:r>
            <a:endParaRPr lang="en-US" altLang="ko-KR" sz="1200" dirty="0">
              <a:solidFill>
                <a:srgbClr val="595959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Intensive focusing on the value of world heritage</a:t>
            </a: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</a:t>
            </a:r>
            <a:endParaRPr lang="en-US" altLang="ko-KR" sz="1200" dirty="0">
              <a:solidFill>
                <a:srgbClr val="595959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  - Strong appeal by early organization of task force and transfer of mayor’s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</a:rPr>
              <a:t>residence.</a:t>
            </a:r>
            <a:endParaRPr lang="ko-KR" altLang="ko-KR" sz="1200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28" name="Rectangle 49"/>
          <p:cNvSpPr>
            <a:spLocks noChangeArrowheads="1"/>
          </p:cNvSpPr>
          <p:nvPr/>
        </p:nvSpPr>
        <p:spPr bwMode="auto">
          <a:xfrm>
            <a:off x="1619672" y="4365104"/>
            <a:ext cx="7266277" cy="792088"/>
          </a:xfrm>
          <a:prstGeom prst="rect">
            <a:avLst/>
          </a:prstGeom>
          <a:solidFill>
            <a:schemeClr val="accent1">
              <a:lumMod val="75000"/>
              <a:alpha val="36000"/>
            </a:schemeClr>
          </a:solidFill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buFont typeface="Arial" pitchFamily="34" charset="0"/>
              <a:buChar char="•"/>
              <a:defRPr/>
            </a:pPr>
            <a:r>
              <a:rPr lang="ko-KR" altLang="en-US" sz="1400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Arranging the plan for sustainable preservation, management, </a:t>
            </a:r>
            <a:endParaRPr lang="en-US" altLang="ko-KR" dirty="0" smtClean="0">
              <a:solidFill>
                <a:srgbClr val="00000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>
              <a:defRPr/>
            </a:pP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and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use </a:t>
            </a: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of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castles meeting </a:t>
            </a:r>
            <a:r>
              <a:rPr lang="en-US" altLang="ko-KR" dirty="0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the world </a:t>
            </a:r>
            <a:r>
              <a:rPr lang="en-US" altLang="ko-KR" dirty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standards</a:t>
            </a:r>
            <a:endParaRPr lang="ko-KR" altLang="ko-KR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7900" name="Rectangle 49"/>
          <p:cNvSpPr>
            <a:spLocks noChangeArrowheads="1"/>
          </p:cNvSpPr>
          <p:nvPr/>
        </p:nvSpPr>
        <p:spPr bwMode="auto">
          <a:xfrm>
            <a:off x="1482436" y="5147973"/>
            <a:ext cx="7266277" cy="7604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180000" tIns="46800" rIns="90000" bIns="46800" anchor="ctr"/>
          <a:lstStyle/>
          <a:p>
            <a:pPr>
              <a:lnSpc>
                <a:spcPts val="1300"/>
              </a:lnSpc>
            </a:pP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- Basically improving the noxious environment relating to castle preservation</a:t>
            </a:r>
            <a:r>
              <a:rPr lang="ko-KR" altLang="en-US" sz="1200" dirty="0">
                <a:solidFill>
                  <a:srgbClr val="595959"/>
                </a:solidFill>
                <a:latin typeface="Times New Roman" pitchFamily="18" charset="0"/>
              </a:rPr>
              <a:t> </a:t>
            </a:r>
            <a:endParaRPr lang="en-US" altLang="ko-KR" sz="1200" dirty="0">
              <a:solidFill>
                <a:srgbClr val="595959"/>
              </a:solidFill>
              <a:latin typeface="Times New Roman" pitchFamily="18" charset="0"/>
            </a:endParaRPr>
          </a:p>
          <a:p>
            <a:pPr>
              <a:lnSpc>
                <a:spcPts val="1300"/>
              </a:lnSpc>
            </a:pP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 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</a:rPr>
              <a:t>-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Systematically preserving and managing by raising the authenticity of the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</a:rPr>
              <a:t>existing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restoration courses, etc. </a:t>
            </a:r>
          </a:p>
          <a:p>
            <a:pPr>
              <a:lnSpc>
                <a:spcPts val="1300"/>
              </a:lnSpc>
              <a:spcBef>
                <a:spcPts val="300"/>
              </a:spcBef>
            </a:pP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  - Arranging the program connected with the neighboring attractions </a:t>
            </a:r>
            <a:r>
              <a:rPr lang="en-US" altLang="ko-KR" sz="1200" dirty="0" smtClean="0">
                <a:solidFill>
                  <a:srgbClr val="595959"/>
                </a:solidFill>
                <a:latin typeface="Times New Roman" pitchFamily="18" charset="0"/>
              </a:rPr>
              <a:t> and </a:t>
            </a:r>
            <a:r>
              <a:rPr lang="en-US" altLang="ko-KR" sz="1200" dirty="0">
                <a:solidFill>
                  <a:srgbClr val="595959"/>
                </a:solidFill>
                <a:latin typeface="Times New Roman" pitchFamily="18" charset="0"/>
              </a:rPr>
              <a:t>enhancing accessibility, etc.</a:t>
            </a:r>
            <a:endParaRPr lang="ko-KR" altLang="ko-KR" sz="1200" dirty="0">
              <a:solidFill>
                <a:srgbClr val="595959"/>
              </a:solidFill>
              <a:latin typeface="Times New Roman" pitchFamily="18" charset="0"/>
            </a:endParaRPr>
          </a:p>
        </p:txBody>
      </p:sp>
      <p:sp>
        <p:nvSpPr>
          <p:cNvPr id="37901" name="직사각형 23"/>
          <p:cNvSpPr>
            <a:spLocks noChangeArrowheads="1"/>
          </p:cNvSpPr>
          <p:nvPr/>
        </p:nvSpPr>
        <p:spPr bwMode="auto">
          <a:xfrm>
            <a:off x="3061855" y="0"/>
            <a:ext cx="6082145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A6A6A6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We will discover the cultural value of 2,000 years of the historic capital, Seoul</a:t>
            </a:r>
          </a:p>
        </p:txBody>
      </p:sp>
      <p:cxnSp>
        <p:nvCxnSpPr>
          <p:cNvPr id="25" name="직선 연결선 24"/>
          <p:cNvCxnSpPr/>
          <p:nvPr/>
        </p:nvCxnSpPr>
        <p:spPr>
          <a:xfrm>
            <a:off x="5508625" y="311601"/>
            <a:ext cx="3635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3" descr="위성사진-경기도-서울-대동여지도"/>
          <p:cNvPicPr>
            <a:picLocks noChangeAspect="1" noChangeArrowheads="1"/>
          </p:cNvPicPr>
          <p:nvPr/>
        </p:nvPicPr>
        <p:blipFill>
          <a:blip r:embed="rId2" cstate="print"/>
          <a:srcRect l="12675" t="39326" r="13818" b="17146"/>
          <a:stretch>
            <a:fillRect/>
          </a:stretch>
        </p:blipFill>
        <p:spPr bwMode="auto">
          <a:xfrm>
            <a:off x="0" y="3000375"/>
            <a:ext cx="9142413" cy="292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14" descr="S-파노라마-두타RT2"/>
          <p:cNvPicPr>
            <a:picLocks noChangeAspect="1" noChangeArrowheads="1"/>
          </p:cNvPicPr>
          <p:nvPr/>
        </p:nvPicPr>
        <p:blipFill>
          <a:blip r:embed="rId3" cstate="print">
            <a:lum contrast="12000"/>
          </a:blip>
          <a:srcRect t="11885"/>
          <a:stretch>
            <a:fillRect/>
          </a:stretch>
        </p:blipFill>
        <p:spPr bwMode="auto">
          <a:xfrm>
            <a:off x="0" y="5257800"/>
            <a:ext cx="914400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6" name="타원 46"/>
          <p:cNvSpPr>
            <a:spLocks noChangeArrowheads="1"/>
          </p:cNvSpPr>
          <p:nvPr/>
        </p:nvSpPr>
        <p:spPr bwMode="auto">
          <a:xfrm>
            <a:off x="7245350" y="4071938"/>
            <a:ext cx="1363663" cy="1363662"/>
          </a:xfrm>
          <a:prstGeom prst="ellipse">
            <a:avLst/>
          </a:prstGeom>
          <a:solidFill>
            <a:srgbClr val="FF9900">
              <a:alpha val="69803"/>
            </a:srgbClr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lIns="91422" tIns="45712" rIns="91422" bIns="45712" anchor="ctr"/>
          <a:lstStyle/>
          <a:p>
            <a:pPr algn="ctr" latinLnBrk="0"/>
            <a:endParaRPr kumimoji="0" lang="ko-KR" alt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17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0439647-A3C9-499A-A1F4-14DADD82F919}" type="slidenum">
              <a:rPr lang="ko-KR" altLang="en-US" sz="1400" smtClean="0">
                <a:solidFill>
                  <a:schemeClr val="bg1"/>
                </a:solidFill>
                <a:latin typeface="Times New Roman" pitchFamily="18" charset="0"/>
                <a:ea typeface="굴림" pitchFamily="50" charset="-127"/>
              </a:rPr>
              <a:pPr/>
              <a:t>61</a:t>
            </a:fld>
            <a:endParaRPr lang="ko-KR" altLang="en-US" sz="1400" smtClean="0">
              <a:solidFill>
                <a:schemeClr val="bg1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38918" name="TextBox 5"/>
          <p:cNvSpPr txBox="1">
            <a:spLocks noChangeArrowheads="1"/>
          </p:cNvSpPr>
          <p:nvPr/>
        </p:nvSpPr>
        <p:spPr bwMode="auto">
          <a:xfrm>
            <a:off x="0" y="332656"/>
            <a:ext cx="9144000" cy="132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algn="ctr" defTabSz="792163" latinLnBrk="0"/>
            <a:r>
              <a:rPr kumimoji="0" lang="en-US" altLang="ko-KR" sz="32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2,000 years of historic city, </a:t>
            </a:r>
            <a:r>
              <a:rPr kumimoji="0" lang="en-US" altLang="ko-KR" sz="32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Seoul,</a:t>
            </a:r>
          </a:p>
          <a:p>
            <a:pPr algn="ctr" defTabSz="792163" latinLnBrk="0"/>
            <a:r>
              <a:rPr kumimoji="0" lang="en-US" altLang="ko-KR" sz="32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with </a:t>
            </a:r>
            <a:r>
              <a:rPr kumimoji="0" lang="en-US" altLang="ko-KR" sz="32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great views, history, and </a:t>
            </a:r>
            <a:r>
              <a:rPr kumimoji="0" lang="en-US" altLang="ko-KR" sz="32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culture</a:t>
            </a:r>
            <a:endParaRPr kumimoji="0" lang="en-US" altLang="ko-KR" sz="3200" dirty="0">
              <a:solidFill>
                <a:srgbClr val="C000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 algn="ctr" defTabSz="792163" latinLnBrk="0"/>
            <a:r>
              <a:rPr kumimoji="0" lang="en-US" altLang="ko-KR" sz="1700" dirty="0" smtClean="0">
                <a:solidFill>
                  <a:srgbClr val="7C7C7C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Seoul </a:t>
            </a:r>
            <a:r>
              <a:rPr kumimoji="0" lang="en-US" altLang="ko-KR" sz="1700" dirty="0">
                <a:solidFill>
                  <a:srgbClr val="7C7C7C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has compressively developed from the city of kingdom to a global </a:t>
            </a:r>
            <a:r>
              <a:rPr kumimoji="0" lang="en-US" altLang="ko-KR" sz="1700" dirty="0" smtClean="0">
                <a:solidFill>
                  <a:srgbClr val="7C7C7C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city</a:t>
            </a:r>
            <a:endParaRPr kumimoji="0" lang="ko-KR" altLang="en-US" sz="1700" dirty="0">
              <a:solidFill>
                <a:srgbClr val="7C7C7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919" name="Picture 9" descr="사패산(수도북)"/>
          <p:cNvPicPr>
            <a:picLocks noChangeAspect="1" noChangeArrowheads="1"/>
          </p:cNvPicPr>
          <p:nvPr/>
        </p:nvPicPr>
        <p:blipFill>
          <a:blip r:embed="rId4" cstate="print">
            <a:lum contrast="12000"/>
          </a:blip>
          <a:srcRect t="9804" b="28302"/>
          <a:stretch>
            <a:fillRect/>
          </a:stretch>
        </p:blipFill>
        <p:spPr bwMode="auto">
          <a:xfrm>
            <a:off x="0" y="1785938"/>
            <a:ext cx="9199563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0" name="TextBox 31"/>
          <p:cNvSpPr txBox="1">
            <a:spLocks noChangeArrowheads="1"/>
          </p:cNvSpPr>
          <p:nvPr/>
        </p:nvSpPr>
        <p:spPr bwMode="auto">
          <a:xfrm>
            <a:off x="3059113" y="2492375"/>
            <a:ext cx="28575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>
            <a:spAutoFit/>
          </a:bodyPr>
          <a:lstStyle/>
          <a:p>
            <a:pPr latinLnBrk="0"/>
            <a:r>
              <a:rPr kumimoji="0" lang="en-US" altLang="ko-KR" sz="1400">
                <a:solidFill>
                  <a:srgbClr val="FFFFFF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Naesasan (Mt.)-Waesasan (Mt.)</a:t>
            </a:r>
            <a:endParaRPr kumimoji="0" lang="ko-KR" altLang="en-US" sz="1400">
              <a:solidFill>
                <a:srgbClr val="FFFFFF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8921" name="TextBox 32"/>
          <p:cNvSpPr txBox="1">
            <a:spLocks noChangeArrowheads="1"/>
          </p:cNvSpPr>
          <p:nvPr/>
        </p:nvSpPr>
        <p:spPr bwMode="auto">
          <a:xfrm>
            <a:off x="2428875" y="6215063"/>
            <a:ext cx="2568575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>
            <a:spAutoFit/>
          </a:bodyPr>
          <a:lstStyle/>
          <a:p>
            <a:pPr latinLnBrk="0"/>
            <a:r>
              <a:rPr kumimoji="0" lang="ko-KR" altLang="en-US" sz="1200">
                <a:solidFill>
                  <a:srgbClr val="404040"/>
                </a:solidFill>
                <a:latin typeface="Times New Roman" pitchFamily="18" charset="0"/>
              </a:rPr>
              <a:t>근대의 압축적 발전</a:t>
            </a:r>
          </a:p>
        </p:txBody>
      </p:sp>
      <p:sp>
        <p:nvSpPr>
          <p:cNvPr id="34" name="Oval 89"/>
          <p:cNvSpPr>
            <a:spLocks noChangeArrowheads="1"/>
          </p:cNvSpPr>
          <p:nvPr/>
        </p:nvSpPr>
        <p:spPr bwMode="auto">
          <a:xfrm>
            <a:off x="5643563" y="2286000"/>
            <a:ext cx="857250" cy="909638"/>
          </a:xfrm>
          <a:prstGeom prst="ellipse">
            <a:avLst/>
          </a:prstGeom>
          <a:solidFill>
            <a:sysClr val="windowText" lastClr="000000">
              <a:lumMod val="65000"/>
              <a:lumOff val="35000"/>
            </a:sysClr>
          </a:solidFill>
          <a:ln w="57150">
            <a:solidFill>
              <a:sysClr val="window" lastClr="FFFFFF">
                <a:lumMod val="65000"/>
              </a:sysClr>
            </a:solidFill>
            <a:round/>
            <a:headEnd/>
            <a:tailEnd/>
          </a:ln>
        </p:spPr>
        <p:txBody>
          <a:bodyPr wrap="none" lIns="75734" tIns="37866" rIns="75734" bIns="37866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ysClr val="window" lastClr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Nature</a:t>
            </a:r>
          </a:p>
        </p:txBody>
      </p:sp>
      <p:sp>
        <p:nvSpPr>
          <p:cNvPr id="35" name="Oval 89"/>
          <p:cNvSpPr>
            <a:spLocks noChangeArrowheads="1"/>
          </p:cNvSpPr>
          <p:nvPr/>
        </p:nvSpPr>
        <p:spPr bwMode="auto">
          <a:xfrm>
            <a:off x="5643563" y="3317875"/>
            <a:ext cx="857250" cy="909638"/>
          </a:xfrm>
          <a:prstGeom prst="ellipse">
            <a:avLst/>
          </a:prstGeom>
          <a:solidFill>
            <a:sysClr val="windowText" lastClr="000000">
              <a:lumMod val="65000"/>
              <a:lumOff val="35000"/>
            </a:sysClr>
          </a:solidFill>
          <a:ln w="57150">
            <a:solidFill>
              <a:sysClr val="window" lastClr="FFFFFF">
                <a:lumMod val="65000"/>
              </a:sysClr>
            </a:solidFill>
            <a:round/>
            <a:headEnd/>
            <a:tailEnd/>
          </a:ln>
        </p:spPr>
        <p:txBody>
          <a:bodyPr wrap="none" lIns="75734" tIns="37866" rIns="75734" bIns="37866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ysClr val="window" lastClr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History</a:t>
            </a:r>
          </a:p>
        </p:txBody>
      </p:sp>
      <p:sp>
        <p:nvSpPr>
          <p:cNvPr id="36" name="Oval 89"/>
          <p:cNvSpPr>
            <a:spLocks noChangeArrowheads="1"/>
          </p:cNvSpPr>
          <p:nvPr/>
        </p:nvSpPr>
        <p:spPr bwMode="auto">
          <a:xfrm>
            <a:off x="5643563" y="4318000"/>
            <a:ext cx="857250" cy="909638"/>
          </a:xfrm>
          <a:prstGeom prst="ellipse">
            <a:avLst/>
          </a:prstGeom>
          <a:solidFill>
            <a:sysClr val="windowText" lastClr="000000">
              <a:lumMod val="65000"/>
              <a:lumOff val="35000"/>
            </a:sysClr>
          </a:solidFill>
          <a:ln w="57150">
            <a:solidFill>
              <a:sysClr val="window" lastClr="FFFFFF">
                <a:lumMod val="65000"/>
              </a:sysClr>
            </a:solidFill>
            <a:round/>
            <a:headEnd/>
            <a:tailEnd/>
          </a:ln>
        </p:spPr>
        <p:txBody>
          <a:bodyPr wrap="none" lIns="75734" tIns="37866" rIns="75734" bIns="37866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ysClr val="window" lastClr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People</a:t>
            </a:r>
          </a:p>
        </p:txBody>
      </p:sp>
      <p:sp>
        <p:nvSpPr>
          <p:cNvPr id="37" name="Oval 89"/>
          <p:cNvSpPr>
            <a:spLocks noChangeArrowheads="1"/>
          </p:cNvSpPr>
          <p:nvPr/>
        </p:nvSpPr>
        <p:spPr bwMode="auto">
          <a:xfrm>
            <a:off x="5643563" y="5318125"/>
            <a:ext cx="857250" cy="909638"/>
          </a:xfrm>
          <a:prstGeom prst="ellipse">
            <a:avLst/>
          </a:prstGeom>
          <a:solidFill>
            <a:sysClr val="windowText" lastClr="000000">
              <a:lumMod val="65000"/>
              <a:lumOff val="35000"/>
            </a:sysClr>
          </a:solidFill>
          <a:ln w="57150">
            <a:solidFill>
              <a:sysClr val="window" lastClr="FFFFFF">
                <a:lumMod val="65000"/>
              </a:sysClr>
            </a:solidFill>
            <a:round/>
            <a:headEnd/>
            <a:tailEnd/>
          </a:ln>
        </p:spPr>
        <p:txBody>
          <a:bodyPr wrap="none" lIns="75734" tIns="37866" rIns="75734" bIns="37866" anchor="ctr"/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kern="0" dirty="0">
                <a:solidFill>
                  <a:sysClr val="window" lastClr="FFFFFF"/>
                </a:solidFill>
                <a:latin typeface="Times New Roman" pitchFamily="18" charset="0"/>
                <a:ea typeface="YoonGothic Medium" pitchFamily="18" charset="-127"/>
                <a:cs typeface="Times New Roman" pitchFamily="18" charset="0"/>
              </a:rPr>
              <a:t>Culture</a:t>
            </a:r>
          </a:p>
        </p:txBody>
      </p:sp>
      <p:sp>
        <p:nvSpPr>
          <p:cNvPr id="38926" name="TextBox 37"/>
          <p:cNvSpPr txBox="1">
            <a:spLocks noChangeArrowheads="1"/>
          </p:cNvSpPr>
          <p:nvPr/>
        </p:nvSpPr>
        <p:spPr bwMode="auto">
          <a:xfrm>
            <a:off x="7358063" y="4602163"/>
            <a:ext cx="1428750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4" tIns="37866" rIns="75734" bIns="37866">
            <a:spAutoFit/>
          </a:bodyPr>
          <a:lstStyle/>
          <a:p>
            <a:pPr latinLnBrk="0"/>
            <a:r>
              <a:rPr kumimoji="0" lang="en-US" altLang="ko-KR">
                <a:solidFill>
                  <a:srgbClr val="FFFFFF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Dynamism</a:t>
            </a:r>
            <a:endParaRPr kumimoji="0" lang="ko-KR" altLang="en-US">
              <a:solidFill>
                <a:srgbClr val="FFFFFF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cxnSp>
        <p:nvCxnSpPr>
          <p:cNvPr id="38927" name="직선 연결선 38"/>
          <p:cNvCxnSpPr>
            <a:cxnSpLocks noChangeShapeType="1"/>
          </p:cNvCxnSpPr>
          <p:nvPr/>
        </p:nvCxnSpPr>
        <p:spPr bwMode="auto">
          <a:xfrm>
            <a:off x="0" y="3429000"/>
            <a:ext cx="9144000" cy="0"/>
          </a:xfrm>
          <a:prstGeom prst="line">
            <a:avLst/>
          </a:prstGeom>
          <a:noFill/>
          <a:ln w="19050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38928" name="갈매기형 수장 39"/>
          <p:cNvSpPr>
            <a:spLocks noChangeArrowheads="1"/>
          </p:cNvSpPr>
          <p:nvPr/>
        </p:nvSpPr>
        <p:spPr bwMode="auto">
          <a:xfrm>
            <a:off x="6643688" y="3643313"/>
            <a:ext cx="500062" cy="1071562"/>
          </a:xfrm>
          <a:prstGeom prst="chevron">
            <a:avLst>
              <a:gd name="adj" fmla="val 50000"/>
            </a:avLst>
          </a:prstGeom>
          <a:solidFill>
            <a:srgbClr val="C00000"/>
          </a:solidFill>
          <a:ln w="25400">
            <a:noFill/>
            <a:miter lim="800000"/>
            <a:headEnd/>
            <a:tailEnd/>
          </a:ln>
        </p:spPr>
        <p:txBody>
          <a:bodyPr lIns="91422" tIns="45712" rIns="91422" bIns="45712" anchor="ctr"/>
          <a:lstStyle/>
          <a:p>
            <a:pPr algn="ctr" latinLnBrk="0"/>
            <a:endParaRPr kumimoji="0" lang="ko-KR" altLang="en-US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8929" name="TextBox 41"/>
          <p:cNvSpPr txBox="1">
            <a:spLocks noChangeArrowheads="1"/>
          </p:cNvSpPr>
          <p:nvPr/>
        </p:nvSpPr>
        <p:spPr bwMode="auto">
          <a:xfrm>
            <a:off x="3500438" y="2786063"/>
            <a:ext cx="2786062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>
            <a:spAutoFit/>
          </a:bodyPr>
          <a:lstStyle/>
          <a:p>
            <a:pPr latinLnBrk="0"/>
            <a:r>
              <a:rPr kumimoji="0" lang="en-US" altLang="ko-KR" sz="1400">
                <a:solidFill>
                  <a:srgbClr val="FFFFFF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Han River - streams</a:t>
            </a:r>
            <a:endParaRPr kumimoji="0" lang="ko-KR" altLang="en-US" sz="1400">
              <a:solidFill>
                <a:srgbClr val="FFFFFF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8930" name="TextBox 42"/>
          <p:cNvSpPr txBox="1">
            <a:spLocks noChangeArrowheads="1"/>
          </p:cNvSpPr>
          <p:nvPr/>
        </p:nvSpPr>
        <p:spPr bwMode="auto">
          <a:xfrm>
            <a:off x="3357563" y="5351463"/>
            <a:ext cx="2857500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43" tIns="37871" rIns="75743" bIns="37871">
            <a:spAutoFit/>
          </a:bodyPr>
          <a:lstStyle/>
          <a:p>
            <a:r>
              <a:rPr kumimoji="0" lang="en-US" altLang="ko-KR" sz="1400" b="1">
                <a:latin typeface="Times New Roman" pitchFamily="18" charset="0"/>
                <a:ea typeface="YoonGothic Medium" charset="0"/>
                <a:cs typeface="Times New Roman" pitchFamily="18" charset="0"/>
              </a:rPr>
              <a:t>Compressive urban growth</a:t>
            </a:r>
            <a:endParaRPr kumimoji="0" lang="ko-KR" altLang="en-US" sz="1400" b="1"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571875" y="5572125"/>
            <a:ext cx="3214688" cy="292100"/>
          </a:xfrm>
          <a:prstGeom prst="rect">
            <a:avLst/>
          </a:prstGeom>
          <a:noFill/>
        </p:spPr>
        <p:txBody>
          <a:bodyPr lIns="75743" tIns="37871" rIns="75743" bIns="37871">
            <a:spAutoFit/>
          </a:bodyPr>
          <a:lstStyle/>
          <a:p>
            <a:pPr latinLnBrk="0">
              <a:defRPr/>
            </a:pPr>
            <a:r>
              <a:rPr kumimoji="0" lang="en-US" altLang="ko-KR" sz="140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YoonGothic Medium" charset="0"/>
                <a:cs typeface="Times New Roman" pitchFamily="18" charset="0"/>
              </a:rPr>
              <a:t>Megacity of 10 million</a:t>
            </a:r>
            <a:endParaRPr kumimoji="0" lang="ko-KR" altLang="en-US" sz="1400">
              <a:solidFill>
                <a:srgbClr val="FFFF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YoonGothic Medium" charset="0"/>
            </a:endParaRPr>
          </a:p>
        </p:txBody>
      </p:sp>
      <p:cxnSp>
        <p:nvCxnSpPr>
          <p:cNvPr id="38932" name="직선 연결선 44"/>
          <p:cNvCxnSpPr>
            <a:cxnSpLocks noChangeShapeType="1"/>
          </p:cNvCxnSpPr>
          <p:nvPr/>
        </p:nvCxnSpPr>
        <p:spPr bwMode="auto">
          <a:xfrm>
            <a:off x="0" y="5259388"/>
            <a:ext cx="9144000" cy="26987"/>
          </a:xfrm>
          <a:prstGeom prst="line">
            <a:avLst/>
          </a:prstGeom>
          <a:noFill/>
          <a:ln w="19050">
            <a:solidFill>
              <a:srgbClr val="FFFFFF"/>
            </a:solidFill>
            <a:prstDash val="dash"/>
            <a:round/>
            <a:headEnd/>
            <a:tailEnd/>
          </a:ln>
        </p:spPr>
      </p:cxnSp>
      <p:sp>
        <p:nvSpPr>
          <p:cNvPr id="38933" name="타원 45"/>
          <p:cNvSpPr>
            <a:spLocks noChangeArrowheads="1"/>
          </p:cNvSpPr>
          <p:nvPr/>
        </p:nvSpPr>
        <p:spPr bwMode="auto">
          <a:xfrm>
            <a:off x="7208838" y="2851150"/>
            <a:ext cx="1435100" cy="1435100"/>
          </a:xfrm>
          <a:prstGeom prst="ellipse">
            <a:avLst/>
          </a:prstGeom>
          <a:solidFill>
            <a:srgbClr val="FFFFFF"/>
          </a:solidFill>
          <a:ln w="38100">
            <a:solidFill>
              <a:srgbClr val="A6A6A6"/>
            </a:solidFill>
            <a:round/>
            <a:headEnd/>
            <a:tailEnd/>
          </a:ln>
        </p:spPr>
        <p:txBody>
          <a:bodyPr lIns="91422" tIns="45712" rIns="91422" bIns="45712" anchor="ctr"/>
          <a:lstStyle/>
          <a:p>
            <a:pPr algn="ctr" latinLnBrk="0"/>
            <a:endParaRPr kumimoji="0" lang="ko-KR" altLang="en-US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38934" name="TextBox 47"/>
          <p:cNvSpPr txBox="1">
            <a:spLocks noChangeArrowheads="1"/>
          </p:cNvSpPr>
          <p:nvPr/>
        </p:nvSpPr>
        <p:spPr bwMode="auto">
          <a:xfrm>
            <a:off x="7358063" y="3357563"/>
            <a:ext cx="1214437" cy="35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734" tIns="37866" rIns="75734" bIns="37866">
            <a:spAutoFit/>
          </a:bodyPr>
          <a:lstStyle/>
          <a:p>
            <a:pPr latinLnBrk="0"/>
            <a:r>
              <a:rPr kumimoji="0" lang="en-US" altLang="ko-KR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Diversity</a:t>
            </a:r>
            <a:endParaRPr kumimoji="0" lang="ko-KR" altLang="en-US">
              <a:solidFill>
                <a:srgbClr val="40404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38935" name="직사각형 22"/>
          <p:cNvSpPr>
            <a:spLocks noChangeArrowheads="1"/>
          </p:cNvSpPr>
          <p:nvPr/>
        </p:nvSpPr>
        <p:spPr bwMode="auto">
          <a:xfrm>
            <a:off x="2443942" y="0"/>
            <a:ext cx="6700058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We will discover the cultural value of 2,000 years of the historic capital, Seoul</a:t>
            </a:r>
          </a:p>
        </p:txBody>
      </p:sp>
      <p:cxnSp>
        <p:nvCxnSpPr>
          <p:cNvPr id="25" name="직선 연결선 24"/>
          <p:cNvCxnSpPr/>
          <p:nvPr/>
        </p:nvCxnSpPr>
        <p:spPr>
          <a:xfrm>
            <a:off x="5508625" y="322649"/>
            <a:ext cx="3635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8247DD7E-2AA9-49A0-9382-E7BA480399BA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62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39939" name="TextBox 5"/>
          <p:cNvSpPr txBox="1">
            <a:spLocks noChangeArrowheads="1"/>
          </p:cNvSpPr>
          <p:nvPr/>
        </p:nvSpPr>
        <p:spPr bwMode="auto">
          <a:xfrm>
            <a:off x="533400" y="649457"/>
            <a:ext cx="3414713" cy="417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defTabSz="792163" latinLnBrk="0"/>
            <a:r>
              <a:rPr kumimoji="0" lang="ko-KR" altLang="en-US" sz="2200">
                <a:solidFill>
                  <a:srgbClr val="C00000"/>
                </a:solidFill>
                <a:latin typeface="Times New Roman" pitchFamily="18" charset="0"/>
              </a:rPr>
              <a:t> </a:t>
            </a:r>
            <a:r>
              <a:rPr kumimoji="0" lang="en-US" altLang="ko-KR" sz="220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But, Seoul</a:t>
            </a:r>
            <a:endParaRPr kumimoji="0" lang="ko-KR" altLang="en-US">
              <a:solidFill>
                <a:srgbClr val="7C7C7C"/>
              </a:solidFill>
              <a:latin typeface="Times New Roman" pitchFamily="18" charset="0"/>
            </a:endParaRPr>
          </a:p>
        </p:txBody>
      </p:sp>
      <p:pic>
        <p:nvPicPr>
          <p:cNvPr id="39940" name="그림 9" descr="4.jpg"/>
          <p:cNvPicPr>
            <a:picLocks noChangeAspect="1"/>
          </p:cNvPicPr>
          <p:nvPr/>
        </p:nvPicPr>
        <p:blipFill>
          <a:blip r:embed="rId2" cstate="print"/>
          <a:srcRect r="19257"/>
          <a:stretch>
            <a:fillRect/>
          </a:stretch>
        </p:blipFill>
        <p:spPr bwMode="auto">
          <a:xfrm>
            <a:off x="600075" y="3416956"/>
            <a:ext cx="2882900" cy="186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4"/>
          <p:cNvGrpSpPr>
            <a:grpSpLocks/>
          </p:cNvGrpSpPr>
          <p:nvPr/>
        </p:nvGrpSpPr>
        <p:grpSpPr bwMode="auto">
          <a:xfrm>
            <a:off x="539750" y="1376937"/>
            <a:ext cx="2174875" cy="1693863"/>
            <a:chOff x="408080" y="1276445"/>
            <a:chExt cx="1906709" cy="1693908"/>
          </a:xfrm>
        </p:grpSpPr>
        <p:pic>
          <p:nvPicPr>
            <p:cNvPr id="39948" name="Picture 75" descr="2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08080" y="1276445"/>
              <a:ext cx="1397637" cy="16939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AutoShape 9"/>
            <p:cNvSpPr>
              <a:spLocks noChangeArrowheads="1"/>
            </p:cNvSpPr>
            <p:nvPr/>
          </p:nvSpPr>
          <p:spPr bwMode="auto">
            <a:xfrm rot="5400000">
              <a:off x="1545213" y="1945832"/>
              <a:ext cx="1087440" cy="451712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333333">
                    <a:alpha val="51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ko-KR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9942" name="TextBox 8"/>
          <p:cNvSpPr txBox="1">
            <a:spLocks noChangeArrowheads="1"/>
          </p:cNvSpPr>
          <p:nvPr/>
        </p:nvSpPr>
        <p:spPr bwMode="auto">
          <a:xfrm>
            <a:off x="5464175" y="1911925"/>
            <a:ext cx="3500313" cy="72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352" tIns="39676" rIns="79352" bIns="39676">
            <a:spAutoFit/>
          </a:bodyPr>
          <a:lstStyle/>
          <a:p>
            <a:pPr defTabSz="792163" latinLnBrk="0"/>
            <a:r>
              <a:rPr kumimoji="0" lang="en-US" altLang="ko-KR" sz="1400">
                <a:solidFill>
                  <a:srgbClr val="7C7C7C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lost and impaired lots of its cultural assets over the eras of Japanese occupation and compressive growth.</a:t>
            </a:r>
            <a:endParaRPr kumimoji="0" lang="ko-KR" altLang="en-US" sz="1400">
              <a:solidFill>
                <a:srgbClr val="7C7C7C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39943" name="TextBox 12"/>
          <p:cNvSpPr txBox="1">
            <a:spLocks noChangeArrowheads="1"/>
          </p:cNvSpPr>
          <p:nvPr/>
        </p:nvSpPr>
        <p:spPr bwMode="auto">
          <a:xfrm>
            <a:off x="3686175" y="3974168"/>
            <a:ext cx="3514159" cy="726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9352" tIns="39676" rIns="79352" bIns="39676">
            <a:spAutoFit/>
          </a:bodyPr>
          <a:lstStyle/>
          <a:p>
            <a:pPr defTabSz="792163" latinLnBrk="0">
              <a:spcBef>
                <a:spcPts val="600"/>
              </a:spcBef>
            </a:pPr>
            <a:r>
              <a:rPr kumimoji="0" lang="en-US" altLang="ko-KR" sz="1400">
                <a:solidFill>
                  <a:srgbClr val="7C7C7C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The crisis that  the daily life history  and uniqueness of Seoul may disappear due to New Town and reconstruction.</a:t>
            </a:r>
            <a:endParaRPr kumimoji="0" lang="ko-KR" altLang="en-US" sz="1400">
              <a:solidFill>
                <a:srgbClr val="7C7C7C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39944" name="TextBox 13"/>
          <p:cNvSpPr txBox="1">
            <a:spLocks noChangeArrowheads="1"/>
          </p:cNvSpPr>
          <p:nvPr/>
        </p:nvSpPr>
        <p:spPr bwMode="auto">
          <a:xfrm>
            <a:off x="0" y="5670465"/>
            <a:ext cx="9144000" cy="326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algn="ctr" defTabSz="792163" latinLnBrk="0">
              <a:spcBef>
                <a:spcPts val="600"/>
              </a:spcBef>
            </a:pPr>
            <a:r>
              <a:rPr kumimoji="0" lang="en-US" altLang="ko-KR" sz="1600" dirty="0">
                <a:solidFill>
                  <a:srgbClr val="002776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“ </a:t>
            </a:r>
            <a:r>
              <a:rPr kumimoji="0" lang="en-US" altLang="ko-KR" sz="1600" dirty="0" smtClean="0">
                <a:solidFill>
                  <a:srgbClr val="002776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More </a:t>
            </a:r>
            <a:r>
              <a:rPr kumimoji="0" lang="en-US" altLang="ko-KR" sz="1600" dirty="0">
                <a:solidFill>
                  <a:srgbClr val="002776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efforts to shed new light on the value of the unprecedented</a:t>
            </a:r>
            <a:r>
              <a:rPr kumimoji="0" lang="ko-KR" altLang="en-US" sz="1600" dirty="0">
                <a:solidFill>
                  <a:srgbClr val="002776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z="1600" dirty="0">
                <a:solidFill>
                  <a:srgbClr val="002776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historic cultural city in the world</a:t>
            </a:r>
            <a:endParaRPr kumimoji="0" lang="ko-KR" altLang="en-US" sz="1600" dirty="0">
              <a:solidFill>
                <a:srgbClr val="00277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945" name="그림 11" descr="동대문.bmp"/>
          <p:cNvPicPr>
            <a:picLocks noChangeAspect="1"/>
          </p:cNvPicPr>
          <p:nvPr/>
        </p:nvPicPr>
        <p:blipFill>
          <a:blip r:embed="rId4" cstate="print"/>
          <a:srcRect l="31415" t="18797" r="23495" b="44536"/>
          <a:stretch>
            <a:fillRect/>
          </a:stretch>
        </p:blipFill>
        <p:spPr bwMode="auto">
          <a:xfrm>
            <a:off x="2798763" y="1380112"/>
            <a:ext cx="2540000" cy="170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6" name="직사각형 17"/>
          <p:cNvSpPr>
            <a:spLocks noChangeArrowheads="1"/>
          </p:cNvSpPr>
          <p:nvPr/>
        </p:nvSpPr>
        <p:spPr bwMode="auto">
          <a:xfrm>
            <a:off x="3255819" y="0"/>
            <a:ext cx="5888182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We will discover the cultural value of 2,000 years of the historic capital, Seoul.</a:t>
            </a:r>
          </a:p>
        </p:txBody>
      </p:sp>
      <p:cxnSp>
        <p:nvCxnSpPr>
          <p:cNvPr id="19" name="직선 연결선 18"/>
          <p:cNvCxnSpPr/>
          <p:nvPr/>
        </p:nvCxnSpPr>
        <p:spPr>
          <a:xfrm>
            <a:off x="5508625" y="342046"/>
            <a:ext cx="3635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1F61289C-9F87-4FB1-AAD1-58772B676AA6}" type="slidenum">
              <a:rPr lang="ko-KR" altLang="en-US" sz="1400" smtClean="0">
                <a:latin typeface="Times New Roman" pitchFamily="18" charset="0"/>
                <a:ea typeface="굴림" pitchFamily="50" charset="-127"/>
              </a:rPr>
              <a:pPr/>
              <a:t>63</a:t>
            </a:fld>
            <a:endParaRPr lang="ko-KR" altLang="en-US" sz="1400" smtClean="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40963" name="TextBox 5"/>
          <p:cNvSpPr txBox="1">
            <a:spLocks noChangeArrowheads="1"/>
          </p:cNvSpPr>
          <p:nvPr/>
        </p:nvSpPr>
        <p:spPr bwMode="auto">
          <a:xfrm>
            <a:off x="0" y="476672"/>
            <a:ext cx="9144000" cy="941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9352" tIns="39676" rIns="79352" bIns="39676">
            <a:spAutoFit/>
          </a:bodyPr>
          <a:lstStyle/>
          <a:p>
            <a:pPr algn="ctr" defTabSz="792163" latinLnBrk="0"/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5</a:t>
            </a:r>
            <a:r>
              <a:rPr kumimoji="0" lang="en-US" altLang="ko-KR" sz="2800" baseline="300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</a:t>
            </a:r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City 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government is focusing </a:t>
            </a:r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on discovering 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&amp; </a:t>
            </a:r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using </a:t>
            </a:r>
          </a:p>
          <a:p>
            <a:pPr algn="ctr" defTabSz="792163" latinLnBrk="0"/>
            <a:r>
              <a:rPr kumimoji="0" lang="en-US" altLang="ko-KR" sz="28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the value of creative cultural </a:t>
            </a:r>
            <a:r>
              <a:rPr kumimoji="0" lang="en-US" altLang="ko-KR" sz="28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heritage</a:t>
            </a:r>
            <a:endParaRPr kumimoji="0" lang="ko-KR" altLang="en-US" sz="2800" dirty="0">
              <a:solidFill>
                <a:srgbClr val="7C7C7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66" name="직사각형 59"/>
          <p:cNvSpPr>
            <a:spLocks noChangeArrowheads="1"/>
          </p:cNvSpPr>
          <p:nvPr/>
        </p:nvSpPr>
        <p:spPr bwMode="auto">
          <a:xfrm>
            <a:off x="-107950" y="2323956"/>
            <a:ext cx="4608513" cy="385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 latinLnBrk="0"/>
            <a:r>
              <a:rPr kumimoji="0" lang="en-US" altLang="ko-KR">
                <a:solidFill>
                  <a:srgbClr val="0033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Public preservation by gov.</a:t>
            </a:r>
            <a:endParaRPr kumimoji="0" lang="ko-KR" altLang="en-US">
              <a:solidFill>
                <a:srgbClr val="0033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40967" name="직사각형 62"/>
          <p:cNvSpPr>
            <a:spLocks noChangeArrowheads="1"/>
          </p:cNvSpPr>
          <p:nvPr/>
        </p:nvSpPr>
        <p:spPr bwMode="auto">
          <a:xfrm>
            <a:off x="4645025" y="2366818"/>
            <a:ext cx="3836988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/>
          <a:lstStyle/>
          <a:p>
            <a:pPr algn="ctr"/>
            <a:r>
              <a:rPr kumimoji="0" lang="en-US" altLang="ko-KR">
                <a:solidFill>
                  <a:srgbClr val="0033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Privately-led use and preservation</a:t>
            </a:r>
            <a:endParaRPr kumimoji="0" lang="ko-KR" altLang="en-US">
              <a:solidFill>
                <a:srgbClr val="0033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40968" name="Rectangle 5"/>
          <p:cNvSpPr>
            <a:spLocks noChangeArrowheads="1"/>
          </p:cNvSpPr>
          <p:nvPr/>
        </p:nvSpPr>
        <p:spPr bwMode="auto">
          <a:xfrm>
            <a:off x="539750" y="1741343"/>
            <a:ext cx="3267075" cy="496888"/>
          </a:xfrm>
          <a:prstGeom prst="rect">
            <a:avLst/>
          </a:prstGeom>
          <a:solidFill>
            <a:srgbClr val="A6C36B">
              <a:alpha val="56862"/>
            </a:srgbClr>
          </a:solidFill>
          <a:ln w="9525">
            <a:solidFill>
              <a:srgbClr val="EEECE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/>
            <a:r>
              <a:rPr lang="en-US" altLang="ko-KR">
                <a:latin typeface="Times New Roman" pitchFamily="18" charset="0"/>
                <a:ea typeface="YoonGothic Bold" charset="0"/>
                <a:cs typeface="Times New Roman" pitchFamily="18" charset="0"/>
              </a:rPr>
              <a:t>4</a:t>
            </a:r>
            <a:r>
              <a:rPr lang="en-US" altLang="ko-KR" baseline="30000">
                <a:latin typeface="Times New Roman" pitchFamily="18" charset="0"/>
                <a:ea typeface="YoonGothic Bold" charset="0"/>
                <a:cs typeface="Times New Roman" pitchFamily="18" charset="0"/>
              </a:rPr>
              <a:t>th</a:t>
            </a:r>
            <a:r>
              <a:rPr lang="en-US" altLang="ko-KR">
                <a:latin typeface="Times New Roman" pitchFamily="18" charset="0"/>
                <a:ea typeface="YoonGothic Bold" charset="0"/>
                <a:cs typeface="Times New Roman" pitchFamily="18" charset="0"/>
              </a:rPr>
              <a:t> government</a:t>
            </a:r>
            <a:endParaRPr lang="ko-KR" altLang="en-US"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40969" name="Rectangle 5"/>
          <p:cNvSpPr>
            <a:spLocks noChangeArrowheads="1"/>
          </p:cNvSpPr>
          <p:nvPr/>
        </p:nvSpPr>
        <p:spPr bwMode="auto">
          <a:xfrm>
            <a:off x="4646613" y="1741343"/>
            <a:ext cx="4081462" cy="496888"/>
          </a:xfrm>
          <a:prstGeom prst="rect">
            <a:avLst/>
          </a:prstGeom>
          <a:solidFill>
            <a:srgbClr val="A6C36B">
              <a:alpha val="56862"/>
            </a:srgbClr>
          </a:solidFill>
          <a:ln w="9525">
            <a:solidFill>
              <a:srgbClr val="EEECE1"/>
            </a:solidFill>
            <a:miter lim="800000"/>
            <a:headEnd type="none" w="sm" len="sm"/>
            <a:tailEnd/>
          </a:ln>
        </p:spPr>
        <p:txBody>
          <a:bodyPr wrap="none" anchor="ctr"/>
          <a:lstStyle/>
          <a:p>
            <a:pPr algn="ctr"/>
            <a:r>
              <a:rPr lang="en-US" altLang="ko-KR">
                <a:latin typeface="Times New Roman" pitchFamily="18" charset="0"/>
                <a:ea typeface="YoonGothic Bold" charset="0"/>
                <a:cs typeface="Times New Roman" pitchFamily="18" charset="0"/>
              </a:rPr>
              <a:t>5</a:t>
            </a:r>
            <a:r>
              <a:rPr lang="en-US" altLang="ko-KR" baseline="30000">
                <a:latin typeface="Times New Roman" pitchFamily="18" charset="0"/>
                <a:ea typeface="YoonGothic Bold" charset="0"/>
                <a:cs typeface="Times New Roman" pitchFamily="18" charset="0"/>
              </a:rPr>
              <a:t>th</a:t>
            </a:r>
            <a:r>
              <a:rPr lang="en-US" altLang="ko-KR">
                <a:latin typeface="Times New Roman" pitchFamily="18" charset="0"/>
                <a:ea typeface="YoonGothic Bold" charset="0"/>
                <a:cs typeface="Times New Roman" pitchFamily="18" charset="0"/>
              </a:rPr>
              <a:t> government</a:t>
            </a:r>
            <a:endParaRPr lang="ko-KR" altLang="en-US"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539750" y="2865437"/>
            <a:ext cx="8188325" cy="3507653"/>
            <a:chOff x="539750" y="2865438"/>
            <a:chExt cx="8188325" cy="3109912"/>
          </a:xfrm>
        </p:grpSpPr>
        <p:sp>
          <p:nvSpPr>
            <p:cNvPr id="58" name="Rectangle 14"/>
            <p:cNvSpPr>
              <a:spLocks noChangeArrowheads="1"/>
            </p:cNvSpPr>
            <p:nvPr/>
          </p:nvSpPr>
          <p:spPr bwMode="auto">
            <a:xfrm>
              <a:off x="5195455" y="2924175"/>
              <a:ext cx="3532620" cy="908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noFill/>
              <a:prstDash val="dash"/>
              <a:miter lim="800000"/>
              <a:headEnd type="none" w="sm" len="sm"/>
              <a:tailEnd/>
            </a:ln>
          </p:spPr>
          <p:txBody>
            <a:bodyPr wrap="none" lIns="144000" anchor="ctr"/>
            <a:lstStyle/>
            <a:p>
              <a:pPr>
                <a:lnSpc>
                  <a:spcPts val="1200"/>
                </a:lnSpc>
                <a:spcBef>
                  <a:spcPts val="600"/>
                </a:spcBef>
                <a:buFont typeface="Arial" pitchFamily="34" charset="0"/>
                <a:buChar char="•"/>
                <a:defRPr/>
              </a:pPr>
              <a:r>
                <a:rPr kumimoji="0" lang="en-US" altLang="ko-KR" sz="1600" dirty="0"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2,000 years of urban growth history </a:t>
              </a:r>
            </a:p>
            <a:p>
              <a:pPr>
                <a:lnSpc>
                  <a:spcPts val="1200"/>
                </a:lnSpc>
                <a:spcBef>
                  <a:spcPts val="600"/>
                </a:spcBef>
                <a:defRPr/>
              </a:pPr>
              <a:r>
                <a:rPr kumimoji="0" lang="en-US" altLang="ko-KR" sz="1600" dirty="0"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of </a:t>
              </a:r>
              <a:r>
                <a:rPr kumimoji="0" lang="en-US" altLang="ko-KR" sz="1600" dirty="0" err="1"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Hanseong</a:t>
              </a:r>
              <a:r>
                <a:rPr kumimoji="0" lang="en-US" altLang="ko-KR" sz="1600" dirty="0"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</a:t>
              </a:r>
              <a:r>
                <a:rPr kumimoji="0" lang="en-US" altLang="ko-KR" sz="1600" dirty="0" err="1"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Baekje</a:t>
              </a:r>
              <a:endParaRPr kumimoji="0" lang="en-US" altLang="ko-KR" sz="1600" dirty="0"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  <a:defRPr/>
              </a:pPr>
              <a:r>
                <a:rPr kumimoji="0" lang="en-US" altLang="ko-KR" sz="1200" dirty="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 _ Expansion and use of cultural </a:t>
              </a:r>
            </a:p>
            <a:p>
              <a:pPr>
                <a:lnSpc>
                  <a:spcPts val="1200"/>
                </a:lnSpc>
                <a:spcBef>
                  <a:spcPts val="600"/>
                </a:spcBef>
                <a:defRPr/>
              </a:pPr>
              <a:r>
                <a:rPr kumimoji="0" lang="en-US" altLang="ko-KR" sz="1200" dirty="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    preservation areas</a:t>
              </a:r>
              <a:endParaRPr kumimoji="0" lang="ko-KR" altLang="en-US" sz="1200" dirty="0">
                <a:solidFill>
                  <a:srgbClr val="40404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14"/>
            <p:cNvSpPr>
              <a:spLocks noChangeArrowheads="1"/>
            </p:cNvSpPr>
            <p:nvPr/>
          </p:nvSpPr>
          <p:spPr bwMode="auto">
            <a:xfrm>
              <a:off x="539750" y="2924175"/>
              <a:ext cx="3921414" cy="908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noFill/>
              <a:prstDash val="dash"/>
              <a:miter lim="800000"/>
              <a:headEnd type="none" w="sm" len="sm"/>
              <a:tailEnd/>
            </a:ln>
          </p:spPr>
          <p:txBody>
            <a:bodyPr wrap="none" lIns="144000" anchor="ctr"/>
            <a:lstStyle/>
            <a:p>
              <a:pPr>
                <a:buFont typeface="Arial" pitchFamily="34" charset="0"/>
                <a:buChar char="•"/>
                <a:defRPr/>
              </a:pPr>
              <a:r>
                <a:rPr kumimoji="0" lang="en-US" altLang="ko-KR" sz="160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History of Chosun Dynasty</a:t>
              </a:r>
            </a:p>
            <a:p>
              <a:pPr>
                <a:spcBef>
                  <a:spcPts val="600"/>
                </a:spcBef>
                <a:defRPr/>
              </a:pPr>
              <a:r>
                <a:rPr kumimoji="0" lang="en-US" altLang="ko-KR" sz="1200">
                  <a:solidFill>
                    <a:srgbClr val="262626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_ Downtown preservation area </a:t>
              </a:r>
              <a:r>
                <a:rPr kumimoji="0" lang="en-US" altLang="ko-KR" sz="1200" smtClean="0">
                  <a:solidFill>
                    <a:srgbClr val="262626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of </a:t>
              </a:r>
              <a:r>
                <a:rPr kumimoji="0" lang="en-US" altLang="ko-KR" sz="1200">
                  <a:solidFill>
                    <a:srgbClr val="262626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historic culture</a:t>
              </a:r>
              <a:endParaRPr kumimoji="0" lang="ko-KR" altLang="en-US" sz="1200">
                <a:solidFill>
                  <a:srgbClr val="262626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14"/>
            <p:cNvSpPr>
              <a:spLocks noChangeArrowheads="1"/>
            </p:cNvSpPr>
            <p:nvPr/>
          </p:nvSpPr>
          <p:spPr bwMode="auto">
            <a:xfrm>
              <a:off x="5195455" y="3944938"/>
              <a:ext cx="3532620" cy="908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noFill/>
              <a:prstDash val="dash"/>
              <a:miter lim="800000"/>
              <a:headEnd type="none" w="sm" len="sm"/>
              <a:tailEnd/>
            </a:ln>
          </p:spPr>
          <p:txBody>
            <a:bodyPr wrap="none" lIns="144000" anchor="ctr"/>
            <a:lstStyle/>
            <a:p>
              <a:pPr>
                <a:lnSpc>
                  <a:spcPts val="1200"/>
                </a:lnSpc>
                <a:spcBef>
                  <a:spcPts val="600"/>
                </a:spcBef>
                <a:buFont typeface="Arial" pitchFamily="34" charset="0"/>
                <a:buChar char="•"/>
                <a:defRPr/>
              </a:pPr>
              <a:r>
                <a:rPr kumimoji="0" lang="en-US" altLang="ko-KR" sz="160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Regional and scenic preservation</a:t>
              </a:r>
            </a:p>
            <a:p>
              <a:pPr>
                <a:lnSpc>
                  <a:spcPts val="1200"/>
                </a:lnSpc>
                <a:spcBef>
                  <a:spcPts val="600"/>
                </a:spcBef>
                <a:defRPr/>
              </a:pPr>
              <a:r>
                <a:rPr kumimoji="0" lang="en-US" altLang="ko-KR" sz="120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 _ Preservation by creating cultural </a:t>
              </a:r>
              <a:r>
                <a:rPr kumimoji="0" lang="en-US" altLang="ko-KR" sz="1200" smtClean="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</a:t>
              </a:r>
              <a:r>
                <a:rPr kumimoji="0" lang="en-US" altLang="ko-KR" sz="120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aura</a:t>
              </a:r>
              <a:endParaRPr kumimoji="0" lang="ko-KR" altLang="en-US" sz="1200">
                <a:solidFill>
                  <a:srgbClr val="404040"/>
                </a:solidFill>
                <a:latin typeface="Times New Roman" pitchFamily="18" charset="0"/>
              </a:endParaRPr>
            </a:p>
          </p:txBody>
        </p:sp>
        <p:sp>
          <p:nvSpPr>
            <p:cNvPr id="74" name="Rectangle 14"/>
            <p:cNvSpPr>
              <a:spLocks noChangeArrowheads="1"/>
            </p:cNvSpPr>
            <p:nvPr/>
          </p:nvSpPr>
          <p:spPr bwMode="auto">
            <a:xfrm>
              <a:off x="539750" y="3944938"/>
              <a:ext cx="3921414" cy="908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noFill/>
              <a:prstDash val="dash"/>
              <a:miter lim="800000"/>
              <a:headEnd type="none" w="sm" len="sm"/>
              <a:tailEnd/>
            </a:ln>
          </p:spPr>
          <p:txBody>
            <a:bodyPr wrap="none" lIns="144000" anchor="ctr"/>
            <a:lstStyle/>
            <a:p>
              <a:pPr>
                <a:buFont typeface="Arial" pitchFamily="34" charset="0"/>
                <a:buChar char="•"/>
                <a:defRPr/>
              </a:pPr>
              <a:r>
                <a:rPr kumimoji="0" lang="en-US" altLang="ko-KR" sz="160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Point preservation</a:t>
              </a:r>
            </a:p>
            <a:p>
              <a:pPr>
                <a:spcBef>
                  <a:spcPts val="600"/>
                </a:spcBef>
                <a:defRPr/>
              </a:pPr>
              <a:r>
                <a:rPr kumimoji="0" lang="en-US" altLang="ko-KR" sz="1200">
                  <a:solidFill>
                    <a:srgbClr val="262626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_ Downscaled cultural assets</a:t>
              </a:r>
              <a:endParaRPr kumimoji="0" lang="ko-KR" altLang="en-US" sz="1200">
                <a:solidFill>
                  <a:srgbClr val="262626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14"/>
            <p:cNvSpPr>
              <a:spLocks noChangeArrowheads="1"/>
            </p:cNvSpPr>
            <p:nvPr/>
          </p:nvSpPr>
          <p:spPr bwMode="auto">
            <a:xfrm>
              <a:off x="5195455" y="4981575"/>
              <a:ext cx="3532620" cy="908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noFill/>
              <a:prstDash val="dash"/>
              <a:miter lim="800000"/>
              <a:headEnd type="none" w="sm" len="sm"/>
              <a:tailEnd/>
            </a:ln>
          </p:spPr>
          <p:txBody>
            <a:bodyPr wrap="none" lIns="144000" anchor="ctr"/>
            <a:lstStyle/>
            <a:p>
              <a:pPr>
                <a:lnSpc>
                  <a:spcPts val="1200"/>
                </a:lnSpc>
                <a:spcBef>
                  <a:spcPts val="600"/>
                </a:spcBef>
                <a:buFont typeface="Arial" pitchFamily="34" charset="0"/>
                <a:buChar char="•"/>
                <a:defRPr/>
              </a:pPr>
              <a:r>
                <a:rPr kumimoji="0" lang="en-US" altLang="ko-KR" sz="160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Value-finding by using cultural assets</a:t>
              </a:r>
              <a:r>
                <a:rPr kumimoji="0" lang="ko-KR" altLang="en-US" sz="160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</a:t>
              </a:r>
              <a:endParaRPr kumimoji="0" lang="en-US" altLang="ko-KR" sz="1600">
                <a:latin typeface="Times New Roman" pitchFamily="18" charset="0"/>
                <a:ea typeface="YoonGothic Bold" charset="0"/>
                <a:cs typeface="Times New Roman" pitchFamily="18" charset="0"/>
              </a:endParaRPr>
            </a:p>
            <a:p>
              <a:pPr>
                <a:lnSpc>
                  <a:spcPts val="1200"/>
                </a:lnSpc>
                <a:spcBef>
                  <a:spcPts val="600"/>
                </a:spcBef>
                <a:defRPr/>
              </a:pPr>
              <a:r>
                <a:rPr kumimoji="0" lang="en-US" altLang="ko-KR" sz="120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 _ Including the life history of ancient </a:t>
              </a:r>
            </a:p>
            <a:p>
              <a:pPr>
                <a:lnSpc>
                  <a:spcPts val="1200"/>
                </a:lnSpc>
                <a:spcBef>
                  <a:spcPts val="600"/>
                </a:spcBef>
                <a:defRPr/>
              </a:pPr>
              <a:r>
                <a:rPr kumimoji="0" lang="en-US" altLang="ko-KR" sz="120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    and modern times</a:t>
              </a:r>
              <a:endParaRPr kumimoji="0" lang="ko-KR" altLang="en-US" sz="1200">
                <a:solidFill>
                  <a:srgbClr val="404040"/>
                </a:solidFill>
                <a:latin typeface="Times New Roman" pitchFamily="18" charset="0"/>
              </a:endParaRPr>
            </a:p>
          </p:txBody>
        </p:sp>
        <p:sp>
          <p:nvSpPr>
            <p:cNvPr id="76" name="Rectangle 14"/>
            <p:cNvSpPr>
              <a:spLocks noChangeArrowheads="1"/>
            </p:cNvSpPr>
            <p:nvPr/>
          </p:nvSpPr>
          <p:spPr bwMode="auto">
            <a:xfrm>
              <a:off x="539750" y="4981575"/>
              <a:ext cx="3921414" cy="9080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12700" algn="ctr">
              <a:noFill/>
              <a:prstDash val="dash"/>
              <a:miter lim="800000"/>
              <a:headEnd type="none" w="sm" len="sm"/>
              <a:tailEnd/>
            </a:ln>
          </p:spPr>
          <p:txBody>
            <a:bodyPr wrap="none" lIns="144000" anchor="ctr"/>
            <a:lstStyle/>
            <a:p>
              <a:pPr>
                <a:lnSpc>
                  <a:spcPts val="1200"/>
                </a:lnSpc>
                <a:buFont typeface="Arial" pitchFamily="34" charset="0"/>
                <a:buChar char="•"/>
                <a:defRPr/>
              </a:pPr>
              <a:r>
                <a:rPr kumimoji="0" lang="en-US" altLang="ko-KR" sz="160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Restoration and maintenance </a:t>
              </a:r>
              <a:r>
                <a:rPr kumimoji="0" lang="en-US" altLang="ko-KR" sz="1600" smtClean="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of </a:t>
              </a:r>
              <a:br>
                <a:rPr kumimoji="0" lang="en-US" altLang="ko-KR" sz="1600" smtClean="0">
                  <a:latin typeface="Times New Roman" pitchFamily="18" charset="0"/>
                  <a:ea typeface="YoonGothic Bold" charset="0"/>
                  <a:cs typeface="Times New Roman" pitchFamily="18" charset="0"/>
                </a:rPr>
              </a:br>
              <a:r>
                <a:rPr kumimoji="0" lang="en-US" altLang="ko-KR" sz="1600" smtClean="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  original </a:t>
              </a:r>
              <a:r>
                <a:rPr kumimoji="0" lang="en-US" altLang="ko-KR" sz="1600">
                  <a:latin typeface="Times New Roman" pitchFamily="18" charset="0"/>
                  <a:ea typeface="YoonGothic Bold" charset="0"/>
                  <a:cs typeface="Times New Roman" pitchFamily="18" charset="0"/>
                </a:rPr>
                <a:t>state</a:t>
              </a:r>
            </a:p>
            <a:p>
              <a:pPr>
                <a:lnSpc>
                  <a:spcPts val="1200"/>
                </a:lnSpc>
                <a:spcBef>
                  <a:spcPts val="600"/>
                </a:spcBef>
                <a:defRPr/>
              </a:pPr>
              <a:r>
                <a:rPr kumimoji="0" lang="en-US" altLang="ko-KR" sz="1200">
                  <a:solidFill>
                    <a:srgbClr val="262626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 _ Centered on cultural </a:t>
              </a:r>
              <a:r>
                <a:rPr kumimoji="0" lang="en-US" altLang="ko-KR" sz="1200" smtClean="0">
                  <a:solidFill>
                    <a:srgbClr val="262626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assets and </a:t>
              </a:r>
              <a:r>
                <a:rPr kumimoji="0" lang="en-US" altLang="ko-KR" sz="1200">
                  <a:solidFill>
                    <a:srgbClr val="262626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historic cultural heritage</a:t>
              </a:r>
              <a:endParaRPr kumimoji="0" lang="ko-KR" altLang="en-US" sz="1200">
                <a:solidFill>
                  <a:srgbClr val="262626"/>
                </a:solidFill>
                <a:latin typeface="Times New Roman" pitchFamily="18" charset="0"/>
              </a:endParaRPr>
            </a:p>
          </p:txBody>
        </p:sp>
        <p:sp>
          <p:nvSpPr>
            <p:cNvPr id="40974" name="AutoShape 9"/>
            <p:cNvSpPr>
              <a:spLocks noChangeArrowheads="1"/>
            </p:cNvSpPr>
            <p:nvPr/>
          </p:nvSpPr>
          <p:spPr bwMode="auto">
            <a:xfrm rot="5400000">
              <a:off x="4281993" y="3183732"/>
              <a:ext cx="1087437" cy="45085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333333">
                    <a:alpha val="51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ko-KR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975" name="AutoShape 9"/>
            <p:cNvSpPr>
              <a:spLocks noChangeArrowheads="1"/>
            </p:cNvSpPr>
            <p:nvPr/>
          </p:nvSpPr>
          <p:spPr bwMode="auto">
            <a:xfrm rot="5400000">
              <a:off x="4281993" y="4204494"/>
              <a:ext cx="1087438" cy="45085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333333">
                    <a:alpha val="51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ko-KR" alt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0976" name="AutoShape 9"/>
            <p:cNvSpPr>
              <a:spLocks noChangeArrowheads="1"/>
            </p:cNvSpPr>
            <p:nvPr/>
          </p:nvSpPr>
          <p:spPr bwMode="auto">
            <a:xfrm rot="5400000">
              <a:off x="4281993" y="5206207"/>
              <a:ext cx="1087437" cy="450850"/>
            </a:xfrm>
            <a:prstGeom prst="triangle">
              <a:avLst>
                <a:gd name="adj" fmla="val 50000"/>
              </a:avLst>
            </a:prstGeom>
            <a:gradFill rotWithShape="1">
              <a:gsLst>
                <a:gs pos="0">
                  <a:srgbClr val="333333">
                    <a:alpha val="51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kumimoji="0" lang="ko-KR" altLang="en-US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0977" name="직사각형 18"/>
          <p:cNvSpPr>
            <a:spLocks noChangeArrowheads="1"/>
          </p:cNvSpPr>
          <p:nvPr/>
        </p:nvSpPr>
        <p:spPr bwMode="auto">
          <a:xfrm>
            <a:off x="2937165" y="0"/>
            <a:ext cx="6206836" cy="30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We will discover the cultural value of 2,000 years of the  historic capital, Seoul.</a:t>
            </a:r>
          </a:p>
        </p:txBody>
      </p:sp>
      <p:cxnSp>
        <p:nvCxnSpPr>
          <p:cNvPr id="20" name="직선 연결선 19"/>
          <p:cNvCxnSpPr/>
          <p:nvPr/>
        </p:nvCxnSpPr>
        <p:spPr>
          <a:xfrm>
            <a:off x="5508625" y="358078"/>
            <a:ext cx="3635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2"/>
          <p:cNvSpPr>
            <a:spLocks noChangeArrowheads="1"/>
          </p:cNvSpPr>
          <p:nvPr/>
        </p:nvSpPr>
        <p:spPr bwMode="auto">
          <a:xfrm>
            <a:off x="812800" y="1628108"/>
            <a:ext cx="8347075" cy="2133600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7651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761921E6-ED1C-4AE2-B8EC-AAAAC6039A6D}" type="slidenum">
              <a:rPr lang="ko-KR" altLang="en-US" sz="1400">
                <a:latin typeface="Times New Roman" pitchFamily="18" charset="0"/>
                <a:ea typeface="굴림" pitchFamily="50" charset="-127"/>
              </a:rPr>
              <a:pPr/>
              <a:t>64</a:t>
            </a:fld>
            <a:endParaRPr lang="ko-KR" altLang="en-US" sz="140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243933"/>
            <a:ext cx="7070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>
            <a:spAutoFit/>
          </a:bodyPr>
          <a:lstStyle/>
          <a:p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01    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Pushing forward the research project for Seoul</a:t>
            </a:r>
            <a:r>
              <a:rPr kumimoji="0" lang="ko-KR" altLang="en-US" dirty="0">
                <a:solidFill>
                  <a:srgbClr val="C00000"/>
                </a:solidFill>
                <a:latin typeface="Times New Roman" pitchFamily="18" charset="0"/>
                <a:ea typeface="YoonGothic Bold" charset="0"/>
              </a:rPr>
              <a:t>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2000</a:t>
            </a:r>
            <a:endParaRPr kumimoji="0" lang="ko-KR" altLang="en-US" dirty="0">
              <a:solidFill>
                <a:srgbClr val="C00000"/>
              </a:solidFill>
              <a:latin typeface="Times New Roman" pitchFamily="18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rot="5400000">
            <a:off x="4572000" y="-294389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87400" y="1301750"/>
            <a:ext cx="0" cy="52197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7655" name="TextBox 29"/>
          <p:cNvSpPr txBox="1">
            <a:spLocks noChangeArrowheads="1"/>
          </p:cNvSpPr>
          <p:nvPr/>
        </p:nvSpPr>
        <p:spPr bwMode="auto">
          <a:xfrm>
            <a:off x="882651" y="1840833"/>
            <a:ext cx="826135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ko-KR" altLang="en-US" sz="1500" dirty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Installing a research team for </a:t>
            </a:r>
            <a:r>
              <a:rPr kumimoji="0" lang="en-US" altLang="ko-KR" sz="1500" dirty="0">
                <a:latin typeface="Times New Roman" pitchFamily="18" charset="0"/>
                <a:ea typeface="YoonGothic Bold" charset="0"/>
                <a:cs typeface="Times New Roman" pitchFamily="18" charset="0"/>
              </a:rPr>
              <a:t>reviving 2,000 years of history in </a:t>
            </a:r>
            <a:r>
              <a:rPr lang="en-US" altLang="ko-KR" sz="1500" dirty="0" smtClean="0">
                <a:latin typeface="Times New Roman" pitchFamily="18" charset="0"/>
                <a:ea typeface="YoonGothic Bold" charset="0"/>
                <a:cs typeface="Times New Roman" pitchFamily="18" charset="0"/>
              </a:rPr>
              <a:t> City Cultural Information Service</a:t>
            </a:r>
            <a:br>
              <a:rPr lang="en-US" altLang="ko-KR" sz="1500" dirty="0" smtClean="0">
                <a:latin typeface="Times New Roman" pitchFamily="18" charset="0"/>
                <a:ea typeface="YoonGothic Bold" charset="0"/>
                <a:cs typeface="Times New Roman" pitchFamily="18" charset="0"/>
              </a:rPr>
            </a:br>
            <a:endParaRPr lang="en-US" altLang="ko-KR" sz="1500" dirty="0" smtClean="0"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>
              <a:buFontTx/>
              <a:buBlip>
                <a:blip r:embed="rId2"/>
              </a:buBlip>
            </a:pP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Discovering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the records on prehistoric and ancient</a:t>
            </a:r>
            <a:r>
              <a:rPr kumimoji="0" lang="ko-KR" altLang="en-US" sz="15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Seoul to arrange them systematically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  Operating the ‘Seoul History Culture</a:t>
            </a:r>
            <a:r>
              <a:rPr kumimoji="0" lang="ko-KR" altLang="en-US" sz="15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Forum’ where academic circles, media</a:t>
            </a: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,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and citizens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join</a:t>
            </a: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</a:t>
            </a:r>
            <a:b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</a:b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   (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Holding a domestic or foreign symposium, etc</a:t>
            </a: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.)</a:t>
            </a:r>
            <a:endParaRPr kumimoji="0" lang="en-US" altLang="ko-KR" sz="1500" dirty="0">
              <a:solidFill>
                <a:srgbClr val="7F7F7F"/>
              </a:solidFill>
              <a:latin typeface="Times New Roman" pitchFamily="18" charset="0"/>
            </a:endParaRPr>
          </a:p>
        </p:txBody>
      </p:sp>
      <p:sp>
        <p:nvSpPr>
          <p:cNvPr id="27656" name="Rectangle 22"/>
          <p:cNvSpPr>
            <a:spLocks noChangeArrowheads="1"/>
          </p:cNvSpPr>
          <p:nvPr/>
        </p:nvSpPr>
        <p:spPr bwMode="auto">
          <a:xfrm>
            <a:off x="812800" y="4589463"/>
            <a:ext cx="8347075" cy="1287809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9" name="직사각형 28"/>
          <p:cNvSpPr>
            <a:spLocks noChangeArrowheads="1"/>
          </p:cNvSpPr>
          <p:nvPr/>
        </p:nvSpPr>
        <p:spPr bwMode="auto">
          <a:xfrm>
            <a:off x="287338" y="4187825"/>
            <a:ext cx="694895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altLang="ko-KR" sz="16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02  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Constructing </a:t>
            </a:r>
            <a:r>
              <a:rPr lang="en-US" altLang="ko-KR" sz="16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and operating </a:t>
            </a:r>
            <a:r>
              <a:rPr lang="en-US" altLang="ko-KR" sz="1600" dirty="0" err="1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Hanseong</a:t>
            </a:r>
            <a:r>
              <a:rPr lang="en-US" altLang="ko-KR" sz="16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lang="en-US" altLang="ko-KR" sz="1600" dirty="0" err="1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Baekje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Museum (Open </a:t>
            </a:r>
            <a:r>
              <a:rPr lang="en-US" altLang="ko-KR" sz="16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 </a:t>
            </a:r>
            <a:r>
              <a:rPr lang="en-US" altLang="ko-KR" sz="1600" dirty="0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Apr</a:t>
            </a:r>
            <a:r>
              <a:rPr lang="en-US" altLang="ko-KR" sz="1600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. 2012)</a:t>
            </a:r>
            <a:endParaRPr lang="ko-KR" altLang="en-US" sz="1600" dirty="0">
              <a:solidFill>
                <a:srgbClr val="C0000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33" name="Line 12"/>
          <p:cNvSpPr>
            <a:spLocks noChangeShapeType="1"/>
          </p:cNvSpPr>
          <p:nvPr/>
        </p:nvSpPr>
        <p:spPr bwMode="auto">
          <a:xfrm rot="5400000">
            <a:off x="4572000" y="19050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6" name="직사각형 25"/>
          <p:cNvSpPr/>
          <p:nvPr/>
        </p:nvSpPr>
        <p:spPr>
          <a:xfrm>
            <a:off x="7236296" y="4140705"/>
            <a:ext cx="1922220" cy="2024599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 l="-1000" t="-1000" r="-2000"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kumimoji="0" lang="ko-KR" altLang="en-US" sz="1400">
              <a:solidFill>
                <a:srgbClr val="FFFFFF"/>
              </a:solidFill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27662" name="TextBox 48"/>
          <p:cNvSpPr txBox="1">
            <a:spLocks noChangeArrowheads="1"/>
          </p:cNvSpPr>
          <p:nvPr/>
        </p:nvSpPr>
        <p:spPr bwMode="auto">
          <a:xfrm>
            <a:off x="882650" y="4857750"/>
            <a:ext cx="8245475" cy="82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lang="ko-KR" altLang="en-US" sz="1500" dirty="0" smtClean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Museum that specializes in prehistoric and ancient</a:t>
            </a:r>
            <a:r>
              <a:rPr lang="ko-KR" altLang="en-US" sz="1500" dirty="0" smtClean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history</a:t>
            </a:r>
          </a:p>
          <a:p>
            <a:pPr>
              <a:lnSpc>
                <a:spcPct val="1500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 Exhibition on future-oriented experience through 4D</a:t>
            </a:r>
            <a:r>
              <a:rPr lang="ko-KR" altLang="en-US" sz="1500" dirty="0" smtClean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IT &amp;  a panorama display</a:t>
            </a:r>
          </a:p>
        </p:txBody>
      </p:sp>
      <p:grpSp>
        <p:nvGrpSpPr>
          <p:cNvPr id="2" name="그룹 16"/>
          <p:cNvGrpSpPr>
            <a:grpSpLocks/>
          </p:cNvGrpSpPr>
          <p:nvPr/>
        </p:nvGrpSpPr>
        <p:grpSpPr bwMode="auto">
          <a:xfrm>
            <a:off x="-28575" y="33338"/>
            <a:ext cx="9172575" cy="658812"/>
            <a:chOff x="-29029" y="-24290"/>
            <a:chExt cx="9173029" cy="659251"/>
          </a:xfrm>
        </p:grpSpPr>
        <p:grpSp>
          <p:nvGrpSpPr>
            <p:cNvPr id="3" name="그룹 34"/>
            <p:cNvGrpSpPr>
              <a:grpSpLocks/>
            </p:cNvGrpSpPr>
            <p:nvPr/>
          </p:nvGrpSpPr>
          <p:grpSpPr bwMode="auto">
            <a:xfrm>
              <a:off x="-14513" y="-24290"/>
              <a:ext cx="9158513" cy="659251"/>
              <a:chOff x="-14513" y="795476"/>
              <a:chExt cx="9158513" cy="845390"/>
            </a:xfrm>
          </p:grpSpPr>
          <p:sp>
            <p:nvSpPr>
              <p:cNvPr id="27667" name="직사각형 21"/>
              <p:cNvSpPr>
                <a:spLocks noChangeArrowheads="1"/>
              </p:cNvSpPr>
              <p:nvPr/>
            </p:nvSpPr>
            <p:spPr bwMode="auto">
              <a:xfrm>
                <a:off x="-452" y="828069"/>
                <a:ext cx="9144452" cy="784277"/>
              </a:xfrm>
              <a:prstGeom prst="rect">
                <a:avLst/>
              </a:prstGeom>
              <a:solidFill>
                <a:srgbClr val="003300">
                  <a:alpha val="21176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7668" name="직선 연결선 22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27669" name="직사각형 23"/>
              <p:cNvSpPr>
                <a:spLocks noChangeArrowheads="1"/>
              </p:cNvSpPr>
              <p:nvPr/>
            </p:nvSpPr>
            <p:spPr bwMode="auto">
              <a:xfrm>
                <a:off x="-14741" y="828069"/>
                <a:ext cx="1146233" cy="784277"/>
              </a:xfrm>
              <a:prstGeom prst="rect">
                <a:avLst/>
              </a:prstGeom>
              <a:solidFill>
                <a:srgbClr val="003300">
                  <a:alpha val="65097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 sz="16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7670" name="직선 연결선 33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19" name="직사각형 18"/>
            <p:cNvSpPr/>
            <p:nvPr/>
          </p:nvSpPr>
          <p:spPr>
            <a:xfrm>
              <a:off x="-29029" y="117091"/>
              <a:ext cx="1160520" cy="368545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285486" y="117091"/>
              <a:ext cx="7858514" cy="400317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000" kern="0" dirty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Retracing 2,000 years of Seoul history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2"/>
          <p:cNvSpPr>
            <a:spLocks noChangeArrowheads="1"/>
          </p:cNvSpPr>
          <p:nvPr/>
        </p:nvSpPr>
        <p:spPr bwMode="auto">
          <a:xfrm>
            <a:off x="812800" y="1608695"/>
            <a:ext cx="8347075" cy="1440584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8675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2F8F5625-5E22-4FEE-BC51-C22FF663B470}" type="slidenum">
              <a:rPr lang="ko-KR" altLang="en-US" sz="1400">
                <a:latin typeface="Times New Roman" pitchFamily="18" charset="0"/>
                <a:ea typeface="굴림" pitchFamily="50" charset="-127"/>
              </a:rPr>
              <a:pPr/>
              <a:t>65</a:t>
            </a:fld>
            <a:endParaRPr lang="ko-KR" altLang="en-US" sz="140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261032"/>
            <a:ext cx="426270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</a:t>
            </a: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01 </a:t>
            </a:r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</a:t>
            </a:r>
            <a:r>
              <a:rPr kumimoji="0" lang="en-US" altLang="ko-KR" dirty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Restoring Seoul castle and </a:t>
            </a:r>
            <a:r>
              <a:rPr kumimoji="0" lang="en-US" altLang="ko-KR" dirty="0" err="1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Donuimun</a:t>
            </a:r>
            <a:endParaRPr kumimoji="0" lang="ko-KR" altLang="en-US" dirty="0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rot="5400000">
            <a:off x="4572000" y="-2963306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87400" y="1290638"/>
            <a:ext cx="0" cy="5291137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8679" name="TextBox 29"/>
          <p:cNvSpPr txBox="1">
            <a:spLocks noChangeArrowheads="1"/>
          </p:cNvSpPr>
          <p:nvPr/>
        </p:nvSpPr>
        <p:spPr bwMode="auto">
          <a:xfrm>
            <a:off x="899592" y="1865547"/>
            <a:ext cx="8228533" cy="8463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ko-KR" altLang="en-US" sz="1500" dirty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Completing 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the restoration of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the 13.5km section of </a:t>
            </a:r>
            <a:r>
              <a:rPr lang="en-US" altLang="ko-KR" sz="1500" dirty="0" err="1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Donuimun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and  72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% of Seoul castles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by 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2013</a:t>
            </a:r>
          </a:p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endParaRPr kumimoji="0" lang="en-US" altLang="ko-KR" sz="700" dirty="0">
              <a:solidFill>
                <a:srgbClr val="40404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Starting the restoration after a feasibility investigation and master planning</a:t>
            </a:r>
            <a:endParaRPr kumimoji="0" lang="en-US" altLang="ko-KR" sz="1500" dirty="0">
              <a:solidFill>
                <a:srgbClr val="7F7F7F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</p:txBody>
      </p:sp>
      <p:sp>
        <p:nvSpPr>
          <p:cNvPr id="28680" name="Rectangle 22"/>
          <p:cNvSpPr>
            <a:spLocks noChangeArrowheads="1"/>
          </p:cNvSpPr>
          <p:nvPr/>
        </p:nvSpPr>
        <p:spPr bwMode="auto">
          <a:xfrm>
            <a:off x="812800" y="4362450"/>
            <a:ext cx="8347075" cy="1924050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9" name="직사각형 38"/>
          <p:cNvSpPr>
            <a:spLocks noChangeArrowheads="1"/>
          </p:cNvSpPr>
          <p:nvPr/>
        </p:nvSpPr>
        <p:spPr bwMode="auto">
          <a:xfrm>
            <a:off x="287338" y="3572191"/>
            <a:ext cx="614790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02  </a:t>
            </a:r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Arranging </a:t>
            </a: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the general measures for the preservation of the</a:t>
            </a:r>
          </a:p>
          <a:p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      </a:t>
            </a: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insides of the four castle gates</a:t>
            </a:r>
            <a:endParaRPr kumimoji="0" lang="ko-KR" altLang="en-US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40" name="Line 12"/>
          <p:cNvSpPr>
            <a:spLocks noChangeShapeType="1"/>
          </p:cNvSpPr>
          <p:nvPr/>
        </p:nvSpPr>
        <p:spPr bwMode="auto">
          <a:xfrm rot="5400000">
            <a:off x="4572000" y="-20796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pic>
        <p:nvPicPr>
          <p:cNvPr id="28683" name="Picture 2" descr="C:\DOCUME~1\kim\LOCALS~1\Temp\Hnc\BinData\EMB0000153453b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564904"/>
            <a:ext cx="243628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4" name="그림 23" descr="유구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4221088"/>
            <a:ext cx="2915816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34"/>
          <p:cNvGrpSpPr>
            <a:grpSpLocks/>
          </p:cNvGrpSpPr>
          <p:nvPr/>
        </p:nvGrpSpPr>
        <p:grpSpPr bwMode="auto">
          <a:xfrm>
            <a:off x="-14288" y="33338"/>
            <a:ext cx="9158288" cy="658812"/>
            <a:chOff x="-14513" y="795476"/>
            <a:chExt cx="9158513" cy="845390"/>
          </a:xfrm>
        </p:grpSpPr>
        <p:sp>
          <p:nvSpPr>
            <p:cNvPr id="28689" name="직사각형 28"/>
            <p:cNvSpPr>
              <a:spLocks noChangeArrowheads="1"/>
            </p:cNvSpPr>
            <p:nvPr/>
          </p:nvSpPr>
          <p:spPr bwMode="auto">
            <a:xfrm>
              <a:off x="-225" y="828069"/>
              <a:ext cx="9144225" cy="784277"/>
            </a:xfrm>
            <a:prstGeom prst="rect">
              <a:avLst/>
            </a:prstGeom>
            <a:solidFill>
              <a:srgbClr val="003300">
                <a:alpha val="21176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91422" tIns="45712" rIns="91422" bIns="45712" anchor="ctr"/>
            <a:lstStyle/>
            <a:p>
              <a:pPr algn="ctr" latinLnBrk="0"/>
              <a:endParaRPr kumimoji="0" lang="ko-KR" altLang="en-US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690" name="직선 연결선 33"/>
            <p:cNvCxnSpPr>
              <a:cxnSpLocks noChangeShapeType="1"/>
            </p:cNvCxnSpPr>
            <p:nvPr/>
          </p:nvCxnSpPr>
          <p:spPr bwMode="auto">
            <a:xfrm rot="10800000" flipH="1">
              <a:off x="0" y="795476"/>
              <a:ext cx="9144000" cy="0"/>
            </a:xfrm>
            <a:prstGeom prst="line">
              <a:avLst/>
            </a:prstGeom>
            <a:noFill/>
            <a:ln w="9525">
              <a:solidFill>
                <a:srgbClr val="7F7F7F"/>
              </a:solidFill>
              <a:prstDash val="sysDash"/>
              <a:round/>
              <a:headEnd/>
              <a:tailEnd/>
            </a:ln>
          </p:spPr>
        </p:cxnSp>
        <p:sp>
          <p:nvSpPr>
            <p:cNvPr id="28691" name="직사각형 34"/>
            <p:cNvSpPr>
              <a:spLocks noChangeArrowheads="1"/>
            </p:cNvSpPr>
            <p:nvPr/>
          </p:nvSpPr>
          <p:spPr bwMode="auto">
            <a:xfrm>
              <a:off x="-14513" y="828069"/>
              <a:ext cx="1146204" cy="784277"/>
            </a:xfrm>
            <a:prstGeom prst="rect">
              <a:avLst/>
            </a:prstGeom>
            <a:solidFill>
              <a:srgbClr val="003300">
                <a:alpha val="65097"/>
              </a:srgbClr>
            </a:solidFill>
            <a:ln w="25400">
              <a:noFill/>
              <a:miter lim="800000"/>
              <a:headEnd/>
              <a:tailEnd/>
            </a:ln>
          </p:spPr>
          <p:txBody>
            <a:bodyPr lIns="91422" tIns="45712" rIns="91422" bIns="45712" anchor="ctr"/>
            <a:lstStyle/>
            <a:p>
              <a:pPr algn="ctr" latinLnBrk="0"/>
              <a:endParaRPr kumimoji="0" lang="ko-KR" altLang="en-US" sz="16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8692" name="직선 연결선 35"/>
            <p:cNvCxnSpPr>
              <a:cxnSpLocks noChangeShapeType="1"/>
            </p:cNvCxnSpPr>
            <p:nvPr/>
          </p:nvCxnSpPr>
          <p:spPr bwMode="auto">
            <a:xfrm rot="10800000" flipH="1">
              <a:off x="0" y="1640866"/>
              <a:ext cx="9144000" cy="0"/>
            </a:xfrm>
            <a:prstGeom prst="line">
              <a:avLst/>
            </a:prstGeom>
            <a:noFill/>
            <a:ln w="9525">
              <a:solidFill>
                <a:srgbClr val="7F7F7F"/>
              </a:solidFill>
              <a:prstDash val="sysDash"/>
              <a:round/>
              <a:headEnd/>
              <a:tailEnd/>
            </a:ln>
          </p:spPr>
        </p:cxnSp>
      </p:grpSp>
      <p:sp>
        <p:nvSpPr>
          <p:cNvPr id="27" name="직사각형 26"/>
          <p:cNvSpPr/>
          <p:nvPr/>
        </p:nvSpPr>
        <p:spPr>
          <a:xfrm>
            <a:off x="1115616" y="179364"/>
            <a:ext cx="7858125" cy="369316"/>
          </a:xfrm>
          <a:prstGeom prst="rect">
            <a:avLst/>
          </a:prstGeom>
        </p:spPr>
        <p:txBody>
          <a:bodyPr lIns="91422" tIns="45712" rIns="91422" bIns="45712">
            <a:spAutoFit/>
          </a:bodyPr>
          <a:lstStyle/>
          <a:p>
            <a:pPr latinLnBrk="0"/>
            <a:r>
              <a:rPr kumimoji="0" lang="en-US" altLang="ko-KR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Preservation of Seoul castles and the historic culture inside the four castle gates</a:t>
            </a:r>
          </a:p>
        </p:txBody>
      </p:sp>
      <p:sp>
        <p:nvSpPr>
          <p:cNvPr id="23" name="직사각형 22"/>
          <p:cNvSpPr/>
          <p:nvPr/>
        </p:nvSpPr>
        <p:spPr>
          <a:xfrm>
            <a:off x="-28575" y="174625"/>
            <a:ext cx="1160463" cy="368300"/>
          </a:xfrm>
          <a:prstGeom prst="rect">
            <a:avLst/>
          </a:prstGeom>
        </p:spPr>
        <p:txBody>
          <a:bodyPr lIns="91422" tIns="45712" rIns="91422" bIns="45712">
            <a:spAutoFit/>
          </a:bodyPr>
          <a:lstStyle/>
          <a:p>
            <a:pPr algn="ctr" fontAlgn="auto" latinLnBrk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i="1" kern="0" dirty="0">
                <a:solidFill>
                  <a:srgbClr val="FFFF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Task</a:t>
            </a:r>
            <a:r>
              <a:rPr kumimoji="0" lang="ko-KR" altLang="en-US" i="1" kern="0" dirty="0">
                <a:solidFill>
                  <a:srgbClr val="FFFF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 </a:t>
            </a:r>
            <a:r>
              <a:rPr kumimoji="0" lang="en-US" altLang="ko-KR" i="1" kern="0" dirty="0">
                <a:solidFill>
                  <a:srgbClr val="FFFF00"/>
                </a:solidFill>
                <a:latin typeface="Times New Roman" pitchFamily="18" charset="0"/>
                <a:ea typeface="YoonGothic Bold" pitchFamily="18" charset="-127"/>
                <a:cs typeface="Times New Roman" pitchFamily="18" charset="0"/>
              </a:rPr>
              <a:t>2</a:t>
            </a:r>
          </a:p>
        </p:txBody>
      </p:sp>
      <p:sp>
        <p:nvSpPr>
          <p:cNvPr id="28688" name="TextBox 41"/>
          <p:cNvSpPr txBox="1">
            <a:spLocks noChangeArrowheads="1"/>
          </p:cNvSpPr>
          <p:nvPr/>
        </p:nvSpPr>
        <p:spPr bwMode="auto">
          <a:xfrm>
            <a:off x="882650" y="4592183"/>
            <a:ext cx="8245475" cy="1361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Blip>
                <a:blip r:embed="rId2"/>
              </a:buBlip>
            </a:pP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Introducing the public analysis of the culture asset index, </a:t>
            </a:r>
          </a:p>
          <a:p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and constructing an integrated DB system</a:t>
            </a: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endParaRPr kumimoji="0" lang="en-US" altLang="ko-KR" sz="500" dirty="0">
              <a:solidFill>
                <a:srgbClr val="404040"/>
              </a:solidFill>
              <a:latin typeface="Times New Roman" pitchFamily="18" charset="0"/>
              <a:ea typeface="YoonGothic Bold" charset="0"/>
              <a:cs typeface="Times New Roman" pitchFamily="18" charset="0"/>
            </a:endParaRPr>
          </a:p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kumimoji="0" lang="ko-KR" altLang="en-US" sz="1500" dirty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Suggesting the guideline for a cultural asset index </a:t>
            </a: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investigation, </a:t>
            </a:r>
          </a:p>
          <a:p>
            <a:pPr>
              <a:lnSpc>
                <a:spcPct val="150000"/>
              </a:lnSpc>
            </a:pP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   </a:t>
            </a: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regional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development and </a:t>
            </a: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preservation</a:t>
            </a:r>
            <a:endParaRPr kumimoji="0" lang="en-US" altLang="ko-KR" sz="1500" dirty="0">
              <a:solidFill>
                <a:srgbClr val="7F7F7F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2"/>
          <p:cNvSpPr>
            <a:spLocks noChangeArrowheads="1"/>
          </p:cNvSpPr>
          <p:nvPr/>
        </p:nvSpPr>
        <p:spPr bwMode="auto">
          <a:xfrm>
            <a:off x="812800" y="1565565"/>
            <a:ext cx="8347075" cy="2007452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29699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061601D-D8C6-4D47-B90F-7765847A9CF9}" type="slidenum">
              <a:rPr lang="ko-KR" altLang="en-US" sz="1400">
                <a:latin typeface="Times New Roman" pitchFamily="18" charset="0"/>
                <a:ea typeface="굴림" pitchFamily="50" charset="-127"/>
              </a:rPr>
              <a:pPr/>
              <a:t>66</a:t>
            </a:fld>
            <a:endParaRPr lang="ko-KR" altLang="en-US" sz="140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179388" y="1047270"/>
            <a:ext cx="72763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01. </a:t>
            </a:r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 </a:t>
            </a: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Finding and preserving the assets that are in the possession of citizens</a:t>
            </a:r>
            <a:endParaRPr kumimoji="0" lang="ko-KR" altLang="en-US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rot="5400000">
            <a:off x="4572000" y="-3100164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87400" y="980728"/>
            <a:ext cx="0" cy="5868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9703" name="TextBox 29"/>
          <p:cNvSpPr txBox="1">
            <a:spLocks noChangeArrowheads="1"/>
          </p:cNvSpPr>
          <p:nvPr/>
        </p:nvSpPr>
        <p:spPr bwMode="auto">
          <a:xfrm>
            <a:off x="882650" y="1673098"/>
            <a:ext cx="8245475" cy="1338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ko-KR" altLang="en-US" sz="15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Increasing the risk of impairing and smuggling the assets in the</a:t>
            </a:r>
          </a:p>
          <a:p>
            <a:pPr>
              <a:spcBef>
                <a:spcPts val="600"/>
              </a:spcBef>
            </a:pP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possession of individual and private </a:t>
            </a: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museums</a:t>
            </a:r>
            <a:b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kumimoji="0" lang="en-US" altLang="ko-KR" sz="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kumimoji="0" lang="en-US" altLang="ko-KR" sz="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endParaRPr kumimoji="0" lang="en-US" altLang="ko-KR" sz="100" dirty="0">
              <a:solidFill>
                <a:srgbClr val="40404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  <a:p>
            <a:pPr>
              <a:spcBef>
                <a:spcPts val="600"/>
              </a:spcBef>
              <a:buFontTx/>
              <a:buBlip>
                <a:blip r:embed="rId2"/>
              </a:buBlip>
            </a:pPr>
            <a:r>
              <a:rPr kumimoji="0"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Systematic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preservation and management with the finding of </a:t>
            </a:r>
          </a:p>
          <a:p>
            <a:pPr>
              <a:spcBef>
                <a:spcPts val="600"/>
              </a:spcBef>
            </a:pP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  cultural assets through voluntary 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gifts and the invitation of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them</a:t>
            </a:r>
            <a:b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endParaRPr lang="en-US" altLang="ko-KR" sz="300" dirty="0">
              <a:solidFill>
                <a:srgbClr val="404040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29704" name="Rectangle 22"/>
          <p:cNvSpPr>
            <a:spLocks noChangeArrowheads="1"/>
          </p:cNvSpPr>
          <p:nvPr/>
        </p:nvSpPr>
        <p:spPr bwMode="auto">
          <a:xfrm>
            <a:off x="812800" y="4456113"/>
            <a:ext cx="8347075" cy="1960562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6" name="직사각형 35"/>
          <p:cNvSpPr>
            <a:spLocks noChangeArrowheads="1"/>
          </p:cNvSpPr>
          <p:nvPr/>
        </p:nvSpPr>
        <p:spPr bwMode="auto">
          <a:xfrm>
            <a:off x="179388" y="4067780"/>
            <a:ext cx="385355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02.  </a:t>
            </a:r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</a:t>
            </a: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Village history exhibition center</a:t>
            </a:r>
            <a:endParaRPr kumimoji="0" lang="ko-KR" altLang="en-US" sz="1100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37" name="Line 12"/>
          <p:cNvSpPr>
            <a:spLocks noChangeShapeType="1"/>
          </p:cNvSpPr>
          <p:nvPr/>
        </p:nvSpPr>
        <p:spPr bwMode="auto">
          <a:xfrm rot="5400000">
            <a:off x="4572000" y="-115887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29707" name="TextBox 37"/>
          <p:cNvSpPr txBox="1">
            <a:spLocks noChangeArrowheads="1"/>
          </p:cNvSpPr>
          <p:nvPr/>
        </p:nvSpPr>
        <p:spPr bwMode="auto">
          <a:xfrm>
            <a:off x="898525" y="4577433"/>
            <a:ext cx="8245475" cy="186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2"/>
              </a:buBlip>
            </a:pP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Making 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a digital archive of the materials showing the people’s </a:t>
            </a: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  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life 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history and spaces in Seoul disappearing due to the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new </a:t>
            </a:r>
            <a:endParaRPr lang="en-US" altLang="ko-KR" sz="1500" dirty="0">
              <a:solidFill>
                <a:srgbClr val="404040"/>
              </a:solidFill>
              <a:latin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  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town and 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downtown reconstruction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300"/>
              </a:spcBef>
              <a:buFontTx/>
              <a:buBlip>
                <a:blip r:embed="rId2"/>
              </a:buBlip>
            </a:pP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 Encouraging the  streets and buildings preserved and the regional life </a:t>
            </a:r>
            <a:b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</a:b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    history museum 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built upon the development of an area </a:t>
            </a:r>
          </a:p>
        </p:txBody>
      </p:sp>
      <p:sp>
        <p:nvSpPr>
          <p:cNvPr id="31" name="직사각형 30"/>
          <p:cNvSpPr>
            <a:spLocks noChangeArrowheads="1"/>
          </p:cNvSpPr>
          <p:nvPr/>
        </p:nvSpPr>
        <p:spPr bwMode="auto">
          <a:xfrm>
            <a:off x="3995936" y="4094767"/>
            <a:ext cx="383222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kumimoji="0" lang="en-US" altLang="ko-KR" sz="16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_ </a:t>
            </a:r>
            <a:r>
              <a:rPr kumimoji="0" lang="ko-KR" altLang="en-US" sz="1600">
                <a:solidFill>
                  <a:srgbClr val="002060"/>
                </a:solidFill>
                <a:latin typeface="Times New Roman" pitchFamily="18" charset="0"/>
                <a:ea typeface="YoonGothic Bold" charset="0"/>
              </a:rPr>
              <a:t> </a:t>
            </a:r>
            <a:r>
              <a:rPr kumimoji="0" lang="en-US" altLang="ko-KR" sz="16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Preserving the historic assets of the future</a:t>
            </a:r>
            <a:endParaRPr kumimoji="0" lang="ko-KR" altLang="en-US" sz="160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9709" name="그림 26" descr="유물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628800"/>
            <a:ext cx="2771800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10" name="그림 38" descr="생활사.jpg"/>
          <p:cNvPicPr>
            <a:picLocks noChangeAspect="1"/>
          </p:cNvPicPr>
          <p:nvPr/>
        </p:nvPicPr>
        <p:blipFill>
          <a:blip r:embed="rId4" cstate="print"/>
          <a:srcRect t="24779"/>
          <a:stretch>
            <a:fillRect/>
          </a:stretch>
        </p:blipFill>
        <p:spPr bwMode="auto">
          <a:xfrm>
            <a:off x="6516217" y="4588946"/>
            <a:ext cx="2627784" cy="19363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8"/>
          <p:cNvGrpSpPr>
            <a:grpSpLocks/>
          </p:cNvGrpSpPr>
          <p:nvPr/>
        </p:nvGrpSpPr>
        <p:grpSpPr bwMode="auto">
          <a:xfrm>
            <a:off x="-28575" y="33338"/>
            <a:ext cx="9172575" cy="664491"/>
            <a:chOff x="-29029" y="-24290"/>
            <a:chExt cx="9173029" cy="664934"/>
          </a:xfrm>
        </p:grpSpPr>
        <p:grpSp>
          <p:nvGrpSpPr>
            <p:cNvPr id="3" name="그룹 34"/>
            <p:cNvGrpSpPr>
              <a:grpSpLocks/>
            </p:cNvGrpSpPr>
            <p:nvPr/>
          </p:nvGrpSpPr>
          <p:grpSpPr bwMode="auto">
            <a:xfrm>
              <a:off x="-14513" y="-24290"/>
              <a:ext cx="9158513" cy="659251"/>
              <a:chOff x="-14513" y="795476"/>
              <a:chExt cx="9158513" cy="845390"/>
            </a:xfrm>
          </p:grpSpPr>
          <p:sp>
            <p:nvSpPr>
              <p:cNvPr id="29715" name="직사각형 23"/>
              <p:cNvSpPr>
                <a:spLocks noChangeArrowheads="1"/>
              </p:cNvSpPr>
              <p:nvPr/>
            </p:nvSpPr>
            <p:spPr bwMode="auto">
              <a:xfrm>
                <a:off x="-452" y="828069"/>
                <a:ext cx="9144452" cy="784277"/>
              </a:xfrm>
              <a:prstGeom prst="rect">
                <a:avLst/>
              </a:prstGeom>
              <a:solidFill>
                <a:srgbClr val="003300">
                  <a:alpha val="21176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9716" name="직선 연결선 27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29717" name="직사각형 28"/>
              <p:cNvSpPr>
                <a:spLocks noChangeArrowheads="1"/>
              </p:cNvSpPr>
              <p:nvPr/>
            </p:nvSpPr>
            <p:spPr bwMode="auto">
              <a:xfrm>
                <a:off x="-14741" y="828069"/>
                <a:ext cx="1146233" cy="784277"/>
              </a:xfrm>
              <a:prstGeom prst="rect">
                <a:avLst/>
              </a:prstGeom>
              <a:solidFill>
                <a:srgbClr val="003300">
                  <a:alpha val="65097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 sz="16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29718" name="직선 연결선 32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22" name="직사각형 21"/>
            <p:cNvSpPr/>
            <p:nvPr/>
          </p:nvSpPr>
          <p:spPr>
            <a:xfrm>
              <a:off x="-29029" y="117091"/>
              <a:ext cx="1160520" cy="368545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3</a:t>
              </a: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1285486" y="117091"/>
              <a:ext cx="7858514" cy="523553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800" kern="0" dirty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Finding and preserving historic cultural assets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2"/>
          <p:cNvSpPr>
            <a:spLocks noChangeArrowheads="1"/>
          </p:cNvSpPr>
          <p:nvPr/>
        </p:nvSpPr>
        <p:spPr bwMode="auto">
          <a:xfrm>
            <a:off x="796925" y="1772816"/>
            <a:ext cx="8347075" cy="3087687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sp>
        <p:nvSpPr>
          <p:cNvPr id="30723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DD1E4DD3-B4D6-46C5-B5B1-1CB7DF74E1D0}" type="slidenum">
              <a:rPr lang="ko-KR" altLang="en-US" sz="1400">
                <a:latin typeface="Times New Roman" pitchFamily="18" charset="0"/>
                <a:ea typeface="굴림" pitchFamily="50" charset="-127"/>
              </a:rPr>
              <a:pPr/>
              <a:t>67</a:t>
            </a:fld>
            <a:endParaRPr lang="ko-KR" altLang="en-US" sz="140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287338" y="1215170"/>
            <a:ext cx="44678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01 </a:t>
            </a:r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</a:t>
            </a: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Meeting Seoul history and scenery again</a:t>
            </a:r>
            <a:endParaRPr kumimoji="0" lang="ko-KR" altLang="en-US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rot="5400000">
            <a:off x="4572000" y="-2894012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87400" y="1203325"/>
            <a:ext cx="0" cy="554355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mtClean="0"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0727" name="TextBox 29"/>
          <p:cNvSpPr txBox="1">
            <a:spLocks noChangeArrowheads="1"/>
          </p:cNvSpPr>
          <p:nvPr/>
        </p:nvSpPr>
        <p:spPr bwMode="auto">
          <a:xfrm>
            <a:off x="882650" y="1984375"/>
            <a:ext cx="8245475" cy="2400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2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kumimoji="0" lang="ko-KR" altLang="en-US" sz="1500" dirty="0">
                <a:solidFill>
                  <a:srgbClr val="404040"/>
                </a:solidFill>
                <a:latin typeface="Times New Roman" pitchFamily="18" charset="0"/>
              </a:rPr>
              <a:t> 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241 works, including landscape paintings, poets, traditional poems, etc.</a:t>
            </a:r>
          </a:p>
          <a:p>
            <a:pPr>
              <a:lnSpc>
                <a:spcPts val="1200"/>
              </a:lnSpc>
              <a:spcBef>
                <a:spcPts val="1200"/>
              </a:spcBef>
            </a:pP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_ This selection of reproducible works was created through a field survey in 2011</a:t>
            </a:r>
          </a:p>
          <a:p>
            <a:pPr>
              <a:lnSpc>
                <a:spcPts val="1200"/>
              </a:lnSpc>
              <a:spcBef>
                <a:spcPts val="1200"/>
              </a:spcBef>
            </a:pP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  _ Installing in 50 places till 2014</a:t>
            </a:r>
            <a:r>
              <a:rPr kumimoji="0" lang="ko-KR" altLang="en-US" sz="1400" dirty="0">
                <a:solidFill>
                  <a:srgbClr val="7F7F7F"/>
                </a:solidFill>
                <a:latin typeface="Times New Roman" pitchFamily="18" charset="0"/>
              </a:rPr>
              <a:t> </a:t>
            </a:r>
            <a: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</a:rPr>
              <a:t>(10 demonstrations done in 2011)</a:t>
            </a:r>
            <a:br>
              <a:rPr kumimoji="0" lang="en-US" altLang="ko-KR" sz="1400" dirty="0">
                <a:solidFill>
                  <a:srgbClr val="7F7F7F"/>
                </a:solidFill>
                <a:latin typeface="Times New Roman" pitchFamily="18" charset="0"/>
              </a:rPr>
            </a:br>
            <a:endParaRPr kumimoji="0" lang="en-US" altLang="ko-KR" sz="700" dirty="0">
              <a:solidFill>
                <a:srgbClr val="7F7F7F"/>
              </a:solidFill>
              <a:latin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  Putting an art board </a:t>
            </a:r>
            <a:r>
              <a:rPr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at the view point </a:t>
            </a:r>
            <a:r>
              <a:rPr lang="en-US" altLang="ko-KR" sz="1500" dirty="0" smtClean="0">
                <a:solidFill>
                  <a:srgbClr val="404040"/>
                </a:solidFill>
                <a:latin typeface="Times New Roman" pitchFamily="18" charset="0"/>
              </a:rPr>
              <a:t>of 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the </a:t>
            </a:r>
            <a:r>
              <a:rPr kumimoji="0" lang="en-US" altLang="ko-KR" sz="1500">
                <a:solidFill>
                  <a:srgbClr val="404040"/>
                </a:solidFill>
                <a:latin typeface="Times New Roman" pitchFamily="18" charset="0"/>
              </a:rPr>
              <a:t>work </a:t>
            </a:r>
            <a:r>
              <a:rPr kumimoji="0" lang="en-US" altLang="ko-KR" sz="1500" smtClean="0">
                <a:solidFill>
                  <a:srgbClr val="404040"/>
                </a:solidFill>
                <a:latin typeface="Times New Roman" pitchFamily="18" charset="0"/>
              </a:rPr>
              <a:t>(</a:t>
            </a: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picture, comment on the work, etc.)</a:t>
            </a:r>
            <a:b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</a:br>
            <a:endParaRPr kumimoji="0" lang="en-US" altLang="ko-KR" sz="300" dirty="0">
              <a:solidFill>
                <a:srgbClr val="404040"/>
              </a:solidFill>
              <a:latin typeface="Times New Roman" pitchFamily="18" charset="0"/>
            </a:endParaRPr>
          </a:p>
          <a:p>
            <a:pPr>
              <a:lnSpc>
                <a:spcPts val="1200"/>
              </a:lnSpc>
              <a:spcBef>
                <a:spcPts val="1200"/>
              </a:spcBef>
              <a:buFontTx/>
              <a:buBlip>
                <a:blip r:embed="rId2"/>
              </a:buBlip>
            </a:pP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  Executing the lay of the land in the scenery and running </a:t>
            </a:r>
          </a:p>
          <a:p>
            <a:pPr>
              <a:lnSpc>
                <a:spcPts val="1200"/>
              </a:lnSpc>
              <a:spcBef>
                <a:spcPts val="1200"/>
              </a:spcBef>
            </a:pP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    a program for exploring cultural remains with a cultural remains</a:t>
            </a:r>
          </a:p>
          <a:p>
            <a:pPr>
              <a:lnSpc>
                <a:spcPts val="1200"/>
              </a:lnSpc>
              <a:spcBef>
                <a:spcPts val="1200"/>
              </a:spcBef>
            </a:pPr>
            <a:r>
              <a:rPr kumimoji="0" lang="en-US" altLang="ko-KR" sz="1500" dirty="0">
                <a:solidFill>
                  <a:srgbClr val="404040"/>
                </a:solidFill>
                <a:latin typeface="Times New Roman" pitchFamily="18" charset="0"/>
              </a:rPr>
              <a:t>    commentator</a:t>
            </a:r>
          </a:p>
        </p:txBody>
      </p:sp>
      <p:sp>
        <p:nvSpPr>
          <p:cNvPr id="39" name="직사각형 38"/>
          <p:cNvSpPr>
            <a:spLocks noChangeArrowheads="1"/>
          </p:cNvSpPr>
          <p:nvPr/>
        </p:nvSpPr>
        <p:spPr bwMode="auto">
          <a:xfrm>
            <a:off x="4658441" y="1268351"/>
            <a:ext cx="397371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kumimoji="0" lang="en-US" altLang="ko-KR" sz="12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_ </a:t>
            </a:r>
            <a:r>
              <a:rPr kumimoji="0" lang="ko-KR" altLang="en-US" sz="1200">
                <a:solidFill>
                  <a:srgbClr val="002060"/>
                </a:solidFill>
                <a:latin typeface="Times New Roman" pitchFamily="18" charset="0"/>
                <a:ea typeface="YoonGothic Bold" charset="0"/>
              </a:rPr>
              <a:t> </a:t>
            </a:r>
            <a:r>
              <a:rPr kumimoji="0" lang="en-US" altLang="ko-KR" sz="1200">
                <a:solidFill>
                  <a:srgbClr val="00206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Discovering Seoul’s historic and cultural tourist attractions</a:t>
            </a:r>
            <a:endParaRPr kumimoji="0" lang="ko-KR" altLang="en-US" sz="1200">
              <a:solidFill>
                <a:srgbClr val="002060"/>
              </a:solidFill>
              <a:latin typeface="Times New Roman" pitchFamily="18" charset="0"/>
            </a:endParaRPr>
          </a:p>
        </p:txBody>
      </p:sp>
      <p:pic>
        <p:nvPicPr>
          <p:cNvPr id="23" name="그림 22" descr="잠두봉.jpg"/>
          <p:cNvPicPr preferRelativeResize="0"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8914" y="4653136"/>
            <a:ext cx="2411277" cy="165000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24" name="내용 개체 틀 17" descr="꾸미기_공암층탑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653136"/>
            <a:ext cx="2374925" cy="1650095"/>
          </a:xfrm>
          <a:prstGeom prst="rect">
            <a:avLst/>
          </a:prstGeom>
          <a:ln>
            <a:solidFill>
              <a:schemeClr val="tx1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0731" name="AutoShape 9"/>
          <p:cNvSpPr>
            <a:spLocks noChangeArrowheads="1"/>
          </p:cNvSpPr>
          <p:nvPr/>
        </p:nvSpPr>
        <p:spPr bwMode="auto">
          <a:xfrm rot="5400000">
            <a:off x="3204369" y="5580856"/>
            <a:ext cx="800100" cy="331788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333333">
                  <a:alpha val="51999"/>
                </a:srgbClr>
              </a:gs>
              <a:gs pos="100000">
                <a:srgbClr val="FFFFFF">
                  <a:alpha val="0"/>
                </a:srgb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32" name="그림 25" descr="오베르쉬아즈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20272" y="3357563"/>
            <a:ext cx="2052291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6"/>
          <p:cNvGrpSpPr>
            <a:grpSpLocks/>
          </p:cNvGrpSpPr>
          <p:nvPr/>
        </p:nvGrpSpPr>
        <p:grpSpPr bwMode="auto">
          <a:xfrm>
            <a:off x="-28575" y="33338"/>
            <a:ext cx="9172575" cy="658812"/>
            <a:chOff x="-29029" y="-24290"/>
            <a:chExt cx="9173029" cy="659251"/>
          </a:xfrm>
        </p:grpSpPr>
        <p:grpSp>
          <p:nvGrpSpPr>
            <p:cNvPr id="3" name="그룹 34"/>
            <p:cNvGrpSpPr>
              <a:grpSpLocks/>
            </p:cNvGrpSpPr>
            <p:nvPr/>
          </p:nvGrpSpPr>
          <p:grpSpPr bwMode="auto">
            <a:xfrm>
              <a:off x="-14513" y="-24290"/>
              <a:ext cx="9158513" cy="659251"/>
              <a:chOff x="-14513" y="795476"/>
              <a:chExt cx="9158513" cy="845390"/>
            </a:xfrm>
          </p:grpSpPr>
          <p:sp>
            <p:nvSpPr>
              <p:cNvPr id="30737" name="직사각형 27"/>
              <p:cNvSpPr>
                <a:spLocks noChangeArrowheads="1"/>
              </p:cNvSpPr>
              <p:nvPr/>
            </p:nvSpPr>
            <p:spPr bwMode="auto">
              <a:xfrm>
                <a:off x="-452" y="828069"/>
                <a:ext cx="9144452" cy="784277"/>
              </a:xfrm>
              <a:prstGeom prst="rect">
                <a:avLst/>
              </a:prstGeom>
              <a:solidFill>
                <a:srgbClr val="003300">
                  <a:alpha val="21176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0738" name="직선 연결선 28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79547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  <p:sp>
            <p:nvSpPr>
              <p:cNvPr id="30739" name="직사각형 30"/>
              <p:cNvSpPr>
                <a:spLocks noChangeArrowheads="1"/>
              </p:cNvSpPr>
              <p:nvPr/>
            </p:nvSpPr>
            <p:spPr bwMode="auto">
              <a:xfrm>
                <a:off x="-14741" y="828069"/>
                <a:ext cx="1146233" cy="784277"/>
              </a:xfrm>
              <a:prstGeom prst="rect">
                <a:avLst/>
              </a:prstGeom>
              <a:solidFill>
                <a:srgbClr val="003300">
                  <a:alpha val="65097"/>
                </a:srgbClr>
              </a:solidFill>
              <a:ln w="25400">
                <a:noFill/>
                <a:miter lim="800000"/>
                <a:headEnd/>
                <a:tailEnd/>
              </a:ln>
            </p:spPr>
            <p:txBody>
              <a:bodyPr lIns="91422" tIns="45712" rIns="91422" bIns="45712" anchor="ctr"/>
              <a:lstStyle/>
              <a:p>
                <a:pPr algn="ctr" latinLnBrk="0"/>
                <a:endParaRPr kumimoji="0" lang="ko-KR" altLang="en-US" sz="1600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cxnSp>
            <p:nvCxnSpPr>
              <p:cNvPr id="30740" name="직선 연결선 33"/>
              <p:cNvCxnSpPr>
                <a:cxnSpLocks noChangeShapeType="1"/>
              </p:cNvCxnSpPr>
              <p:nvPr/>
            </p:nvCxnSpPr>
            <p:spPr bwMode="auto">
              <a:xfrm rot="10800000" flipH="1">
                <a:off x="0" y="1640866"/>
                <a:ext cx="9144000" cy="0"/>
              </a:xfrm>
              <a:prstGeom prst="line">
                <a:avLst/>
              </a:prstGeom>
              <a:noFill/>
              <a:ln w="9525">
                <a:solidFill>
                  <a:srgbClr val="7F7F7F"/>
                </a:solidFill>
                <a:prstDash val="sysDash"/>
                <a:round/>
                <a:headEnd/>
                <a:tailEnd/>
              </a:ln>
            </p:spPr>
          </p:cxnSp>
        </p:grpSp>
        <p:sp>
          <p:nvSpPr>
            <p:cNvPr id="19" name="직사각형 18"/>
            <p:cNvSpPr/>
            <p:nvPr/>
          </p:nvSpPr>
          <p:spPr>
            <a:xfrm>
              <a:off x="-29029" y="117091"/>
              <a:ext cx="1160520" cy="368545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Task</a:t>
              </a:r>
              <a:r>
                <a:rPr kumimoji="0" lang="ko-KR" altLang="en-US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 </a:t>
              </a:r>
              <a:r>
                <a:rPr kumimoji="0" lang="en-US" altLang="ko-KR" i="1" kern="0" dirty="0">
                  <a:solidFill>
                    <a:srgbClr val="FFFF0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4</a:t>
              </a:r>
            </a:p>
          </p:txBody>
        </p:sp>
        <p:sp>
          <p:nvSpPr>
            <p:cNvPr id="21" name="직사각형 20"/>
            <p:cNvSpPr/>
            <p:nvPr/>
          </p:nvSpPr>
          <p:spPr>
            <a:xfrm>
              <a:off x="1285486" y="117091"/>
              <a:ext cx="7858514" cy="461957"/>
            </a:xfrm>
            <a:prstGeom prst="rect">
              <a:avLst/>
            </a:prstGeom>
          </p:spPr>
          <p:txBody>
            <a:bodyPr lIns="91422" tIns="45712" rIns="91422" bIns="45712">
              <a:spAutoFit/>
            </a:bodyPr>
            <a:lstStyle/>
            <a:p>
              <a:pPr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ko-KR" sz="2400" kern="0" dirty="0">
                  <a:solidFill>
                    <a:srgbClr val="002060"/>
                  </a:solidFill>
                  <a:latin typeface="Times New Roman" pitchFamily="18" charset="0"/>
                  <a:ea typeface="YoonGothic Bold" pitchFamily="18" charset="-127"/>
                  <a:cs typeface="Times New Roman" pitchFamily="18" charset="0"/>
                </a:rPr>
                <a:t>Project for using the value of historic cultural resources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2"/>
          <p:cNvSpPr>
            <a:spLocks noChangeArrowheads="1"/>
          </p:cNvSpPr>
          <p:nvPr/>
        </p:nvSpPr>
        <p:spPr bwMode="auto">
          <a:xfrm>
            <a:off x="812800" y="1158875"/>
            <a:ext cx="8347075" cy="5135563"/>
          </a:xfrm>
          <a:prstGeom prst="rect">
            <a:avLst/>
          </a:prstGeom>
          <a:solidFill>
            <a:srgbClr val="DDDDDD">
              <a:alpha val="65881"/>
            </a:srgbClr>
          </a:solidFill>
          <a:ln w="19050">
            <a:noFill/>
            <a:prstDash val="sysDot"/>
            <a:miter lim="800000"/>
            <a:headEnd/>
            <a:tailEnd/>
          </a:ln>
        </p:spPr>
        <p:txBody>
          <a:bodyPr wrap="none" anchor="ctr"/>
          <a:lstStyle/>
          <a:p>
            <a:endParaRPr kumimoji="0" lang="ko-KR" altLang="en-US">
              <a:latin typeface="Times New Roman" pitchFamily="18" charset="0"/>
            </a:endParaRPr>
          </a:p>
        </p:txBody>
      </p:sp>
      <p:pic>
        <p:nvPicPr>
          <p:cNvPr id="31747" name="그림 51" descr="그림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475" y="2008188"/>
            <a:ext cx="2203450" cy="1992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8" name="슬라이드 번호 개체 틀 40"/>
          <p:cNvSpPr>
            <a:spLocks noGrp="1"/>
          </p:cNvSpPr>
          <p:nvPr>
            <p:ph type="sldNum" sz="quarter" idx="12"/>
          </p:nvPr>
        </p:nvSpPr>
        <p:spPr bwMode="auto">
          <a:xfrm>
            <a:off x="7010400" y="649287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DDA871B-BAD3-4831-A4F7-F6C5F5536135}" type="slidenum">
              <a:rPr lang="ko-KR" altLang="en-US" sz="1400">
                <a:latin typeface="Times New Roman" pitchFamily="18" charset="0"/>
                <a:ea typeface="굴림" pitchFamily="50" charset="-127"/>
              </a:rPr>
              <a:pPr/>
              <a:t>68</a:t>
            </a:fld>
            <a:endParaRPr lang="ko-KR" altLang="en-US" sz="1400">
              <a:latin typeface="Times New Roman" pitchFamily="18" charset="0"/>
              <a:ea typeface="굴림" pitchFamily="50" charset="-127"/>
            </a:endParaRPr>
          </a:p>
        </p:txBody>
      </p:sp>
      <p:sp>
        <p:nvSpPr>
          <p:cNvPr id="10" name="직사각형 9"/>
          <p:cNvSpPr>
            <a:spLocks noChangeArrowheads="1"/>
          </p:cNvSpPr>
          <p:nvPr/>
        </p:nvSpPr>
        <p:spPr bwMode="auto">
          <a:xfrm>
            <a:off x="317500" y="739775"/>
            <a:ext cx="48141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17500" dir="5400000" sx="89999" sy="-19000" rotWithShape="0">
              <a:srgbClr val="000000">
                <a:alpha val="14998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02  </a:t>
            </a:r>
            <a:r>
              <a:rPr kumimoji="0" lang="en-US" altLang="ko-KR" smtClean="0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  Project </a:t>
            </a:r>
            <a:r>
              <a:rPr kumimoji="0" lang="en-US" altLang="ko-KR">
                <a:solidFill>
                  <a:srgbClr val="C00000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for finding the value of Seoul castles</a:t>
            </a:r>
            <a:endParaRPr kumimoji="0" lang="ko-KR" altLang="en-US">
              <a:solidFill>
                <a:srgbClr val="C00000"/>
              </a:solidFill>
              <a:latin typeface="Times New Roman" pitchFamily="18" charset="0"/>
              <a:ea typeface="YoonGothic Bold" charset="0"/>
            </a:endParaRPr>
          </a:p>
        </p:txBody>
      </p:sp>
      <p:sp>
        <p:nvSpPr>
          <p:cNvPr id="20" name="Line 12"/>
          <p:cNvSpPr>
            <a:spLocks noChangeShapeType="1"/>
          </p:cNvSpPr>
          <p:nvPr/>
        </p:nvSpPr>
        <p:spPr bwMode="auto">
          <a:xfrm rot="5400000">
            <a:off x="4572000" y="-3438525"/>
            <a:ext cx="0" cy="9144000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YoonGothic Bold" pitchFamily="18" charset="-127"/>
              <a:cs typeface="Times New Roman" pitchFamily="18" charset="0"/>
            </a:endParaRPr>
          </a:p>
        </p:txBody>
      </p:sp>
      <p:sp>
        <p:nvSpPr>
          <p:cNvPr id="32" name="Line 12"/>
          <p:cNvSpPr>
            <a:spLocks noChangeShapeType="1"/>
          </p:cNvSpPr>
          <p:nvPr/>
        </p:nvSpPr>
        <p:spPr bwMode="auto">
          <a:xfrm>
            <a:off x="787400" y="433388"/>
            <a:ext cx="0" cy="6443662"/>
          </a:xfrm>
          <a:prstGeom prst="line">
            <a:avLst/>
          </a:prstGeom>
          <a:noFill/>
          <a:ln w="15875">
            <a:solidFill>
              <a:schemeClr val="bg1">
                <a:lumMod val="65000"/>
              </a:schemeClr>
            </a:solidFill>
            <a:prstDash val="sysDot"/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31752" name="TextBox 29"/>
          <p:cNvSpPr txBox="1">
            <a:spLocks noChangeArrowheads="1"/>
          </p:cNvSpPr>
          <p:nvPr/>
        </p:nvSpPr>
        <p:spPr bwMode="auto">
          <a:xfrm>
            <a:off x="4178300" y="1457325"/>
            <a:ext cx="5048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Historic culture/fashion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zones 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(</a:t>
            </a:r>
            <a:r>
              <a:rPr lang="en-US" altLang="ko-KR" sz="1200" dirty="0" err="1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Dongdaemun</a:t>
            </a:r>
            <a:r>
              <a:rPr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History &amp; Culture Park</a:t>
            </a:r>
            <a:r>
              <a:rPr kumimoji="0"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, </a:t>
            </a: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castle fashion show)</a:t>
            </a:r>
            <a:endParaRPr kumimoji="0" lang="en-US" altLang="ko-KR" sz="1200" dirty="0">
              <a:solidFill>
                <a:srgbClr val="7F7F7F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1753" name="TextBox 27"/>
          <p:cNvSpPr txBox="1">
            <a:spLocks noChangeArrowheads="1"/>
          </p:cNvSpPr>
          <p:nvPr/>
        </p:nvSpPr>
        <p:spPr bwMode="auto">
          <a:xfrm>
            <a:off x="1000125" y="1457325"/>
            <a:ext cx="1909763" cy="477838"/>
          </a:xfrm>
          <a:prstGeom prst="rect">
            <a:avLst/>
          </a:prstGeom>
          <a:solidFill>
            <a:srgbClr val="002776">
              <a:alpha val="18823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/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4 Main Gates</a:t>
            </a:r>
            <a:endParaRPr lang="ko-KR" altLang="en-US" sz="1500">
              <a:solidFill>
                <a:srgbClr val="000000"/>
              </a:solidFill>
              <a:latin typeface="Times New Roman" pitchFamily="18" charset="0"/>
              <a:ea typeface="YoonGothic Medium" charset="0"/>
            </a:endParaRPr>
          </a:p>
        </p:txBody>
      </p:sp>
      <p:sp>
        <p:nvSpPr>
          <p:cNvPr id="31754" name="Rectangle 49"/>
          <p:cNvSpPr>
            <a:spLocks noChangeArrowheads="1"/>
          </p:cNvSpPr>
          <p:nvPr/>
        </p:nvSpPr>
        <p:spPr bwMode="auto">
          <a:xfrm>
            <a:off x="3005138" y="1457325"/>
            <a:ext cx="1143000" cy="476250"/>
          </a:xfrm>
          <a:prstGeom prst="rect">
            <a:avLst/>
          </a:prstGeom>
          <a:solidFill>
            <a:srgbClr val="215968">
              <a:alpha val="14902"/>
            </a:srgbClr>
          </a:solidFill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ko-KR" sz="1200" dirty="0" err="1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Heunginjimun</a:t>
            </a:r>
            <a:endParaRPr lang="ko-KR" altLang="ko-KR" sz="1200" dirty="0">
              <a:solidFill>
                <a:srgbClr val="000000"/>
              </a:solidFill>
              <a:latin typeface="Times New Roman" pitchFamily="18" charset="0"/>
              <a:ea typeface="YoonGothic Medium" charset="0"/>
            </a:endParaRPr>
          </a:p>
        </p:txBody>
      </p:sp>
      <p:sp>
        <p:nvSpPr>
          <p:cNvPr id="31755" name="TextBox 30"/>
          <p:cNvSpPr txBox="1">
            <a:spLocks noChangeArrowheads="1"/>
          </p:cNvSpPr>
          <p:nvPr/>
        </p:nvSpPr>
        <p:spPr bwMode="auto">
          <a:xfrm>
            <a:off x="4178300" y="1979613"/>
            <a:ext cx="5048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Festival culture</a:t>
            </a:r>
            <a:r>
              <a:rPr lang="ko-KR" altLang="en-US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zone </a:t>
            </a:r>
            <a:br>
              <a:rPr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(</a:t>
            </a:r>
            <a:r>
              <a:rPr lang="en-US" altLang="ko-KR" sz="1200" dirty="0" err="1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Sungnyemun</a:t>
            </a:r>
            <a:r>
              <a:rPr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Plaza, reproduced market from the </a:t>
            </a:r>
            <a:r>
              <a:rPr lang="en-US" altLang="ko-KR" sz="1200" dirty="0" err="1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Joseon</a:t>
            </a:r>
            <a:r>
              <a:rPr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Dynasty)</a:t>
            </a:r>
          </a:p>
        </p:txBody>
      </p:sp>
      <p:sp>
        <p:nvSpPr>
          <p:cNvPr id="31756" name="Rectangle 49"/>
          <p:cNvSpPr>
            <a:spLocks noChangeArrowheads="1"/>
          </p:cNvSpPr>
          <p:nvPr/>
        </p:nvSpPr>
        <p:spPr bwMode="auto">
          <a:xfrm>
            <a:off x="3005138" y="1979613"/>
            <a:ext cx="1143000" cy="476250"/>
          </a:xfrm>
          <a:prstGeom prst="rect">
            <a:avLst/>
          </a:prstGeom>
          <a:solidFill>
            <a:srgbClr val="215968">
              <a:alpha val="14902"/>
            </a:srgbClr>
          </a:solidFill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ko-KR" sz="1200" dirty="0" err="1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Sungnyemun</a:t>
            </a:r>
            <a:endParaRPr lang="ko-KR" altLang="ko-KR" sz="1200" dirty="0">
              <a:solidFill>
                <a:srgbClr val="000000"/>
              </a:solidFill>
              <a:latin typeface="Times New Roman" pitchFamily="18" charset="0"/>
              <a:ea typeface="YoonGothic Medium" charset="0"/>
            </a:endParaRPr>
          </a:p>
        </p:txBody>
      </p:sp>
      <p:sp>
        <p:nvSpPr>
          <p:cNvPr id="31757" name="TextBox 33"/>
          <p:cNvSpPr txBox="1">
            <a:spLocks noChangeArrowheads="1"/>
          </p:cNvSpPr>
          <p:nvPr/>
        </p:nvSpPr>
        <p:spPr bwMode="auto">
          <a:xfrm>
            <a:off x="4178300" y="2500313"/>
            <a:ext cx="5048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Performance art</a:t>
            </a:r>
            <a:r>
              <a:rPr kumimoji="0" lang="ko-KR" altLang="en-US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</a:rPr>
              <a:t>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zone 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(</a:t>
            </a:r>
            <a:r>
              <a:rPr kumimoji="0" lang="en-US" altLang="ko-KR" sz="1200" dirty="0" err="1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Woram</a:t>
            </a:r>
            <a:r>
              <a:rPr kumimoji="0"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</a:t>
            </a: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Park, outdoor performance)</a:t>
            </a:r>
            <a:endParaRPr kumimoji="0" lang="en-US" altLang="ko-KR" sz="1200" dirty="0">
              <a:solidFill>
                <a:srgbClr val="7F7F7F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1758" name="Rectangle 49"/>
          <p:cNvSpPr>
            <a:spLocks noChangeArrowheads="1"/>
          </p:cNvSpPr>
          <p:nvPr/>
        </p:nvSpPr>
        <p:spPr bwMode="auto">
          <a:xfrm>
            <a:off x="3005138" y="2500313"/>
            <a:ext cx="1143000" cy="477837"/>
          </a:xfrm>
          <a:prstGeom prst="rect">
            <a:avLst/>
          </a:prstGeom>
          <a:solidFill>
            <a:srgbClr val="215968">
              <a:alpha val="14902"/>
            </a:srgbClr>
          </a:solidFill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ko-KR" sz="1200" dirty="0" err="1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Donuimun</a:t>
            </a:r>
            <a:endParaRPr lang="ko-KR" altLang="ko-KR" sz="1200" dirty="0">
              <a:solidFill>
                <a:srgbClr val="000000"/>
              </a:solidFill>
              <a:latin typeface="Times New Roman" pitchFamily="18" charset="0"/>
              <a:ea typeface="YoonGothic Medium" charset="0"/>
            </a:endParaRPr>
          </a:p>
        </p:txBody>
      </p:sp>
      <p:sp>
        <p:nvSpPr>
          <p:cNvPr id="31759" name="TextBox 35"/>
          <p:cNvSpPr txBox="1">
            <a:spLocks noChangeArrowheads="1"/>
          </p:cNvSpPr>
          <p:nvPr/>
        </p:nvSpPr>
        <p:spPr bwMode="auto">
          <a:xfrm>
            <a:off x="4178300" y="3022600"/>
            <a:ext cx="5048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Observation </a:t>
            </a:r>
            <a:r>
              <a:rPr kumimoji="0" lang="en-US" altLang="ko-KR" sz="120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zone </a:t>
            </a: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/>
            </a:r>
            <a:b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</a:br>
            <a:r>
              <a:rPr kumimoji="0" lang="en-US" altLang="ko-KR" sz="120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(</a:t>
            </a: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castles from </a:t>
            </a:r>
            <a:r>
              <a:rPr lang="en-US" altLang="ko-KR" sz="1200" dirty="0" err="1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Baegaksan</a:t>
            </a:r>
            <a:r>
              <a:rPr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(Mt.) to </a:t>
            </a:r>
            <a:r>
              <a:rPr kumimoji="0" lang="en-US" altLang="ko-KR" sz="1200" dirty="0" err="1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Inwangsan</a:t>
            </a:r>
            <a:r>
              <a:rPr kumimoji="0" lang="en-US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 (Mt.), </a:t>
            </a:r>
            <a:r>
              <a:rPr kumimoji="0" lang="en-US" altLang="ko-KR" sz="1200" dirty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observation deck)</a:t>
            </a:r>
            <a:endParaRPr kumimoji="0" lang="en-US" altLang="ko-KR" sz="1200" dirty="0">
              <a:solidFill>
                <a:srgbClr val="7F7F7F"/>
              </a:solidFill>
              <a:latin typeface="Times New Roman" pitchFamily="18" charset="0"/>
              <a:ea typeface="YoonGothic Medium" charset="0"/>
              <a:cs typeface="Times New Roman" pitchFamily="18" charset="0"/>
            </a:endParaRPr>
          </a:p>
        </p:txBody>
      </p:sp>
      <p:sp>
        <p:nvSpPr>
          <p:cNvPr id="31760" name="Rectangle 49"/>
          <p:cNvSpPr>
            <a:spLocks noChangeArrowheads="1"/>
          </p:cNvSpPr>
          <p:nvPr/>
        </p:nvSpPr>
        <p:spPr bwMode="auto">
          <a:xfrm>
            <a:off x="3005138" y="3022600"/>
            <a:ext cx="1143000" cy="477838"/>
          </a:xfrm>
          <a:prstGeom prst="rect">
            <a:avLst/>
          </a:prstGeom>
          <a:solidFill>
            <a:srgbClr val="215968">
              <a:alpha val="14902"/>
            </a:srgbClr>
          </a:solidFill>
          <a:ln w="12700">
            <a:noFill/>
            <a:miter lim="800000"/>
            <a:headEnd/>
            <a:tailEnd/>
          </a:ln>
        </p:spPr>
        <p:txBody>
          <a:bodyPr wrap="none" lIns="90000" tIns="46800" rIns="90000" bIns="46800" anchor="ctr"/>
          <a:lstStyle/>
          <a:p>
            <a:pPr algn="ctr"/>
            <a:r>
              <a:rPr lang="en-US" altLang="ko-KR" sz="1200" dirty="0" err="1" smtClean="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Sukjeongmun</a:t>
            </a:r>
            <a:endParaRPr lang="ko-KR" altLang="ko-KR" sz="1200" dirty="0">
              <a:solidFill>
                <a:srgbClr val="000000"/>
              </a:solidFill>
              <a:latin typeface="Times New Roman" pitchFamily="18" charset="0"/>
              <a:ea typeface="YoonGothic Medium" charset="0"/>
            </a:endParaRPr>
          </a:p>
        </p:txBody>
      </p:sp>
      <p:sp>
        <p:nvSpPr>
          <p:cNvPr id="31761" name="TextBox 39"/>
          <p:cNvSpPr txBox="1">
            <a:spLocks noChangeArrowheads="1"/>
          </p:cNvSpPr>
          <p:nvPr/>
        </p:nvSpPr>
        <p:spPr bwMode="auto">
          <a:xfrm>
            <a:off x="1000125" y="4175125"/>
            <a:ext cx="1909763" cy="479425"/>
          </a:xfrm>
          <a:prstGeom prst="rect">
            <a:avLst/>
          </a:prstGeom>
          <a:solidFill>
            <a:srgbClr val="002776">
              <a:alpha val="18823"/>
            </a:srgbClr>
          </a:solidFill>
          <a:ln w="9525">
            <a:noFill/>
            <a:miter lim="800000"/>
            <a:headEnd/>
            <a:tailEnd/>
          </a:ln>
        </p:spPr>
        <p:txBody>
          <a:bodyPr lIns="180000" rIns="180000" anchor="ctr"/>
          <a:lstStyle/>
          <a:p>
            <a:pPr algn="ctr"/>
            <a:r>
              <a:rPr lang="en-US" altLang="ko-KR" sz="1500">
                <a:solidFill>
                  <a:srgbClr val="00000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rPr>
              <a:t>Participation by Citizens</a:t>
            </a:r>
            <a:endParaRPr lang="ko-KR" altLang="en-US" sz="1500">
              <a:solidFill>
                <a:srgbClr val="000000"/>
              </a:solidFill>
              <a:latin typeface="Times New Roman" pitchFamily="18" charset="0"/>
              <a:ea typeface="YoonGothic Medium" charset="0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rot="10800000" flipH="1">
            <a:off x="4178300" y="1927225"/>
            <a:ext cx="5048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/>
          <p:cNvCxnSpPr/>
          <p:nvPr/>
        </p:nvCxnSpPr>
        <p:spPr>
          <a:xfrm rot="10800000" flipH="1">
            <a:off x="4178300" y="2447925"/>
            <a:ext cx="5048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/>
          <p:cNvCxnSpPr/>
          <p:nvPr/>
        </p:nvCxnSpPr>
        <p:spPr>
          <a:xfrm rot="10800000" flipH="1">
            <a:off x="4178300" y="2951163"/>
            <a:ext cx="5048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직선 연결선 26"/>
          <p:cNvCxnSpPr/>
          <p:nvPr/>
        </p:nvCxnSpPr>
        <p:spPr>
          <a:xfrm rot="10800000" flipH="1">
            <a:off x="4178300" y="3497263"/>
            <a:ext cx="50482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그룹 50"/>
          <p:cNvGrpSpPr>
            <a:grpSpLocks/>
          </p:cNvGrpSpPr>
          <p:nvPr/>
        </p:nvGrpSpPr>
        <p:grpSpPr bwMode="auto">
          <a:xfrm>
            <a:off x="3005138" y="4175125"/>
            <a:ext cx="6323012" cy="1947863"/>
            <a:chOff x="3004380" y="4175622"/>
            <a:chExt cx="6324093" cy="1521604"/>
          </a:xfrm>
        </p:grpSpPr>
        <p:sp>
          <p:nvSpPr>
            <p:cNvPr id="31770" name="TextBox 37"/>
            <p:cNvSpPr txBox="1">
              <a:spLocks noChangeArrowheads="1"/>
            </p:cNvSpPr>
            <p:nvPr/>
          </p:nvSpPr>
          <p:spPr bwMode="auto">
            <a:xfrm>
              <a:off x="4741402" y="4175622"/>
              <a:ext cx="4587071" cy="47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kumimoji="0" lang="en-US" altLang="ko-KR" sz="120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Castle custodian family of the four gates, castle commentator</a:t>
              </a:r>
              <a:endParaRPr kumimoji="0" lang="en-US" altLang="ko-KR" sz="1200">
                <a:solidFill>
                  <a:srgbClr val="7F7F7F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endParaRPr>
            </a:p>
          </p:txBody>
        </p:sp>
        <p:sp>
          <p:nvSpPr>
            <p:cNvPr id="31771" name="Rectangle 49"/>
            <p:cNvSpPr>
              <a:spLocks noChangeArrowheads="1"/>
            </p:cNvSpPr>
            <p:nvPr/>
          </p:nvSpPr>
          <p:spPr bwMode="auto">
            <a:xfrm>
              <a:off x="3004380" y="4175622"/>
              <a:ext cx="1676687" cy="477439"/>
            </a:xfrm>
            <a:prstGeom prst="rect">
              <a:avLst/>
            </a:prstGeom>
            <a:solidFill>
              <a:srgbClr val="215968">
                <a:alpha val="14902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lIns="144000" tIns="46800" rIns="144000" bIns="46800" anchor="ctr"/>
            <a:lstStyle/>
            <a:p>
              <a:pPr algn="ctr"/>
              <a:r>
                <a:rPr lang="en-US" altLang="ko-KR" sz="1200" dirty="0" smtClean="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Keeping-all-together</a:t>
              </a:r>
              <a:endParaRPr lang="ko-KR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endParaRPr>
            </a:p>
          </p:txBody>
        </p:sp>
        <p:sp>
          <p:nvSpPr>
            <p:cNvPr id="31772" name="TextBox 46"/>
            <p:cNvSpPr txBox="1">
              <a:spLocks noChangeArrowheads="1"/>
            </p:cNvSpPr>
            <p:nvPr/>
          </p:nvSpPr>
          <p:spPr bwMode="auto">
            <a:xfrm>
              <a:off x="4741402" y="4697705"/>
              <a:ext cx="4587071" cy="47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kumimoji="0" lang="en-US" altLang="ko-KR" sz="120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Writing a wish on a roof tile or castle stone and donating towards restoration expenses</a:t>
              </a:r>
              <a:endParaRPr kumimoji="0" lang="en-US" altLang="ko-KR" sz="1200">
                <a:solidFill>
                  <a:srgbClr val="7F7F7F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endParaRPr>
            </a:p>
          </p:txBody>
        </p:sp>
        <p:sp>
          <p:nvSpPr>
            <p:cNvPr id="31773" name="Rectangle 49"/>
            <p:cNvSpPr>
              <a:spLocks noChangeArrowheads="1"/>
            </p:cNvSpPr>
            <p:nvPr/>
          </p:nvSpPr>
          <p:spPr bwMode="auto">
            <a:xfrm>
              <a:off x="3004380" y="4697705"/>
              <a:ext cx="1676687" cy="477438"/>
            </a:xfrm>
            <a:prstGeom prst="rect">
              <a:avLst/>
            </a:prstGeom>
            <a:solidFill>
              <a:srgbClr val="215968">
                <a:alpha val="14902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lIns="144000" tIns="46800" rIns="144000" bIns="46800" anchor="ctr"/>
            <a:lstStyle/>
            <a:p>
              <a:pPr algn="ctr"/>
              <a:r>
                <a:rPr lang="en-US" altLang="ko-KR" sz="1200" dirty="0" smtClean="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Restoring-all-together</a:t>
              </a:r>
              <a:endParaRPr lang="ko-KR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endParaRPr>
            </a:p>
          </p:txBody>
        </p:sp>
        <p:sp>
          <p:nvSpPr>
            <p:cNvPr id="31774" name="TextBox 48"/>
            <p:cNvSpPr txBox="1">
              <a:spLocks noChangeArrowheads="1"/>
            </p:cNvSpPr>
            <p:nvPr/>
          </p:nvSpPr>
          <p:spPr bwMode="auto">
            <a:xfrm>
              <a:off x="4741402" y="5219787"/>
              <a:ext cx="4587071" cy="4761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r>
                <a:rPr kumimoji="0" lang="en-US" altLang="ko-KR" sz="1200" dirty="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 Castle concerts (8 places), Seoul’s 8 great </a:t>
              </a:r>
              <a:r>
                <a:rPr lang="en-US" altLang="ko-KR" sz="1200" dirty="0" smtClean="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fortress wall views</a:t>
              </a:r>
              <a:endParaRPr kumimoji="0" lang="en-US" altLang="ko-KR" sz="1200" dirty="0">
                <a:solidFill>
                  <a:srgbClr val="7F7F7F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endParaRPr>
            </a:p>
          </p:txBody>
        </p:sp>
        <p:sp>
          <p:nvSpPr>
            <p:cNvPr id="31775" name="Rectangle 49"/>
            <p:cNvSpPr>
              <a:spLocks noChangeArrowheads="1"/>
            </p:cNvSpPr>
            <p:nvPr/>
          </p:nvSpPr>
          <p:spPr bwMode="auto">
            <a:xfrm>
              <a:off x="3004380" y="5219787"/>
              <a:ext cx="1676687" cy="477439"/>
            </a:xfrm>
            <a:prstGeom prst="rect">
              <a:avLst/>
            </a:prstGeom>
            <a:solidFill>
              <a:srgbClr val="215968">
                <a:alpha val="14902"/>
              </a:srgbClr>
            </a:solidFill>
            <a:ln w="12700">
              <a:noFill/>
              <a:miter lim="800000"/>
              <a:headEnd/>
              <a:tailEnd/>
            </a:ln>
          </p:spPr>
          <p:txBody>
            <a:bodyPr lIns="144000" tIns="46800" rIns="144000" bIns="46800" anchor="ctr"/>
            <a:lstStyle/>
            <a:p>
              <a:pPr algn="ctr"/>
              <a:r>
                <a:rPr lang="en-US" altLang="ko-KR" sz="1200" dirty="0" smtClean="0">
                  <a:solidFill>
                    <a:srgbClr val="404040"/>
                  </a:solidFill>
                  <a:latin typeface="Times New Roman" pitchFamily="18" charset="0"/>
                  <a:ea typeface="YoonGothic Medium" charset="0"/>
                  <a:cs typeface="Times New Roman" pitchFamily="18" charset="0"/>
                </a:rPr>
                <a:t>Enjoying-all-together</a:t>
              </a:r>
              <a:endParaRPr lang="ko-KR" altLang="ko-KR" sz="1200" dirty="0" smtClean="0">
                <a:solidFill>
                  <a:srgbClr val="404040"/>
                </a:solidFill>
                <a:latin typeface="Times New Roman" pitchFamily="18" charset="0"/>
                <a:ea typeface="YoonGothic Medium" charset="0"/>
                <a:cs typeface="Times New Roman" pitchFamily="18" charset="0"/>
              </a:endParaRPr>
            </a:p>
          </p:txBody>
        </p:sp>
        <p:cxnSp>
          <p:nvCxnSpPr>
            <p:cNvPr id="39" name="직선 연결선 38"/>
            <p:cNvCxnSpPr/>
            <p:nvPr/>
          </p:nvCxnSpPr>
          <p:spPr>
            <a:xfrm rot="10800000" flipH="1">
              <a:off x="4725524" y="4638180"/>
              <a:ext cx="44997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직선 연결선 41"/>
            <p:cNvCxnSpPr/>
            <p:nvPr/>
          </p:nvCxnSpPr>
          <p:spPr>
            <a:xfrm rot="10800000" flipH="1">
              <a:off x="4725524" y="5166463"/>
              <a:ext cx="44997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직선 연결선 42"/>
            <p:cNvCxnSpPr/>
            <p:nvPr/>
          </p:nvCxnSpPr>
          <p:spPr>
            <a:xfrm rot="10800000" flipH="1">
              <a:off x="4725524" y="5666223"/>
              <a:ext cx="449974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1767" name="그림 10" descr="동대문 역사문화공원 야경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25" y="4716463"/>
            <a:ext cx="1909763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직사각형 43"/>
          <p:cNvSpPr/>
          <p:nvPr/>
        </p:nvSpPr>
        <p:spPr>
          <a:xfrm>
            <a:off x="2743200" y="0"/>
            <a:ext cx="6400800" cy="307760"/>
          </a:xfrm>
          <a:prstGeom prst="rect">
            <a:avLst/>
          </a:prstGeom>
        </p:spPr>
        <p:txBody>
          <a:bodyPr wrap="square" lIns="91422" tIns="45712" rIns="91422" bIns="45712">
            <a:spAutoFit/>
          </a:bodyPr>
          <a:lstStyle/>
          <a:p>
            <a:pPr algn="r" latinLnBrk="0"/>
            <a:r>
              <a:rPr kumimoji="0" lang="en-US" altLang="ko-KR" sz="1400" i="1">
                <a:solidFill>
                  <a:srgbClr val="A6A6A6"/>
                </a:solidFill>
                <a:latin typeface="Times New Roman" pitchFamily="18" charset="0"/>
                <a:ea typeface="YoonGothic Bold" charset="0"/>
                <a:cs typeface="Times New Roman" pitchFamily="18" charset="0"/>
              </a:rPr>
              <a:t>We will find out the cultural value of 2,000 years of the historic capital of Seoul.</a:t>
            </a:r>
          </a:p>
        </p:txBody>
      </p:sp>
      <p:cxnSp>
        <p:nvCxnSpPr>
          <p:cNvPr id="45" name="직선 연결선 44"/>
          <p:cNvCxnSpPr/>
          <p:nvPr/>
        </p:nvCxnSpPr>
        <p:spPr>
          <a:xfrm>
            <a:off x="5508625" y="306388"/>
            <a:ext cx="36353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meless_Touch_Seoul_E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1103164"/>
            <a:ext cx="6858000" cy="4572000"/>
          </a:xfrm>
          <a:prstGeom prst="rect">
            <a:avLst/>
          </a:prstGeom>
        </p:spPr>
      </p:pic>
      <p:sp>
        <p:nvSpPr>
          <p:cNvPr id="6" name="슬라이드 번호 개체 틀 6"/>
          <p:cNvSpPr txBox="1">
            <a:spLocks/>
          </p:cNvSpPr>
          <p:nvPr/>
        </p:nvSpPr>
        <p:spPr bwMode="auto">
          <a:xfrm>
            <a:off x="8431213" y="6492875"/>
            <a:ext cx="652462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fld id="{56E169A5-19EA-4257-BCAA-1272F7F713D7}" type="slidenum">
              <a:rPr lang="en-US" altLang="ko-KR" sz="10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pPr algn="r" fontAlgn="base">
                <a:spcBef>
                  <a:spcPct val="0"/>
                </a:spcBef>
                <a:spcAft>
                  <a:spcPct val="0"/>
                </a:spcAft>
              </a:pPr>
              <a:t>69</a:t>
            </a:fld>
            <a:endParaRPr lang="en-US" altLang="ko-KR" sz="1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914400" y="0"/>
            <a:ext cx="822960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r">
              <a:spcBef>
                <a:spcPct val="0"/>
              </a:spcBef>
            </a:pPr>
            <a:endParaRPr lang="ko-KR" altLang="ko-KR" sz="3200" dirty="0">
              <a:solidFill>
                <a:srgbClr val="FFCC00"/>
              </a:solidFill>
              <a:latin typeface="HY중고딕" pitchFamily="18" charset="-127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-1"/>
            <a:ext cx="9146566" cy="665846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867" y="224599"/>
            <a:ext cx="5104146" cy="380779"/>
          </a:xfrm>
          <a:prstGeom prst="rect">
            <a:avLst/>
          </a:prstGeom>
          <a:noFill/>
        </p:spPr>
        <p:txBody>
          <a:bodyPr wrap="square" lIns="72295" tIns="36148" rIns="72295" bIns="36148" rtlCol="0">
            <a:spAutoFit/>
          </a:bodyPr>
          <a:lstStyle/>
          <a:p>
            <a:pPr defTabSz="722949" latinLnBrk="0">
              <a:defRPr/>
            </a:pPr>
            <a:r>
              <a:rPr lang="en-US" altLang="ko-KR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Parks and woods in Seoul </a:t>
            </a:r>
            <a:r>
              <a:rPr lang="ko-KR" altLang="en-US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서울의</a:t>
            </a:r>
            <a:r>
              <a:rPr lang="en-US" altLang="ko-KR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</a:t>
            </a:r>
            <a:r>
              <a:rPr lang="ko-KR" altLang="en-US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공원</a:t>
            </a:r>
            <a:endParaRPr lang="ko-KR" altLang="en-US" sz="1000" kern="0" dirty="0">
              <a:solidFill>
                <a:srgbClr val="FFFFFF"/>
              </a:solidFill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566" y="6653893"/>
            <a:ext cx="9146566" cy="232682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8576990" y="6663420"/>
            <a:ext cx="495172" cy="1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48" tIns="37778" rIns="75548" bIns="37778" anchor="ctr"/>
          <a:lstStyle/>
          <a:p>
            <a:pPr algn="r" defTabSz="756838" latinLnBrk="0">
              <a:defRPr/>
            </a:pPr>
            <a:fld id="{A58FC934-4A7C-48BE-B016-4B2803B59A26}" type="slidenum">
              <a:rPr lang="en-US" altLang="ko-KR" sz="900" b="1" kern="0">
                <a:solidFill>
                  <a:srgbClr val="FFFFFF"/>
                </a:solidFill>
              </a:rPr>
              <a:pPr algn="r" defTabSz="756838" latinLnBrk="0">
                <a:defRPr/>
              </a:pPr>
              <a:t>7</a:t>
            </a:fld>
            <a:endParaRPr lang="en-US" altLang="ko-KR" sz="900" b="1" kern="0" dirty="0">
              <a:solidFill>
                <a:srgbClr val="FFFFFF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763020" y="333373"/>
            <a:ext cx="1330622" cy="24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295" tIns="36148" rIns="72295" bIns="36148">
            <a:spAutoFit/>
          </a:bodyPr>
          <a:lstStyle/>
          <a:p>
            <a:pPr defTabSz="722949" latinLnBrk="0">
              <a:spcBef>
                <a:spcPct val="30000"/>
              </a:spcBef>
              <a:defRPr/>
            </a:pPr>
            <a:r>
              <a:rPr lang="en-US" altLang="ko-KR" sz="1100" kern="0" dirty="0" err="1" smtClean="0">
                <a:solidFill>
                  <a:srgbClr val="FFFFFF"/>
                </a:solidFill>
                <a:latin typeface="AucoinExtBol" pitchFamily="34" charset="0"/>
                <a:ea typeface="굴림" charset="-127"/>
              </a:rPr>
              <a:t>Seoul</a:t>
            </a:r>
            <a:r>
              <a:rPr lang="en-US" altLang="ko-KR" sz="1100" kern="0" dirty="0" err="1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_creative</a:t>
            </a:r>
            <a:r>
              <a:rPr lang="en-US" altLang="ko-KR" sz="1100" kern="0" dirty="0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 city</a:t>
            </a:r>
            <a:endParaRPr lang="en-US" altLang="ko-KR" sz="1100" kern="0" dirty="0">
              <a:solidFill>
                <a:srgbClr val="C0C0C0"/>
              </a:solidFill>
              <a:latin typeface="AucoinExtBol" pitchFamily="34" charset="0"/>
              <a:ea typeface="굴림" charset="-127"/>
            </a:endParaRPr>
          </a:p>
        </p:txBody>
      </p:sp>
      <p:pic>
        <p:nvPicPr>
          <p:cNvPr id="25" name="Picture 2" descr="서울시공원녹지현황도(20080806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988926" y="1600200"/>
            <a:ext cx="516614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Box 25"/>
          <p:cNvSpPr txBox="1"/>
          <p:nvPr/>
        </p:nvSpPr>
        <p:spPr>
          <a:xfrm>
            <a:off x="263784" y="1356984"/>
            <a:ext cx="4023153" cy="796018"/>
          </a:xfrm>
          <a:prstGeom prst="rect">
            <a:avLst/>
          </a:prstGeom>
          <a:noFill/>
        </p:spPr>
        <p:txBody>
          <a:bodyPr wrap="square" lIns="87279" tIns="43640" rIns="87279" bIns="43640" rtlCol="0">
            <a:spAutoFit/>
          </a:bodyPr>
          <a:lstStyle/>
          <a:p>
            <a:r>
              <a:rPr lang="en-US" altLang="ko-KR" sz="15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total area of parks 181.04</a:t>
            </a:r>
            <a:r>
              <a:rPr lang="en-US" altLang="ko-KR" sz="1500" b="1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㎢</a:t>
            </a:r>
          </a:p>
          <a:p>
            <a:r>
              <a:rPr lang="en-US" altLang="ko-KR" sz="15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(per capita park area 16.19</a:t>
            </a:r>
            <a:r>
              <a:rPr lang="en-US" altLang="ko-KR" sz="1500" b="1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㎡)</a:t>
            </a:r>
          </a:p>
          <a:p>
            <a:r>
              <a:rPr lang="en-US" altLang="ko-KR" sz="15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</a:t>
            </a:r>
            <a:endParaRPr lang="ko-KR" altLang="en-US" sz="1500" dirty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직사각형 31"/>
          <p:cNvSpPr/>
          <p:nvPr/>
        </p:nvSpPr>
        <p:spPr>
          <a:xfrm>
            <a:off x="0" y="428625"/>
            <a:ext cx="9156700" cy="58578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0" y="1000125"/>
            <a:ext cx="9156700" cy="5857875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ko-KR" altLang="en-US">
              <a:solidFill>
                <a:srgbClr val="FFFFFF"/>
              </a:solidFill>
              <a:latin typeface="Times New Roman" pitchFamily="18" charset="0"/>
              <a:ea typeface="굴림" pitchFamily="50" charset="-127"/>
              <a:cs typeface="Times New Roman" pitchFamily="18" charset="0"/>
            </a:endParaRPr>
          </a:p>
        </p:txBody>
      </p:sp>
      <p:sp>
        <p:nvSpPr>
          <p:cNvPr id="34820" name="Rectangle 5"/>
          <p:cNvSpPr>
            <a:spLocks noChangeArrowheads="1"/>
          </p:cNvSpPr>
          <p:nvPr/>
        </p:nvSpPr>
        <p:spPr bwMode="auto">
          <a:xfrm>
            <a:off x="0" y="44450"/>
            <a:ext cx="18415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kumimoji="0" lang="ko-KR" alt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821" name="_x97861296" descr="EMB000016084b55"/>
          <p:cNvPicPr>
            <a:picLocks noChangeAspect="1" noChangeArrowheads="1"/>
          </p:cNvPicPr>
          <p:nvPr/>
        </p:nvPicPr>
        <p:blipFill>
          <a:blip r:embed="rId2" cstate="print"/>
          <a:srcRect l="21364" t="26253" r="5328" b="7524"/>
          <a:stretch>
            <a:fillRect/>
          </a:stretch>
        </p:blipFill>
        <p:spPr bwMode="auto">
          <a:xfrm>
            <a:off x="501650" y="1989138"/>
            <a:ext cx="26447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2" name="_x100287200" descr="EMB000016084b57"/>
          <p:cNvPicPr>
            <a:picLocks noChangeAspect="1" noChangeArrowheads="1"/>
          </p:cNvPicPr>
          <p:nvPr/>
        </p:nvPicPr>
        <p:blipFill>
          <a:blip r:embed="rId3" cstate="print"/>
          <a:srcRect l="21245" t="23677" r="5328" b="9938"/>
          <a:stretch>
            <a:fillRect/>
          </a:stretch>
        </p:blipFill>
        <p:spPr bwMode="auto">
          <a:xfrm>
            <a:off x="3257550" y="1989138"/>
            <a:ext cx="2644775" cy="179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3" name="Picture 2" descr="C:\DOCUME~1\kim\LOCALS~1\Temp\UNI00002a1445bd.gif"/>
          <p:cNvPicPr preferRelativeResize="0"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1863" y="1989138"/>
            <a:ext cx="264636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214942" y="5148876"/>
            <a:ext cx="4500594" cy="9233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ko-KR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Thank you</a:t>
            </a:r>
            <a:endParaRPr kumimoji="0" lang="ko-KR" altLang="en-US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914400" y="0"/>
            <a:ext cx="822960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r">
              <a:spcBef>
                <a:spcPct val="0"/>
              </a:spcBef>
            </a:pPr>
            <a:endParaRPr lang="ko-KR" altLang="ko-KR" sz="3200" dirty="0">
              <a:solidFill>
                <a:srgbClr val="FFCC00"/>
              </a:solidFill>
              <a:latin typeface="HY중고딕" pitchFamily="18" charset="-127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-1"/>
            <a:ext cx="9146566" cy="665846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867" y="224599"/>
            <a:ext cx="5104146" cy="380779"/>
          </a:xfrm>
          <a:prstGeom prst="rect">
            <a:avLst/>
          </a:prstGeom>
          <a:noFill/>
        </p:spPr>
        <p:txBody>
          <a:bodyPr wrap="square" lIns="72295" tIns="36148" rIns="72295" bIns="36148" rtlCol="0">
            <a:spAutoFit/>
          </a:bodyPr>
          <a:lstStyle/>
          <a:p>
            <a:pPr defTabSz="722949" latinLnBrk="0">
              <a:defRPr/>
            </a:pPr>
            <a:r>
              <a:rPr lang="en-US" altLang="ko-KR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Parks and woods in Seoul </a:t>
            </a:r>
            <a:r>
              <a:rPr lang="ko-KR" altLang="en-US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서울의</a:t>
            </a:r>
            <a:r>
              <a:rPr lang="en-US" altLang="ko-KR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</a:t>
            </a:r>
            <a:r>
              <a:rPr lang="ko-KR" altLang="en-US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공원</a:t>
            </a:r>
            <a:endParaRPr lang="ko-KR" altLang="en-US" sz="1000" kern="0" dirty="0">
              <a:solidFill>
                <a:srgbClr val="FFFFFF"/>
              </a:solidFill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566" y="6653893"/>
            <a:ext cx="9146566" cy="232682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8576990" y="6663420"/>
            <a:ext cx="495172" cy="1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48" tIns="37778" rIns="75548" bIns="37778" anchor="ctr"/>
          <a:lstStyle/>
          <a:p>
            <a:pPr algn="r" defTabSz="756838" latinLnBrk="0">
              <a:defRPr/>
            </a:pPr>
            <a:fld id="{A58FC934-4A7C-48BE-B016-4B2803B59A26}" type="slidenum">
              <a:rPr lang="en-US" altLang="ko-KR" sz="900" b="1" kern="0">
                <a:solidFill>
                  <a:srgbClr val="FFFFFF"/>
                </a:solidFill>
              </a:rPr>
              <a:pPr algn="r" defTabSz="756838" latinLnBrk="0">
                <a:defRPr/>
              </a:pPr>
              <a:t>8</a:t>
            </a:fld>
            <a:endParaRPr lang="en-US" altLang="ko-KR" sz="900" b="1" kern="0" dirty="0">
              <a:solidFill>
                <a:srgbClr val="FFFFFF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763020" y="333373"/>
            <a:ext cx="1330622" cy="24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295" tIns="36148" rIns="72295" bIns="36148">
            <a:spAutoFit/>
          </a:bodyPr>
          <a:lstStyle/>
          <a:p>
            <a:pPr defTabSz="722949" latinLnBrk="0">
              <a:spcBef>
                <a:spcPct val="30000"/>
              </a:spcBef>
              <a:defRPr/>
            </a:pPr>
            <a:r>
              <a:rPr lang="en-US" altLang="ko-KR" sz="1100" kern="0" dirty="0" err="1" smtClean="0">
                <a:solidFill>
                  <a:srgbClr val="FFFFFF"/>
                </a:solidFill>
                <a:latin typeface="AucoinExtBol" pitchFamily="34" charset="0"/>
                <a:ea typeface="굴림" charset="-127"/>
              </a:rPr>
              <a:t>Seoul</a:t>
            </a:r>
            <a:r>
              <a:rPr lang="en-US" altLang="ko-KR" sz="1100" kern="0" dirty="0" err="1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_creative</a:t>
            </a:r>
            <a:r>
              <a:rPr lang="en-US" altLang="ko-KR" sz="1100" kern="0" dirty="0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 city</a:t>
            </a:r>
            <a:endParaRPr lang="en-US" altLang="ko-KR" sz="1100" kern="0" dirty="0">
              <a:solidFill>
                <a:srgbClr val="C0C0C0"/>
              </a:solidFill>
              <a:latin typeface="AucoinExtBol" pitchFamily="34" charset="0"/>
              <a:ea typeface="굴림" charset="-127"/>
            </a:endParaRPr>
          </a:p>
        </p:txBody>
      </p:sp>
      <p:sp>
        <p:nvSpPr>
          <p:cNvPr id="11" name="내용 개체 틀 2"/>
          <p:cNvSpPr>
            <a:spLocks noGrp="1"/>
          </p:cNvSpPr>
          <p:nvPr>
            <p:ph idx="1"/>
          </p:nvPr>
        </p:nvSpPr>
        <p:spPr>
          <a:xfrm>
            <a:off x="422098" y="990600"/>
            <a:ext cx="7597771" cy="5508729"/>
          </a:xfrm>
        </p:spPr>
        <p:txBody>
          <a:bodyPr>
            <a:normAutofit/>
          </a:bodyPr>
          <a:lstStyle/>
          <a:p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Mountains of Seoul</a:t>
            </a:r>
          </a:p>
          <a:p>
            <a:endParaRPr lang="en-US" altLang="ko-KR" sz="17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pPr>
              <a:buNone/>
            </a:pPr>
            <a:endParaRPr lang="en-US" altLang="ko-KR" sz="17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endParaRPr lang="en-US" altLang="ko-KR" sz="17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endParaRPr lang="en-US" altLang="ko-KR" sz="17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Woods</a:t>
            </a:r>
          </a:p>
          <a:p>
            <a:endParaRPr lang="en-US" altLang="ko-KR" sz="17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endParaRPr lang="en-US" altLang="ko-KR" sz="17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endParaRPr lang="en-US" altLang="ko-KR" sz="17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endParaRPr lang="en-US" altLang="ko-KR" sz="1700" dirty="0" smtClean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  <a:p>
            <a:pPr>
              <a:lnSpc>
                <a:spcPct val="200000"/>
              </a:lnSpc>
            </a:pP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Parks</a:t>
            </a:r>
          </a:p>
          <a:p>
            <a:endParaRPr lang="ko-KR" altLang="en-US" sz="1700" dirty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pic>
        <p:nvPicPr>
          <p:cNvPr id="12" name="Picture 8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0010" y="1392728"/>
            <a:ext cx="1727965" cy="126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85"/>
          <p:cNvPicPr>
            <a:picLocks noChangeAspect="1" noChangeArrowheads="1"/>
          </p:cNvPicPr>
          <p:nvPr/>
        </p:nvPicPr>
        <p:blipFill>
          <a:blip r:embed="rId3" cstate="print">
            <a:lum bright="10000"/>
          </a:blip>
          <a:srcRect b="11122"/>
          <a:stretch>
            <a:fillRect/>
          </a:stretch>
        </p:blipFill>
        <p:spPr bwMode="auto">
          <a:xfrm>
            <a:off x="4550751" y="1392727"/>
            <a:ext cx="1741156" cy="125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3317" y="1392727"/>
            <a:ext cx="1730897" cy="125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그림 8" descr="IMG_2573.jpg"/>
          <p:cNvPicPr>
            <a:picLocks noChangeAspect="1"/>
          </p:cNvPicPr>
          <p:nvPr/>
        </p:nvPicPr>
        <p:blipFill>
          <a:blip r:embed="rId5" cstate="print"/>
          <a:srcRect l="7962"/>
          <a:stretch>
            <a:fillRect/>
          </a:stretch>
        </p:blipFill>
        <p:spPr bwMode="auto">
          <a:xfrm>
            <a:off x="2835964" y="3118660"/>
            <a:ext cx="1727965" cy="126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97" descr="크기변환_사슴사진"/>
          <p:cNvPicPr>
            <a:picLocks noChangeAspect="1" noChangeArrowheads="1"/>
          </p:cNvPicPr>
          <p:nvPr/>
        </p:nvPicPr>
        <p:blipFill>
          <a:blip r:embed="rId6" cstate="print"/>
          <a:srcRect l="12860"/>
          <a:stretch>
            <a:fillRect/>
          </a:stretch>
        </p:blipFill>
        <p:spPr bwMode="auto">
          <a:xfrm>
            <a:off x="989270" y="3118660"/>
            <a:ext cx="1727965" cy="126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0" descr="남산항공사진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1491" y="1392727"/>
            <a:ext cx="1625371" cy="1258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00" descr="665588"/>
          <p:cNvPicPr>
            <a:picLocks noChangeAspect="1" noChangeArrowheads="1"/>
          </p:cNvPicPr>
          <p:nvPr/>
        </p:nvPicPr>
        <p:blipFill>
          <a:blip r:embed="rId8" cstate="print"/>
          <a:srcRect r="10408"/>
          <a:stretch>
            <a:fillRect/>
          </a:stretch>
        </p:blipFill>
        <p:spPr bwMode="auto">
          <a:xfrm>
            <a:off x="989270" y="4940819"/>
            <a:ext cx="1741156" cy="1260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119" descr="서서울 03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770011" y="4940818"/>
            <a:ext cx="1719171" cy="123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11" descr="사011a"/>
          <p:cNvPicPr preferRelativeResize="0">
            <a:picLocks noChangeArrowheads="1"/>
          </p:cNvPicPr>
          <p:nvPr/>
        </p:nvPicPr>
        <p:blipFill>
          <a:blip r:embed="rId10" cstate="print"/>
          <a:srcRect l="20529" t="9172" r="9102" b="7494"/>
          <a:stretch>
            <a:fillRect/>
          </a:stretch>
        </p:blipFill>
        <p:spPr bwMode="auto">
          <a:xfrm>
            <a:off x="4550751" y="4940818"/>
            <a:ext cx="1648833" cy="121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그림 1" descr="창포원(공5).jpg"/>
          <p:cNvPicPr>
            <a:picLocks noChangeAspect="1"/>
          </p:cNvPicPr>
          <p:nvPr/>
        </p:nvPicPr>
        <p:blipFill>
          <a:blip r:embed="rId11" cstate="print"/>
          <a:srcRect l="34566" b="35425"/>
          <a:stretch>
            <a:fillRect/>
          </a:stretch>
        </p:blipFill>
        <p:spPr bwMode="auto">
          <a:xfrm>
            <a:off x="6265537" y="4950824"/>
            <a:ext cx="1582880" cy="1268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914400" y="0"/>
            <a:ext cx="8229600" cy="584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4" tIns="45717" rIns="91434" bIns="45717">
            <a:spAutoFit/>
          </a:bodyPr>
          <a:lstStyle/>
          <a:p>
            <a:pPr algn="r">
              <a:spcBef>
                <a:spcPct val="0"/>
              </a:spcBef>
            </a:pPr>
            <a:endParaRPr lang="ko-KR" altLang="ko-KR" sz="3200" dirty="0">
              <a:solidFill>
                <a:srgbClr val="FFCC00"/>
              </a:solidFill>
              <a:latin typeface="HY중고딕" pitchFamily="18" charset="-127"/>
            </a:endParaRPr>
          </a:p>
        </p:txBody>
      </p:sp>
      <p:sp>
        <p:nvSpPr>
          <p:cNvPr id="19" name="Rectangle 3"/>
          <p:cNvSpPr>
            <a:spLocks noChangeArrowheads="1"/>
          </p:cNvSpPr>
          <p:nvPr/>
        </p:nvSpPr>
        <p:spPr bwMode="auto">
          <a:xfrm>
            <a:off x="0" y="-1"/>
            <a:ext cx="9146566" cy="665846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1867" y="224599"/>
            <a:ext cx="5104146" cy="380779"/>
          </a:xfrm>
          <a:prstGeom prst="rect">
            <a:avLst/>
          </a:prstGeom>
          <a:noFill/>
        </p:spPr>
        <p:txBody>
          <a:bodyPr wrap="square" lIns="72295" tIns="36148" rIns="72295" bIns="36148" rtlCol="0">
            <a:spAutoFit/>
          </a:bodyPr>
          <a:lstStyle/>
          <a:p>
            <a:pPr defTabSz="722949" latinLnBrk="0">
              <a:defRPr/>
            </a:pPr>
            <a:r>
              <a:rPr lang="en-US" altLang="ko-KR" sz="2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Water Fronts   </a:t>
            </a:r>
            <a:r>
              <a:rPr lang="ko-KR" altLang="en-US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서울의</a:t>
            </a:r>
            <a:r>
              <a:rPr lang="en-US" altLang="ko-KR" sz="1000" kern="0" dirty="0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 </a:t>
            </a:r>
            <a:r>
              <a:rPr lang="ko-KR" altLang="en-US" sz="1000" kern="0" dirty="0" err="1" smtClean="0">
                <a:solidFill>
                  <a:srgbClr val="FFFFFF"/>
                </a:solidFill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수변공간</a:t>
            </a:r>
            <a:endParaRPr lang="ko-KR" altLang="en-US" sz="1000" kern="0" dirty="0">
              <a:solidFill>
                <a:srgbClr val="FFFFFF"/>
              </a:solidFill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sp>
        <p:nvSpPr>
          <p:cNvPr id="22" name="Rectangle 3"/>
          <p:cNvSpPr>
            <a:spLocks noChangeArrowheads="1"/>
          </p:cNvSpPr>
          <p:nvPr/>
        </p:nvSpPr>
        <p:spPr bwMode="auto">
          <a:xfrm>
            <a:off x="-2566" y="6653893"/>
            <a:ext cx="9146566" cy="232682"/>
          </a:xfrm>
          <a:prstGeom prst="rect">
            <a:avLst/>
          </a:prstGeom>
          <a:solidFill>
            <a:srgbClr val="00001A"/>
          </a:solidFill>
          <a:ln w="9525">
            <a:noFill/>
            <a:miter lim="800000"/>
            <a:headEnd/>
            <a:tailEnd/>
          </a:ln>
        </p:spPr>
        <p:txBody>
          <a:bodyPr wrap="none" lIns="72286" tIns="36143" rIns="72286" bIns="36143" anchor="ctr"/>
          <a:lstStyle/>
          <a:p>
            <a:pPr defTabSz="722949" latinLnBrk="0">
              <a:defRPr/>
            </a:pPr>
            <a:endParaRPr lang="ko-KR" altLang="en-US" sz="1400" kern="0" dirty="0">
              <a:solidFill>
                <a:sysClr val="windowText" lastClr="000000"/>
              </a:solidFill>
            </a:endParaRPr>
          </a:p>
        </p:txBody>
      </p:sp>
      <p:sp>
        <p:nvSpPr>
          <p:cNvPr id="23" name="Rectangle 46"/>
          <p:cNvSpPr>
            <a:spLocks noChangeArrowheads="1"/>
          </p:cNvSpPr>
          <p:nvPr/>
        </p:nvSpPr>
        <p:spPr bwMode="auto">
          <a:xfrm>
            <a:off x="8576990" y="6663420"/>
            <a:ext cx="495172" cy="194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75548" tIns="37778" rIns="75548" bIns="37778" anchor="ctr"/>
          <a:lstStyle/>
          <a:p>
            <a:pPr algn="r" defTabSz="756838" latinLnBrk="0">
              <a:defRPr/>
            </a:pPr>
            <a:fld id="{A58FC934-4A7C-48BE-B016-4B2803B59A26}" type="slidenum">
              <a:rPr lang="en-US" altLang="ko-KR" sz="900" b="1" kern="0">
                <a:solidFill>
                  <a:srgbClr val="FFFFFF"/>
                </a:solidFill>
              </a:rPr>
              <a:pPr algn="r" defTabSz="756838" latinLnBrk="0">
                <a:defRPr/>
              </a:pPr>
              <a:t>9</a:t>
            </a:fld>
            <a:endParaRPr lang="en-US" altLang="ko-KR" sz="900" b="1" kern="0" dirty="0">
              <a:solidFill>
                <a:srgbClr val="FFFFFF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7763020" y="333373"/>
            <a:ext cx="1330622" cy="242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72295" tIns="36148" rIns="72295" bIns="36148">
            <a:spAutoFit/>
          </a:bodyPr>
          <a:lstStyle/>
          <a:p>
            <a:pPr defTabSz="722949" latinLnBrk="0">
              <a:spcBef>
                <a:spcPct val="30000"/>
              </a:spcBef>
              <a:defRPr/>
            </a:pPr>
            <a:r>
              <a:rPr lang="en-US" altLang="ko-KR" sz="1100" kern="0" dirty="0" err="1" smtClean="0">
                <a:solidFill>
                  <a:srgbClr val="FFFFFF"/>
                </a:solidFill>
                <a:latin typeface="AucoinExtBol" pitchFamily="34" charset="0"/>
                <a:ea typeface="굴림" charset="-127"/>
              </a:rPr>
              <a:t>Seoul</a:t>
            </a:r>
            <a:r>
              <a:rPr lang="en-US" altLang="ko-KR" sz="1100" kern="0" dirty="0" err="1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_creative</a:t>
            </a:r>
            <a:r>
              <a:rPr lang="en-US" altLang="ko-KR" sz="1100" kern="0" dirty="0" smtClean="0">
                <a:solidFill>
                  <a:srgbClr val="C0C0C0"/>
                </a:solidFill>
                <a:latin typeface="AucoinExtBol" pitchFamily="34" charset="0"/>
                <a:ea typeface="굴림" charset="-127"/>
              </a:rPr>
              <a:t> city</a:t>
            </a:r>
            <a:endParaRPr lang="en-US" altLang="ko-KR" sz="1100" kern="0" dirty="0">
              <a:solidFill>
                <a:srgbClr val="C0C0C0"/>
              </a:solidFill>
              <a:latin typeface="AucoinExtBol" pitchFamily="34" charset="0"/>
              <a:ea typeface="굴림" charset="-127"/>
            </a:endParaRPr>
          </a:p>
        </p:txBody>
      </p:sp>
      <p:sp>
        <p:nvSpPr>
          <p:cNvPr id="37" name="내용 개체 틀 7"/>
          <p:cNvSpPr txBox="1">
            <a:spLocks/>
          </p:cNvSpPr>
          <p:nvPr/>
        </p:nvSpPr>
        <p:spPr>
          <a:xfrm>
            <a:off x="422098" y="1363640"/>
            <a:ext cx="7597771" cy="4524915"/>
          </a:xfrm>
          <a:prstGeom prst="rect">
            <a:avLst/>
          </a:prstGeom>
        </p:spPr>
        <p:txBody>
          <a:bodyPr vert="horz" lIns="91427" tIns="45714" rIns="91427" bIns="45714" rtlCol="0">
            <a:normAutofit/>
          </a:bodyPr>
          <a:lstStyle/>
          <a:p>
            <a:pPr marL="342852" indent="-342852" defTabSz="914271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Streams-</a:t>
            </a:r>
            <a:r>
              <a:rPr lang="en-US" altLang="ko-KR" sz="1700" dirty="0" err="1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Cheongye</a:t>
            </a: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, </a:t>
            </a:r>
            <a:r>
              <a:rPr lang="en-US" altLang="ko-KR" sz="1700" dirty="0" err="1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Tancheon</a:t>
            </a: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,, </a:t>
            </a:r>
            <a:r>
              <a:rPr lang="en-US" altLang="ko-KR" sz="1700" dirty="0" err="1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Hongje</a:t>
            </a: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, </a:t>
            </a:r>
            <a:r>
              <a:rPr lang="en-US" altLang="ko-KR" sz="1700" dirty="0" err="1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Joonglang</a:t>
            </a:r>
            <a:r>
              <a:rPr lang="en-US" altLang="ko-KR" sz="1700" dirty="0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, Anyang, </a:t>
            </a:r>
            <a:r>
              <a:rPr lang="en-US" altLang="ko-KR" sz="1700" dirty="0" err="1" smtClean="0">
                <a:latin typeface="YoonGothic Bold" pitchFamily="18" charset="-127"/>
                <a:ea typeface="YoonGothic Bold" pitchFamily="18" charset="-127"/>
                <a:cs typeface="YoonGothic Bold" pitchFamily="18" charset="-127"/>
              </a:rPr>
              <a:t>Nanji</a:t>
            </a:r>
            <a:endParaRPr lang="ko-KR" altLang="en-US" sz="1700" dirty="0">
              <a:latin typeface="YoonGothic Bold" pitchFamily="18" charset="-127"/>
              <a:ea typeface="YoonGothic Bold" pitchFamily="18" charset="-127"/>
              <a:cs typeface="YoonGothic Bold" pitchFamily="18" charset="-127"/>
            </a:endParaRPr>
          </a:p>
        </p:txBody>
      </p:sp>
      <p:pic>
        <p:nvPicPr>
          <p:cNvPr id="38" name="Picture 30" descr="크기변환_IMG_0037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 b="12491"/>
          <a:stretch>
            <a:fillRect/>
          </a:stretch>
        </p:blipFill>
        <p:spPr bwMode="auto">
          <a:xfrm>
            <a:off x="725458" y="1977852"/>
            <a:ext cx="2572180" cy="1684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" name="Picture 1"/>
          <p:cNvPicPr>
            <a:picLocks noChangeAspect="1" noChangeArrowheads="1"/>
          </p:cNvPicPr>
          <p:nvPr/>
        </p:nvPicPr>
        <p:blipFill>
          <a:blip r:embed="rId3" cstate="print"/>
          <a:srcRect l="24170" t="14648" r="24560" b="43359"/>
          <a:stretch>
            <a:fillRect/>
          </a:stretch>
        </p:blipFill>
        <p:spPr bwMode="auto">
          <a:xfrm>
            <a:off x="725457" y="3834809"/>
            <a:ext cx="2572180" cy="1711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" name="Picture 2"/>
          <p:cNvPicPr>
            <a:picLocks noChangeAspect="1" noChangeArrowheads="1"/>
          </p:cNvPicPr>
          <p:nvPr/>
        </p:nvPicPr>
        <p:blipFill>
          <a:blip r:embed="rId4" cstate="print"/>
          <a:srcRect l="26562" t="14844" r="26562" b="39258"/>
          <a:stretch>
            <a:fillRect/>
          </a:stretch>
        </p:blipFill>
        <p:spPr bwMode="auto">
          <a:xfrm>
            <a:off x="3363591" y="1977852"/>
            <a:ext cx="2242413" cy="1697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5" cstate="print"/>
          <a:srcRect l="27295" t="14844" r="27295" b="39258"/>
          <a:stretch>
            <a:fillRect/>
          </a:stretch>
        </p:blipFill>
        <p:spPr bwMode="auto">
          <a:xfrm>
            <a:off x="3363591" y="3816378"/>
            <a:ext cx="2242413" cy="1732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6" cstate="print"/>
          <a:srcRect l="25098" t="15820" r="25097" b="41211"/>
          <a:stretch>
            <a:fillRect/>
          </a:stretch>
        </p:blipFill>
        <p:spPr bwMode="auto">
          <a:xfrm>
            <a:off x="5671958" y="1973649"/>
            <a:ext cx="2440273" cy="1709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" name="Picture 5"/>
          <p:cNvPicPr>
            <a:picLocks noChangeAspect="1" noChangeArrowheads="1"/>
          </p:cNvPicPr>
          <p:nvPr/>
        </p:nvPicPr>
        <p:blipFill>
          <a:blip r:embed="rId7" cstate="print"/>
          <a:srcRect l="28760" t="14844" r="24365" b="43164"/>
          <a:stretch>
            <a:fillRect/>
          </a:stretch>
        </p:blipFill>
        <p:spPr bwMode="auto">
          <a:xfrm>
            <a:off x="5671957" y="3834810"/>
            <a:ext cx="2374320" cy="172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3|1.7|1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3|3.5|2|2.7|1.6|8.7|1.9|8.6|4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2|2.8|3|6|1.4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2|2|0.9|2.2|1|0.7|0.8|0.7|0.8|1.3|4.7|3.9|3.4|10.2|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6|4.6|2.1|2.6|2.2|1.9|1.4|2.6|3.3|1.8|2.5|1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1.5|2.3|0.8|0.9|0.8"/>
</p:tagLst>
</file>

<file path=ppt/theme/theme1.xml><?xml version="1.0" encoding="utf-8"?>
<a:theme xmlns:a="http://schemas.openxmlformats.org/drawingml/2006/main" name="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보자기">
      <a:majorFont>
        <a:latin typeface="Lucida Sans"/>
        <a:ea typeface=""/>
        <a:cs typeface=""/>
        <a:font script="Grek" typeface="Arial"/>
        <a:font script="Cyrl" typeface="Arial"/>
        <a:font script="Jpan" typeface="HGP明朝E"/>
        <a:font script="Hang" typeface="HY견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Lucida Sans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테마">
  <a:themeElements>
    <a:clrScheme name="회색조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보자기">
      <a:majorFont>
        <a:latin typeface="Lucida Sans"/>
        <a:ea typeface=""/>
        <a:cs typeface=""/>
        <a:font script="Grek" typeface="Arial"/>
        <a:font script="Cyrl" typeface="Arial"/>
        <a:font script="Jpan" typeface="HGP明朝E"/>
        <a:font script="Hang" typeface="HY견고딕"/>
        <a:font script="Hans" typeface="华文楷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Lucida Sans"/>
        <a:ea typeface=""/>
        <a:cs typeface=""/>
        <a:font script="Grek" typeface="Arial"/>
        <a:font script="Cyrl" typeface="Arial"/>
        <a:font script="Jpan" typeface="HGP明朝E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회색조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보자기">
    <a:majorFont>
      <a:latin typeface="Lucida Sans"/>
      <a:ea typeface=""/>
      <a:cs typeface=""/>
      <a:font script="Grek" typeface="Arial"/>
      <a:font script="Cyrl" typeface="Arial"/>
      <a:font script="Jpan" typeface="HGP明朝E"/>
      <a:font script="Hang" typeface="HY견고딕"/>
      <a:font script="Hans" typeface="华文楷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Lucida Sans"/>
      <a:ea typeface=""/>
      <a:cs typeface=""/>
      <a:font script="Grek" typeface="Arial"/>
      <a:font script="Cyrl" typeface="Arial"/>
      <a:font script="Jpan" typeface="HGP明朝E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회색조">
    <a:dk1>
      <a:sysClr val="windowText" lastClr="000000"/>
    </a:dk1>
    <a:lt1>
      <a:sysClr val="window" lastClr="FFFFFF"/>
    </a:lt1>
    <a:dk2>
      <a:srgbClr val="000000"/>
    </a:dk2>
    <a:lt2>
      <a:srgbClr val="F8F8F8"/>
    </a:lt2>
    <a:accent1>
      <a:srgbClr val="DDDDDD"/>
    </a:accent1>
    <a:accent2>
      <a:srgbClr val="B2B2B2"/>
    </a:accent2>
    <a:accent3>
      <a:srgbClr val="969696"/>
    </a:accent3>
    <a:accent4>
      <a:srgbClr val="808080"/>
    </a:accent4>
    <a:accent5>
      <a:srgbClr val="5F5F5F"/>
    </a:accent5>
    <a:accent6>
      <a:srgbClr val="4D4D4D"/>
    </a:accent6>
    <a:hlink>
      <a:srgbClr val="5F5F5F"/>
    </a:hlink>
    <a:folHlink>
      <a:srgbClr val="919191"/>
    </a:folHlink>
  </a:clrScheme>
  <a:fontScheme name="보자기">
    <a:majorFont>
      <a:latin typeface="Lucida Sans"/>
      <a:ea typeface=""/>
      <a:cs typeface=""/>
      <a:font script="Grek" typeface="Arial"/>
      <a:font script="Cyrl" typeface="Arial"/>
      <a:font script="Jpan" typeface="HGP明朝E"/>
      <a:font script="Hang" typeface="HY견고딕"/>
      <a:font script="Hans" typeface="华文楷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Lucida Sans"/>
      <a:ea typeface=""/>
      <a:cs typeface=""/>
      <a:font script="Grek" typeface="Arial"/>
      <a:font script="Cyrl" typeface="Arial"/>
      <a:font script="Jpan" typeface="HGP明朝E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맑은 고딕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12252</TotalTime>
  <Words>6653</Words>
  <Application>Microsoft Office PowerPoint</Application>
  <PresentationFormat>화면 슬라이드 쇼(4:3)</PresentationFormat>
  <Paragraphs>1292</Paragraphs>
  <Slides>70</Slides>
  <Notes>2</Notes>
  <HiddenSlides>0</HiddenSlides>
  <MMClips>2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70</vt:i4>
      </vt:variant>
    </vt:vector>
  </HeadingPairs>
  <TitlesOfParts>
    <vt:vector size="72" baseType="lpstr">
      <vt:lpstr>Office 테마</vt:lpstr>
      <vt:lpstr>1_Office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슬라이드 36</vt:lpstr>
      <vt:lpstr>슬라이드 37</vt:lpstr>
      <vt:lpstr>슬라이드 38</vt:lpstr>
      <vt:lpstr>슬라이드 39</vt:lpstr>
      <vt:lpstr>슬라이드 40</vt:lpstr>
      <vt:lpstr>슬라이드 41</vt:lpstr>
      <vt:lpstr>슬라이드 42</vt:lpstr>
      <vt:lpstr>슬라이드 43</vt:lpstr>
      <vt:lpstr>슬라이드 44</vt:lpstr>
      <vt:lpstr>슬라이드 45</vt:lpstr>
      <vt:lpstr>슬라이드 46</vt:lpstr>
      <vt:lpstr>슬라이드 47</vt:lpstr>
      <vt:lpstr>슬라이드 48</vt:lpstr>
      <vt:lpstr>슬라이드 49</vt:lpstr>
      <vt:lpstr>슬라이드 50</vt:lpstr>
      <vt:lpstr>슬라이드 51</vt:lpstr>
      <vt:lpstr>슬라이드 52</vt:lpstr>
      <vt:lpstr>슬라이드 53</vt:lpstr>
      <vt:lpstr>슬라이드 54</vt:lpstr>
      <vt:lpstr>슬라이드 55</vt:lpstr>
      <vt:lpstr>슬라이드 56</vt:lpstr>
      <vt:lpstr>슬라이드 57</vt:lpstr>
      <vt:lpstr>슬라이드 58</vt:lpstr>
      <vt:lpstr>슬라이드 59</vt:lpstr>
      <vt:lpstr>슬라이드 60</vt:lpstr>
      <vt:lpstr>슬라이드 61</vt:lpstr>
      <vt:lpstr>슬라이드 62</vt:lpstr>
      <vt:lpstr>슬라이드 63</vt:lpstr>
      <vt:lpstr>슬라이드 64</vt:lpstr>
      <vt:lpstr>슬라이드 65</vt:lpstr>
      <vt:lpstr>슬라이드 66</vt:lpstr>
      <vt:lpstr>슬라이드 67</vt:lpstr>
      <vt:lpstr>슬라이드 68</vt:lpstr>
      <vt:lpstr>슬라이드 69</vt:lpstr>
      <vt:lpstr>슬라이드 70</vt:lpstr>
    </vt:vector>
  </TitlesOfParts>
  <Company>CGS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CGSComputer</dc:creator>
  <cp:lastModifiedBy>owner</cp:lastModifiedBy>
  <cp:revision>1115</cp:revision>
  <dcterms:created xsi:type="dcterms:W3CDTF">2012-03-22T05:18:07Z</dcterms:created>
  <dcterms:modified xsi:type="dcterms:W3CDTF">2012-05-07T04:21:42Z</dcterms:modified>
</cp:coreProperties>
</file>